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1"/>
  </p:notesMasterIdLst>
  <p:handoutMasterIdLst>
    <p:handoutMasterId r:id="rId32"/>
  </p:handoutMasterIdLst>
  <p:sldIdLst>
    <p:sldId id="413" r:id="rId2"/>
    <p:sldId id="524" r:id="rId3"/>
    <p:sldId id="525" r:id="rId4"/>
    <p:sldId id="527" r:id="rId5"/>
    <p:sldId id="558" r:id="rId6"/>
    <p:sldId id="534" r:id="rId7"/>
    <p:sldId id="545" r:id="rId8"/>
    <p:sldId id="550" r:id="rId9"/>
    <p:sldId id="549" r:id="rId10"/>
    <p:sldId id="551" r:id="rId11"/>
    <p:sldId id="556" r:id="rId12"/>
    <p:sldId id="541" r:id="rId13"/>
    <p:sldId id="559" r:id="rId14"/>
    <p:sldId id="560" r:id="rId15"/>
    <p:sldId id="544" r:id="rId16"/>
    <p:sldId id="529" r:id="rId17"/>
    <p:sldId id="535" r:id="rId18"/>
    <p:sldId id="537" r:id="rId19"/>
    <p:sldId id="538" r:id="rId20"/>
    <p:sldId id="526" r:id="rId21"/>
    <p:sldId id="555" r:id="rId22"/>
    <p:sldId id="553" r:id="rId23"/>
    <p:sldId id="554" r:id="rId24"/>
    <p:sldId id="539" r:id="rId25"/>
    <p:sldId id="540" r:id="rId26"/>
    <p:sldId id="542" r:id="rId27"/>
    <p:sldId id="557" r:id="rId28"/>
    <p:sldId id="528" r:id="rId29"/>
    <p:sldId id="552" r:id="rId30"/>
  </p:sldIdLst>
  <p:sldSz cx="9144000" cy="6858000" type="screen4x3"/>
  <p:notesSz cx="6858000" cy="9144000"/>
  <p:defaultTextStyle>
    <a:defPPr>
      <a:defRPr lang="fr-FR"/>
    </a:defPPr>
    <a:lvl1pPr algn="l" defTabSz="457200" rtl="0" fontAlgn="base">
      <a:spcBef>
        <a:spcPct val="0"/>
      </a:spcBef>
      <a:spcAft>
        <a:spcPct val="0"/>
      </a:spcAft>
      <a:defRPr kern="1200">
        <a:solidFill>
          <a:schemeClr val="tx1"/>
        </a:solidFill>
        <a:latin typeface="Calibri" panose="020F0502020204030204" pitchFamily="34" charset="0"/>
        <a:ea typeface="ＭＳ Ｐゴシック" panose="020B0600070205080204" pitchFamily="34" charset="-128"/>
        <a:cs typeface="+mn-cs"/>
      </a:defRPr>
    </a:lvl1pPr>
    <a:lvl2pPr marL="457200" algn="l" defTabSz="457200" rtl="0" fontAlgn="base">
      <a:spcBef>
        <a:spcPct val="0"/>
      </a:spcBef>
      <a:spcAft>
        <a:spcPct val="0"/>
      </a:spcAft>
      <a:defRPr kern="1200">
        <a:solidFill>
          <a:schemeClr val="tx1"/>
        </a:solidFill>
        <a:latin typeface="Calibri" panose="020F0502020204030204" pitchFamily="34" charset="0"/>
        <a:ea typeface="ＭＳ Ｐゴシック" panose="020B0600070205080204" pitchFamily="34" charset="-128"/>
        <a:cs typeface="+mn-cs"/>
      </a:defRPr>
    </a:lvl2pPr>
    <a:lvl3pPr marL="914400" algn="l" defTabSz="457200" rtl="0" fontAlgn="base">
      <a:spcBef>
        <a:spcPct val="0"/>
      </a:spcBef>
      <a:spcAft>
        <a:spcPct val="0"/>
      </a:spcAft>
      <a:defRPr kern="1200">
        <a:solidFill>
          <a:schemeClr val="tx1"/>
        </a:solidFill>
        <a:latin typeface="Calibri" panose="020F0502020204030204" pitchFamily="34" charset="0"/>
        <a:ea typeface="ＭＳ Ｐゴシック" panose="020B0600070205080204" pitchFamily="34" charset="-128"/>
        <a:cs typeface="+mn-cs"/>
      </a:defRPr>
    </a:lvl3pPr>
    <a:lvl4pPr marL="1371600" algn="l" defTabSz="457200" rtl="0" fontAlgn="base">
      <a:spcBef>
        <a:spcPct val="0"/>
      </a:spcBef>
      <a:spcAft>
        <a:spcPct val="0"/>
      </a:spcAft>
      <a:defRPr kern="1200">
        <a:solidFill>
          <a:schemeClr val="tx1"/>
        </a:solidFill>
        <a:latin typeface="Calibri" panose="020F0502020204030204" pitchFamily="34" charset="0"/>
        <a:ea typeface="ＭＳ Ｐゴシック" panose="020B0600070205080204" pitchFamily="34" charset="-128"/>
        <a:cs typeface="+mn-cs"/>
      </a:defRPr>
    </a:lvl4pPr>
    <a:lvl5pPr marL="1828800" algn="l" defTabSz="457200" rtl="0" fontAlgn="base">
      <a:spcBef>
        <a:spcPct val="0"/>
      </a:spcBef>
      <a:spcAft>
        <a:spcPct val="0"/>
      </a:spcAft>
      <a:defRPr kern="1200">
        <a:solidFill>
          <a:schemeClr val="tx1"/>
        </a:solidFill>
        <a:latin typeface="Calibri" panose="020F0502020204030204" pitchFamily="34" charset="0"/>
        <a:ea typeface="ＭＳ Ｐゴシック" panose="020B0600070205080204" pitchFamily="34" charset="-128"/>
        <a:cs typeface="+mn-cs"/>
      </a:defRPr>
    </a:lvl5pPr>
    <a:lvl6pPr marL="2286000" algn="l" defTabSz="914400" rtl="0" eaLnBrk="1" latinLnBrk="0" hangingPunct="1">
      <a:defRPr kern="1200">
        <a:solidFill>
          <a:schemeClr val="tx1"/>
        </a:solidFill>
        <a:latin typeface="Calibri" panose="020F0502020204030204" pitchFamily="34" charset="0"/>
        <a:ea typeface="ＭＳ Ｐゴシック" panose="020B0600070205080204" pitchFamily="34" charset="-128"/>
        <a:cs typeface="+mn-cs"/>
      </a:defRPr>
    </a:lvl6pPr>
    <a:lvl7pPr marL="2743200" algn="l" defTabSz="914400" rtl="0" eaLnBrk="1" latinLnBrk="0" hangingPunct="1">
      <a:defRPr kern="1200">
        <a:solidFill>
          <a:schemeClr val="tx1"/>
        </a:solidFill>
        <a:latin typeface="Calibri" panose="020F0502020204030204" pitchFamily="34" charset="0"/>
        <a:ea typeface="ＭＳ Ｐゴシック" panose="020B0600070205080204" pitchFamily="34" charset="-128"/>
        <a:cs typeface="+mn-cs"/>
      </a:defRPr>
    </a:lvl7pPr>
    <a:lvl8pPr marL="3200400" algn="l" defTabSz="914400" rtl="0" eaLnBrk="1" latinLnBrk="0" hangingPunct="1">
      <a:defRPr kern="1200">
        <a:solidFill>
          <a:schemeClr val="tx1"/>
        </a:solidFill>
        <a:latin typeface="Calibri" panose="020F0502020204030204" pitchFamily="34" charset="0"/>
        <a:ea typeface="ＭＳ Ｐゴシック" panose="020B0600070205080204" pitchFamily="34" charset="-128"/>
        <a:cs typeface="+mn-cs"/>
      </a:defRPr>
    </a:lvl8pPr>
    <a:lvl9pPr marL="3657600" algn="l" defTabSz="914400" rtl="0" eaLnBrk="1" latinLnBrk="0" hangingPunct="1">
      <a:defRPr kern="1200">
        <a:solidFill>
          <a:schemeClr val="tx1"/>
        </a:solidFill>
        <a:latin typeface="Calibri" panose="020F050202020403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5035"/>
    <p:restoredTop sz="94869"/>
  </p:normalViewPr>
  <p:slideViewPr>
    <p:cSldViewPr snapToGrid="0" snapToObjects="1">
      <p:cViewPr varScale="1">
        <p:scale>
          <a:sx n="153" d="100"/>
          <a:sy n="153" d="100"/>
        </p:scale>
        <p:origin x="2616" y="17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snapToGrid="0" snapToObjects="1">
      <p:cViewPr varScale="1">
        <p:scale>
          <a:sx n="162" d="100"/>
          <a:sy n="162" d="100"/>
        </p:scale>
        <p:origin x="-3584" y="-12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42F3B8A5-39BF-CE42-8B6C-DD7440449FD6}"/>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Calibri" charset="0"/>
                <a:ea typeface="ＭＳ Ｐゴシック" charset="0"/>
                <a:cs typeface="ＭＳ Ｐゴシック" charset="0"/>
              </a:defRPr>
            </a:lvl1pPr>
          </a:lstStyle>
          <a:p>
            <a:pPr>
              <a:defRPr/>
            </a:pPr>
            <a:endParaRPr lang="fr-FR"/>
          </a:p>
        </p:txBody>
      </p:sp>
      <p:sp>
        <p:nvSpPr>
          <p:cNvPr id="3" name="Espace réservé de la date 2">
            <a:extLst>
              <a:ext uri="{FF2B5EF4-FFF2-40B4-BE49-F238E27FC236}">
                <a16:creationId xmlns:a16="http://schemas.microsoft.com/office/drawing/2014/main" id="{E8EE0CEB-87FB-DE46-97F8-5FDC48963E6E}"/>
              </a:ext>
            </a:extLst>
          </p:cNvPr>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fld id="{FA8387E2-BB80-7D49-A337-1C7D9D178AD3}" type="datetimeFigureOut">
              <a:rPr lang="fr-FR" altLang="fr-FR"/>
              <a:pPr/>
              <a:t>20/04/2022</a:t>
            </a:fld>
            <a:endParaRPr lang="fr-FR" altLang="fr-FR"/>
          </a:p>
        </p:txBody>
      </p:sp>
      <p:sp>
        <p:nvSpPr>
          <p:cNvPr id="4" name="Espace réservé du pied de page 3">
            <a:extLst>
              <a:ext uri="{FF2B5EF4-FFF2-40B4-BE49-F238E27FC236}">
                <a16:creationId xmlns:a16="http://schemas.microsoft.com/office/drawing/2014/main" id="{BFF6C4BF-B769-AF42-8A60-CC2BC8883902}"/>
              </a:ext>
            </a:extLst>
          </p:cNvPr>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atin typeface="Calibri" charset="0"/>
                <a:ea typeface="ＭＳ Ｐゴシック" charset="0"/>
                <a:cs typeface="ＭＳ Ｐゴシック" charset="0"/>
              </a:defRPr>
            </a:lvl1pPr>
          </a:lstStyle>
          <a:p>
            <a:pPr>
              <a:defRPr/>
            </a:pPr>
            <a:endParaRPr lang="fr-FR"/>
          </a:p>
        </p:txBody>
      </p:sp>
      <p:sp>
        <p:nvSpPr>
          <p:cNvPr id="5" name="Espace réservé du numéro de diapositive 4">
            <a:extLst>
              <a:ext uri="{FF2B5EF4-FFF2-40B4-BE49-F238E27FC236}">
                <a16:creationId xmlns:a16="http://schemas.microsoft.com/office/drawing/2014/main" id="{604A23C1-B2B7-4941-A844-52802461D6F7}"/>
              </a:ext>
            </a:extLst>
          </p:cNvPr>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3C11DFAB-94FD-5B46-B2F8-454B1FD45A6D}" type="slidenum">
              <a:rPr lang="fr-FR" altLang="fr-FR"/>
              <a:pPr/>
              <a:t>‹N°›</a:t>
            </a:fld>
            <a:endParaRPr lang="fr-FR" altLang="fr-FR"/>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268B5DB4-35CB-2845-8DB3-5B1863551CD6}"/>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Calibri" charset="0"/>
                <a:ea typeface="ＭＳ Ｐゴシック" charset="0"/>
                <a:cs typeface="ＭＳ Ｐゴシック" charset="0"/>
              </a:defRPr>
            </a:lvl1pPr>
          </a:lstStyle>
          <a:p>
            <a:pPr>
              <a:defRPr/>
            </a:pPr>
            <a:endParaRPr lang="fr-FR"/>
          </a:p>
        </p:txBody>
      </p:sp>
      <p:sp>
        <p:nvSpPr>
          <p:cNvPr id="3" name="Espace réservé de la date 2">
            <a:extLst>
              <a:ext uri="{FF2B5EF4-FFF2-40B4-BE49-F238E27FC236}">
                <a16:creationId xmlns:a16="http://schemas.microsoft.com/office/drawing/2014/main" id="{93F9901F-7FFF-F44D-895B-ABAA135EEE8E}"/>
              </a:ext>
            </a:extLst>
          </p:cNvPr>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fld id="{AFCD8DA7-ADC1-3D4B-90C0-9F2539AB2769}" type="datetimeFigureOut">
              <a:rPr lang="fr-FR" altLang="fr-FR"/>
              <a:pPr/>
              <a:t>20/04/2022</a:t>
            </a:fld>
            <a:endParaRPr lang="fr-FR" altLang="fr-FR"/>
          </a:p>
        </p:txBody>
      </p:sp>
      <p:sp>
        <p:nvSpPr>
          <p:cNvPr id="4" name="Espace réservé de l'image des diapositives 3">
            <a:extLst>
              <a:ext uri="{FF2B5EF4-FFF2-40B4-BE49-F238E27FC236}">
                <a16:creationId xmlns:a16="http://schemas.microsoft.com/office/drawing/2014/main" id="{6B594E3D-A722-C847-AAC7-7A93B8DA79B5}"/>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fr-FR" noProof="0"/>
          </a:p>
        </p:txBody>
      </p:sp>
      <p:sp>
        <p:nvSpPr>
          <p:cNvPr id="5" name="Espace réservé des commentaires 4">
            <a:extLst>
              <a:ext uri="{FF2B5EF4-FFF2-40B4-BE49-F238E27FC236}">
                <a16:creationId xmlns:a16="http://schemas.microsoft.com/office/drawing/2014/main" id="{19DBBCED-9379-4444-BEB0-9652108068AB}"/>
              </a:ext>
            </a:extLst>
          </p:cNvPr>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bodyPr>
          <a:lstStyle/>
          <a:p>
            <a:pPr lvl="0"/>
            <a:r>
              <a:rPr lang="fr-FR" altLang="fr-FR"/>
              <a:t>Cliquez pour modifier les styles du texte du masque</a:t>
            </a:r>
          </a:p>
          <a:p>
            <a:pPr lvl="1"/>
            <a:r>
              <a:rPr lang="fr-FR" altLang="fr-FR"/>
              <a:t>Deuxième niveau</a:t>
            </a:r>
          </a:p>
          <a:p>
            <a:pPr lvl="2"/>
            <a:r>
              <a:rPr lang="fr-FR" altLang="fr-FR"/>
              <a:t>Troisième niveau</a:t>
            </a:r>
          </a:p>
          <a:p>
            <a:pPr lvl="3"/>
            <a:r>
              <a:rPr lang="fr-FR" altLang="fr-FR"/>
              <a:t>Quatrième niveau</a:t>
            </a:r>
          </a:p>
          <a:p>
            <a:pPr lvl="4"/>
            <a:r>
              <a:rPr lang="fr-FR" altLang="fr-FR"/>
              <a:t>Cinquième niveau</a:t>
            </a:r>
          </a:p>
        </p:txBody>
      </p:sp>
      <p:sp>
        <p:nvSpPr>
          <p:cNvPr id="6" name="Espace réservé du pied de page 5">
            <a:extLst>
              <a:ext uri="{FF2B5EF4-FFF2-40B4-BE49-F238E27FC236}">
                <a16:creationId xmlns:a16="http://schemas.microsoft.com/office/drawing/2014/main" id="{2A2A0127-685C-CD41-804B-30F6B582C275}"/>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Calibri" charset="0"/>
                <a:ea typeface="ＭＳ Ｐゴシック" charset="0"/>
                <a:cs typeface="ＭＳ Ｐゴシック" charset="0"/>
              </a:defRPr>
            </a:lvl1pPr>
          </a:lstStyle>
          <a:p>
            <a:pPr>
              <a:defRPr/>
            </a:pPr>
            <a:endParaRPr lang="fr-FR"/>
          </a:p>
        </p:txBody>
      </p:sp>
      <p:sp>
        <p:nvSpPr>
          <p:cNvPr id="7" name="Espace réservé du numéro de diapositive 6">
            <a:extLst>
              <a:ext uri="{FF2B5EF4-FFF2-40B4-BE49-F238E27FC236}">
                <a16:creationId xmlns:a16="http://schemas.microsoft.com/office/drawing/2014/main" id="{4A3302F9-C0C6-2144-B8AF-3FF2015ACFD5}"/>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B3E68952-41A8-1A44-BCD8-9A2FE17B02C0}" type="slidenum">
              <a:rPr lang="fr-FR" altLang="fr-FR"/>
              <a:pPr/>
              <a:t>‹N°›</a:t>
            </a:fld>
            <a:endParaRPr lang="fr-FR" altLang="fr-FR"/>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ＭＳ Ｐゴシック" charset="0"/>
        <a:cs typeface="ＭＳ Ｐゴシック" charset="0"/>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Espace réservé de l'image des diapositives 1">
            <a:extLst>
              <a:ext uri="{FF2B5EF4-FFF2-40B4-BE49-F238E27FC236}">
                <a16:creationId xmlns:a16="http://schemas.microsoft.com/office/drawing/2014/main" id="{8B407033-6A56-B946-976B-E2BBEBFF3AA2}"/>
              </a:ext>
            </a:extLst>
          </p:cNvPr>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0" name="Espace réservé des commentaires 2">
            <a:extLst>
              <a:ext uri="{FF2B5EF4-FFF2-40B4-BE49-F238E27FC236}">
                <a16:creationId xmlns:a16="http://schemas.microsoft.com/office/drawing/2014/main" id="{8A14EFB3-53FB-504C-B9BD-0F27C51DF9B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fr-FR" altLang="fr-FR">
              <a:ea typeface="ＭＳ Ｐゴシック" panose="020B0600070205080204" pitchFamily="34" charset="-128"/>
            </a:endParaRPr>
          </a:p>
        </p:txBody>
      </p:sp>
      <p:sp>
        <p:nvSpPr>
          <p:cNvPr id="17411" name="Espace réservé du numéro de diapositive 3">
            <a:extLst>
              <a:ext uri="{FF2B5EF4-FFF2-40B4-BE49-F238E27FC236}">
                <a16:creationId xmlns:a16="http://schemas.microsoft.com/office/drawing/2014/main" id="{24725BCD-299D-524E-AB8C-0BD3F8F52A3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Calibri" panose="020F0502020204030204" pitchFamily="34" charset="0"/>
                <a:ea typeface="ＭＳ Ｐゴシック" panose="020B0600070205080204" pitchFamily="34" charset="-128"/>
              </a:defRPr>
            </a:lvl1pPr>
            <a:lvl2pPr marL="742950" indent="-285750" eaLnBrk="0" hangingPunct="0">
              <a:defRPr sz="2400">
                <a:solidFill>
                  <a:schemeClr val="tx1"/>
                </a:solidFill>
                <a:latin typeface="Calibri" panose="020F0502020204030204" pitchFamily="34" charset="0"/>
                <a:ea typeface="ＭＳ Ｐゴシック" panose="020B0600070205080204" pitchFamily="34" charset="-128"/>
              </a:defRPr>
            </a:lvl2pPr>
            <a:lvl3pPr marL="1143000" indent="-228600" eaLnBrk="0" hangingPunct="0">
              <a:defRPr sz="2400">
                <a:solidFill>
                  <a:schemeClr val="tx1"/>
                </a:solidFill>
                <a:latin typeface="Calibri" panose="020F0502020204030204" pitchFamily="34" charset="0"/>
                <a:ea typeface="ＭＳ Ｐゴシック" panose="020B0600070205080204" pitchFamily="34" charset="-128"/>
              </a:defRPr>
            </a:lvl3pPr>
            <a:lvl4pPr marL="1600200" indent="-228600" eaLnBrk="0" hangingPunct="0">
              <a:defRPr sz="2400">
                <a:solidFill>
                  <a:schemeClr val="tx1"/>
                </a:solidFill>
                <a:latin typeface="Calibri" panose="020F0502020204030204" pitchFamily="34" charset="0"/>
                <a:ea typeface="ＭＳ Ｐゴシック" panose="020B0600070205080204" pitchFamily="34" charset="-128"/>
              </a:defRPr>
            </a:lvl4pPr>
            <a:lvl5pPr marL="2057400" indent="-228600" eaLnBrk="0" hangingPunct="0">
              <a:defRPr sz="2400">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9pPr>
          </a:lstStyle>
          <a:p>
            <a:pPr eaLnBrk="1" hangingPunct="1"/>
            <a:fld id="{43DB9BF3-42D3-694D-A7FB-D8A230CAFC33}" type="slidenum">
              <a:rPr lang="fr-FR" altLang="fr-FR" sz="1200"/>
              <a:pPr eaLnBrk="1" hangingPunct="1"/>
              <a:t>1</a:t>
            </a:fld>
            <a:endParaRPr lang="fr-FR" altLang="fr-FR" sz="12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B3E68952-41A8-1A44-BCD8-9A2FE17B02C0}" type="slidenum">
              <a:rPr lang="fr-FR" altLang="fr-FR" smtClean="0"/>
              <a:pPr/>
              <a:t>4</a:t>
            </a:fld>
            <a:endParaRPr lang="fr-FR" altLang="fr-FR"/>
          </a:p>
        </p:txBody>
      </p:sp>
    </p:spTree>
    <p:extLst>
      <p:ext uri="{BB962C8B-B14F-4D97-AF65-F5344CB8AC3E}">
        <p14:creationId xmlns:p14="http://schemas.microsoft.com/office/powerpoint/2010/main" val="32843150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a:t>Cliquez et modifiez le titre</a:t>
            </a: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Cliquez pour modifier le style des sous-titres du masque</a:t>
            </a:r>
          </a:p>
        </p:txBody>
      </p:sp>
      <p:sp>
        <p:nvSpPr>
          <p:cNvPr id="4" name="Espace réservé de la date 3">
            <a:extLst>
              <a:ext uri="{FF2B5EF4-FFF2-40B4-BE49-F238E27FC236}">
                <a16:creationId xmlns:a16="http://schemas.microsoft.com/office/drawing/2014/main" id="{3CF06E81-CCDC-D14C-B763-859AD8B8A088}"/>
              </a:ext>
            </a:extLst>
          </p:cNvPr>
          <p:cNvSpPr>
            <a:spLocks noGrp="1"/>
          </p:cNvSpPr>
          <p:nvPr>
            <p:ph type="dt" sz="half" idx="10"/>
          </p:nvPr>
        </p:nvSpPr>
        <p:spPr/>
        <p:txBody>
          <a:bodyPr/>
          <a:lstStyle>
            <a:lvl1pPr>
              <a:defRPr/>
            </a:lvl1pPr>
          </a:lstStyle>
          <a:p>
            <a:fld id="{F21A8966-8046-7249-B675-8144EA8C7828}" type="datetimeFigureOut">
              <a:rPr lang="fr-FR" altLang="fr-FR"/>
              <a:pPr/>
              <a:t>20/04/2022</a:t>
            </a:fld>
            <a:endParaRPr lang="fr-FR" altLang="fr-FR"/>
          </a:p>
        </p:txBody>
      </p:sp>
      <p:sp>
        <p:nvSpPr>
          <p:cNvPr id="5" name="Espace réservé du pied de page 4">
            <a:extLst>
              <a:ext uri="{FF2B5EF4-FFF2-40B4-BE49-F238E27FC236}">
                <a16:creationId xmlns:a16="http://schemas.microsoft.com/office/drawing/2014/main" id="{E5A7C594-8342-1A47-8AAF-3328A5F127C2}"/>
              </a:ext>
            </a:extLst>
          </p:cNvPr>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a:extLst>
              <a:ext uri="{FF2B5EF4-FFF2-40B4-BE49-F238E27FC236}">
                <a16:creationId xmlns:a16="http://schemas.microsoft.com/office/drawing/2014/main" id="{72761520-77F2-FB47-B4C1-353FF30955F0}"/>
              </a:ext>
            </a:extLst>
          </p:cNvPr>
          <p:cNvSpPr>
            <a:spLocks noGrp="1"/>
          </p:cNvSpPr>
          <p:nvPr>
            <p:ph type="sldNum" sz="quarter" idx="12"/>
          </p:nvPr>
        </p:nvSpPr>
        <p:spPr/>
        <p:txBody>
          <a:bodyPr/>
          <a:lstStyle>
            <a:lvl1pPr>
              <a:defRPr/>
            </a:lvl1pPr>
          </a:lstStyle>
          <a:p>
            <a:fld id="{6A8E0895-8128-BD40-95C9-B04C2B125EEC}" type="slidenum">
              <a:rPr lang="fr-FR" altLang="fr-FR"/>
              <a:pPr/>
              <a:t>‹N°›</a:t>
            </a:fld>
            <a:endParaRPr lang="fr-FR" altLang="fr-FR"/>
          </a:p>
        </p:txBody>
      </p:sp>
    </p:spTree>
    <p:extLst>
      <p:ext uri="{BB962C8B-B14F-4D97-AF65-F5344CB8AC3E}">
        <p14:creationId xmlns:p14="http://schemas.microsoft.com/office/powerpoint/2010/main" val="26053185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et modifiez le titre</a:t>
            </a:r>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9B330F84-29BA-254C-82E4-56406EA4C902}"/>
              </a:ext>
            </a:extLst>
          </p:cNvPr>
          <p:cNvSpPr>
            <a:spLocks noGrp="1"/>
          </p:cNvSpPr>
          <p:nvPr>
            <p:ph type="dt" sz="half" idx="10"/>
          </p:nvPr>
        </p:nvSpPr>
        <p:spPr/>
        <p:txBody>
          <a:bodyPr/>
          <a:lstStyle>
            <a:lvl1pPr>
              <a:defRPr/>
            </a:lvl1pPr>
          </a:lstStyle>
          <a:p>
            <a:fld id="{D016E265-D469-F04E-84B3-92C54741F54E}" type="datetimeFigureOut">
              <a:rPr lang="fr-FR" altLang="fr-FR"/>
              <a:pPr/>
              <a:t>20/04/2022</a:t>
            </a:fld>
            <a:endParaRPr lang="fr-FR" altLang="fr-FR"/>
          </a:p>
        </p:txBody>
      </p:sp>
      <p:sp>
        <p:nvSpPr>
          <p:cNvPr id="5" name="Espace réservé du pied de page 4">
            <a:extLst>
              <a:ext uri="{FF2B5EF4-FFF2-40B4-BE49-F238E27FC236}">
                <a16:creationId xmlns:a16="http://schemas.microsoft.com/office/drawing/2014/main" id="{F29C365A-B5A7-7243-8661-18F9834C31E6}"/>
              </a:ext>
            </a:extLst>
          </p:cNvPr>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a:extLst>
              <a:ext uri="{FF2B5EF4-FFF2-40B4-BE49-F238E27FC236}">
                <a16:creationId xmlns:a16="http://schemas.microsoft.com/office/drawing/2014/main" id="{777305A1-D2A7-5E45-A9F8-BD8FFA4FC092}"/>
              </a:ext>
            </a:extLst>
          </p:cNvPr>
          <p:cNvSpPr>
            <a:spLocks noGrp="1"/>
          </p:cNvSpPr>
          <p:nvPr>
            <p:ph type="sldNum" sz="quarter" idx="12"/>
          </p:nvPr>
        </p:nvSpPr>
        <p:spPr/>
        <p:txBody>
          <a:bodyPr/>
          <a:lstStyle>
            <a:lvl1pPr>
              <a:defRPr/>
            </a:lvl1pPr>
          </a:lstStyle>
          <a:p>
            <a:fld id="{1CBD6D7E-9E2A-B44B-9B95-23F91DE73695}" type="slidenum">
              <a:rPr lang="fr-FR" altLang="fr-FR"/>
              <a:pPr/>
              <a:t>‹N°›</a:t>
            </a:fld>
            <a:endParaRPr lang="fr-FR" altLang="fr-FR"/>
          </a:p>
        </p:txBody>
      </p:sp>
    </p:spTree>
    <p:extLst>
      <p:ext uri="{BB962C8B-B14F-4D97-AF65-F5344CB8AC3E}">
        <p14:creationId xmlns:p14="http://schemas.microsoft.com/office/powerpoint/2010/main" val="29776983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a:t>Cliquez et modifiez le titre</a:t>
            </a: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F9BE6A1B-73AD-4743-9198-00858893771A}"/>
              </a:ext>
            </a:extLst>
          </p:cNvPr>
          <p:cNvSpPr>
            <a:spLocks noGrp="1"/>
          </p:cNvSpPr>
          <p:nvPr>
            <p:ph type="dt" sz="half" idx="10"/>
          </p:nvPr>
        </p:nvSpPr>
        <p:spPr/>
        <p:txBody>
          <a:bodyPr/>
          <a:lstStyle>
            <a:lvl1pPr>
              <a:defRPr/>
            </a:lvl1pPr>
          </a:lstStyle>
          <a:p>
            <a:fld id="{FB875CF6-A0FA-3C46-AB58-A5D3DE1E4EF7}" type="datetimeFigureOut">
              <a:rPr lang="fr-FR" altLang="fr-FR"/>
              <a:pPr/>
              <a:t>20/04/2022</a:t>
            </a:fld>
            <a:endParaRPr lang="fr-FR" altLang="fr-FR"/>
          </a:p>
        </p:txBody>
      </p:sp>
      <p:sp>
        <p:nvSpPr>
          <p:cNvPr id="5" name="Espace réservé du pied de page 4">
            <a:extLst>
              <a:ext uri="{FF2B5EF4-FFF2-40B4-BE49-F238E27FC236}">
                <a16:creationId xmlns:a16="http://schemas.microsoft.com/office/drawing/2014/main" id="{052D8909-D4DB-4044-A0C1-3750873E2495}"/>
              </a:ext>
            </a:extLst>
          </p:cNvPr>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a:extLst>
              <a:ext uri="{FF2B5EF4-FFF2-40B4-BE49-F238E27FC236}">
                <a16:creationId xmlns:a16="http://schemas.microsoft.com/office/drawing/2014/main" id="{21A3C113-F611-7A42-830B-B5BCC7572AE4}"/>
              </a:ext>
            </a:extLst>
          </p:cNvPr>
          <p:cNvSpPr>
            <a:spLocks noGrp="1"/>
          </p:cNvSpPr>
          <p:nvPr>
            <p:ph type="sldNum" sz="quarter" idx="12"/>
          </p:nvPr>
        </p:nvSpPr>
        <p:spPr/>
        <p:txBody>
          <a:bodyPr/>
          <a:lstStyle>
            <a:lvl1pPr>
              <a:defRPr/>
            </a:lvl1pPr>
          </a:lstStyle>
          <a:p>
            <a:fld id="{BA253E82-3102-A947-9E6E-2FF1B93DE252}" type="slidenum">
              <a:rPr lang="fr-FR" altLang="fr-FR"/>
              <a:pPr/>
              <a:t>‹N°›</a:t>
            </a:fld>
            <a:endParaRPr lang="fr-FR" altLang="fr-FR"/>
          </a:p>
        </p:txBody>
      </p:sp>
    </p:spTree>
    <p:extLst>
      <p:ext uri="{BB962C8B-B14F-4D97-AF65-F5344CB8AC3E}">
        <p14:creationId xmlns:p14="http://schemas.microsoft.com/office/powerpoint/2010/main" val="41050318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Contenus / listes">
    <p:spTree>
      <p:nvGrpSpPr>
        <p:cNvPr id="1" name=""/>
        <p:cNvGrpSpPr/>
        <p:nvPr/>
      </p:nvGrpSpPr>
      <p:grpSpPr>
        <a:xfrm>
          <a:off x="0" y="0"/>
          <a:ext cx="0" cy="0"/>
          <a:chOff x="0" y="0"/>
          <a:chExt cx="0" cy="0"/>
        </a:xfrm>
      </p:grpSpPr>
      <p:sp>
        <p:nvSpPr>
          <p:cNvPr id="3" name="Text Box 22">
            <a:extLst>
              <a:ext uri="{FF2B5EF4-FFF2-40B4-BE49-F238E27FC236}">
                <a16:creationId xmlns:a16="http://schemas.microsoft.com/office/drawing/2014/main" id="{0FC2B8D5-6B68-EB45-A71C-3F7FCBE57425}"/>
              </a:ext>
            </a:extLst>
          </p:cNvPr>
          <p:cNvSpPr txBox="1">
            <a:spLocks noChangeArrowheads="1"/>
          </p:cNvSpPr>
          <p:nvPr/>
        </p:nvSpPr>
        <p:spPr bwMode="auto">
          <a:xfrm>
            <a:off x="8050213" y="6613525"/>
            <a:ext cx="1093787" cy="249238"/>
          </a:xfrm>
          <a:prstGeom prst="rect">
            <a:avLst/>
          </a:prstGeom>
          <a:noFill/>
          <a:ln w="9525" algn="ctr">
            <a:noFill/>
            <a:miter lim="800000"/>
            <a:headEnd/>
            <a:tailEnd/>
          </a:ln>
        </p:spPr>
        <p:txBody>
          <a:bodyPr lIns="91414" tIns="45708" rIns="91414" bIns="45708">
            <a:spAutoFit/>
          </a:bodyPr>
          <a:lstStyle>
            <a:lvl1pPr defTabSz="455613" eaLnBrk="0" hangingPunct="0">
              <a:defRPr sz="2400">
                <a:solidFill>
                  <a:schemeClr val="tx1"/>
                </a:solidFill>
                <a:latin typeface="Calibri" panose="020F0502020204030204" pitchFamily="34" charset="0"/>
                <a:ea typeface="ＭＳ Ｐゴシック" panose="020B0600070205080204" pitchFamily="34" charset="-128"/>
              </a:defRPr>
            </a:lvl1pPr>
            <a:lvl2pPr marL="742950" indent="-285750" defTabSz="455613" eaLnBrk="0" hangingPunct="0">
              <a:defRPr sz="2400">
                <a:solidFill>
                  <a:schemeClr val="tx1"/>
                </a:solidFill>
                <a:latin typeface="Calibri" panose="020F0502020204030204" pitchFamily="34" charset="0"/>
                <a:ea typeface="ＭＳ Ｐゴシック" panose="020B0600070205080204" pitchFamily="34" charset="-128"/>
              </a:defRPr>
            </a:lvl2pPr>
            <a:lvl3pPr marL="1143000" indent="-228600" defTabSz="455613" eaLnBrk="0" hangingPunct="0">
              <a:defRPr sz="2400">
                <a:solidFill>
                  <a:schemeClr val="tx1"/>
                </a:solidFill>
                <a:latin typeface="Calibri" panose="020F0502020204030204" pitchFamily="34" charset="0"/>
                <a:ea typeface="ＭＳ Ｐゴシック" panose="020B0600070205080204" pitchFamily="34" charset="-128"/>
              </a:defRPr>
            </a:lvl3pPr>
            <a:lvl4pPr marL="1600200" indent="-228600" defTabSz="455613" eaLnBrk="0" hangingPunct="0">
              <a:defRPr sz="2400">
                <a:solidFill>
                  <a:schemeClr val="tx1"/>
                </a:solidFill>
                <a:latin typeface="Calibri" panose="020F0502020204030204" pitchFamily="34" charset="0"/>
                <a:ea typeface="ＭＳ Ｐゴシック" panose="020B0600070205080204" pitchFamily="34" charset="-128"/>
              </a:defRPr>
            </a:lvl4pPr>
            <a:lvl5pPr marL="2057400" indent="-228600" defTabSz="455613" eaLnBrk="0" hangingPunct="0">
              <a:defRPr sz="2400">
                <a:solidFill>
                  <a:schemeClr val="tx1"/>
                </a:solidFill>
                <a:latin typeface="Calibri" panose="020F0502020204030204" pitchFamily="34" charset="0"/>
                <a:ea typeface="ＭＳ Ｐゴシック" panose="020B0600070205080204" pitchFamily="34" charset="-128"/>
              </a:defRPr>
            </a:lvl5pPr>
            <a:lvl6pPr marL="2514600" indent="-228600" defTabSz="455613"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6pPr>
            <a:lvl7pPr marL="2971800" indent="-228600" defTabSz="455613"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7pPr>
            <a:lvl8pPr marL="3429000" indent="-228600" defTabSz="455613"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8pPr>
            <a:lvl9pPr marL="3886200" indent="-228600" defTabSz="455613"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9pPr>
          </a:lstStyle>
          <a:p>
            <a:pPr algn="r" eaLnBrk="1" hangingPunct="1">
              <a:spcBef>
                <a:spcPct val="50000"/>
              </a:spcBef>
            </a:pPr>
            <a:r>
              <a:rPr lang="fr-FR" altLang="fr-FR" sz="1000">
                <a:solidFill>
                  <a:schemeClr val="bg1"/>
                </a:solidFill>
                <a:cs typeface="Arial" panose="020B0604020202020204" pitchFamily="34" charset="0"/>
              </a:rPr>
              <a:t>Page </a:t>
            </a:r>
            <a:fld id="{2A99D03D-6917-1D46-B4D8-0BA3EFDFE9F0}" type="slidenum">
              <a:rPr lang="fr-FR" altLang="fr-FR" sz="1000">
                <a:solidFill>
                  <a:schemeClr val="bg1"/>
                </a:solidFill>
                <a:cs typeface="Arial" panose="020B0604020202020204" pitchFamily="34" charset="0"/>
              </a:rPr>
              <a:pPr algn="r" eaLnBrk="1" hangingPunct="1">
                <a:spcBef>
                  <a:spcPct val="50000"/>
                </a:spcBef>
              </a:pPr>
              <a:t>‹N°›</a:t>
            </a:fld>
            <a:endParaRPr lang="fr-FR" altLang="fr-FR" sz="1000">
              <a:solidFill>
                <a:schemeClr val="bg1"/>
              </a:solidFill>
              <a:cs typeface="Arial" panose="020B0604020202020204" pitchFamily="34" charset="0"/>
            </a:endParaRPr>
          </a:p>
        </p:txBody>
      </p:sp>
      <p:sp>
        <p:nvSpPr>
          <p:cNvPr id="4" name="Text Box 22">
            <a:extLst>
              <a:ext uri="{FF2B5EF4-FFF2-40B4-BE49-F238E27FC236}">
                <a16:creationId xmlns:a16="http://schemas.microsoft.com/office/drawing/2014/main" id="{2C3E8A01-C585-194C-B2EA-174D1603CA7A}"/>
              </a:ext>
            </a:extLst>
          </p:cNvPr>
          <p:cNvSpPr txBox="1">
            <a:spLocks noChangeArrowheads="1"/>
          </p:cNvSpPr>
          <p:nvPr/>
        </p:nvSpPr>
        <p:spPr bwMode="auto">
          <a:xfrm>
            <a:off x="8050213" y="6613525"/>
            <a:ext cx="1093787" cy="249238"/>
          </a:xfrm>
          <a:prstGeom prst="rect">
            <a:avLst/>
          </a:prstGeom>
          <a:noFill/>
          <a:ln w="9525" algn="ctr">
            <a:noFill/>
            <a:miter lim="800000"/>
            <a:headEnd/>
            <a:tailEnd/>
          </a:ln>
        </p:spPr>
        <p:txBody>
          <a:bodyPr lIns="91414" tIns="45708" rIns="91414" bIns="45708">
            <a:spAutoFit/>
          </a:bodyPr>
          <a:lstStyle>
            <a:lvl1pPr defTabSz="455613" eaLnBrk="0" hangingPunct="0">
              <a:defRPr sz="2400">
                <a:solidFill>
                  <a:schemeClr val="tx1"/>
                </a:solidFill>
                <a:latin typeface="Calibri" panose="020F0502020204030204" pitchFamily="34" charset="0"/>
                <a:ea typeface="ＭＳ Ｐゴシック" panose="020B0600070205080204" pitchFamily="34" charset="-128"/>
              </a:defRPr>
            </a:lvl1pPr>
            <a:lvl2pPr marL="742950" indent="-285750" defTabSz="455613" eaLnBrk="0" hangingPunct="0">
              <a:defRPr sz="2400">
                <a:solidFill>
                  <a:schemeClr val="tx1"/>
                </a:solidFill>
                <a:latin typeface="Calibri" panose="020F0502020204030204" pitchFamily="34" charset="0"/>
                <a:ea typeface="ＭＳ Ｐゴシック" panose="020B0600070205080204" pitchFamily="34" charset="-128"/>
              </a:defRPr>
            </a:lvl2pPr>
            <a:lvl3pPr marL="1143000" indent="-228600" defTabSz="455613" eaLnBrk="0" hangingPunct="0">
              <a:defRPr sz="2400">
                <a:solidFill>
                  <a:schemeClr val="tx1"/>
                </a:solidFill>
                <a:latin typeface="Calibri" panose="020F0502020204030204" pitchFamily="34" charset="0"/>
                <a:ea typeface="ＭＳ Ｐゴシック" panose="020B0600070205080204" pitchFamily="34" charset="-128"/>
              </a:defRPr>
            </a:lvl3pPr>
            <a:lvl4pPr marL="1600200" indent="-228600" defTabSz="455613" eaLnBrk="0" hangingPunct="0">
              <a:defRPr sz="2400">
                <a:solidFill>
                  <a:schemeClr val="tx1"/>
                </a:solidFill>
                <a:latin typeface="Calibri" panose="020F0502020204030204" pitchFamily="34" charset="0"/>
                <a:ea typeface="ＭＳ Ｐゴシック" panose="020B0600070205080204" pitchFamily="34" charset="-128"/>
              </a:defRPr>
            </a:lvl4pPr>
            <a:lvl5pPr marL="2057400" indent="-228600" defTabSz="455613" eaLnBrk="0" hangingPunct="0">
              <a:defRPr sz="2400">
                <a:solidFill>
                  <a:schemeClr val="tx1"/>
                </a:solidFill>
                <a:latin typeface="Calibri" panose="020F0502020204030204" pitchFamily="34" charset="0"/>
                <a:ea typeface="ＭＳ Ｐゴシック" panose="020B0600070205080204" pitchFamily="34" charset="-128"/>
              </a:defRPr>
            </a:lvl5pPr>
            <a:lvl6pPr marL="2514600" indent="-228600" defTabSz="455613"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6pPr>
            <a:lvl7pPr marL="2971800" indent="-228600" defTabSz="455613"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7pPr>
            <a:lvl8pPr marL="3429000" indent="-228600" defTabSz="455613"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8pPr>
            <a:lvl9pPr marL="3886200" indent="-228600" defTabSz="455613"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9pPr>
          </a:lstStyle>
          <a:p>
            <a:pPr algn="r" eaLnBrk="1" hangingPunct="1">
              <a:spcBef>
                <a:spcPct val="50000"/>
              </a:spcBef>
            </a:pPr>
            <a:r>
              <a:rPr lang="fr-FR" altLang="fr-FR" sz="1000">
                <a:solidFill>
                  <a:schemeClr val="bg1"/>
                </a:solidFill>
                <a:cs typeface="Arial" panose="020B0604020202020204" pitchFamily="34" charset="0"/>
              </a:rPr>
              <a:t>Page </a:t>
            </a:r>
            <a:fld id="{E9A0D22E-B828-CC4E-9190-9844B8F5639C}" type="slidenum">
              <a:rPr lang="fr-FR" altLang="fr-FR" sz="1000">
                <a:solidFill>
                  <a:schemeClr val="bg1"/>
                </a:solidFill>
                <a:cs typeface="Arial" panose="020B0604020202020204" pitchFamily="34" charset="0"/>
              </a:rPr>
              <a:pPr algn="r" eaLnBrk="1" hangingPunct="1">
                <a:spcBef>
                  <a:spcPct val="50000"/>
                </a:spcBef>
              </a:pPr>
              <a:t>‹N°›</a:t>
            </a:fld>
            <a:endParaRPr lang="fr-FR" altLang="fr-FR" sz="1000">
              <a:solidFill>
                <a:schemeClr val="bg1"/>
              </a:solidFill>
              <a:cs typeface="Arial" panose="020B0604020202020204" pitchFamily="34" charset="0"/>
            </a:endParaRPr>
          </a:p>
        </p:txBody>
      </p:sp>
      <p:sp>
        <p:nvSpPr>
          <p:cNvPr id="23" name="Titre 1"/>
          <p:cNvSpPr>
            <a:spLocks noGrp="1"/>
          </p:cNvSpPr>
          <p:nvPr>
            <p:ph type="ctrTitle"/>
          </p:nvPr>
        </p:nvSpPr>
        <p:spPr>
          <a:xfrm>
            <a:off x="0" y="2"/>
            <a:ext cx="9144000" cy="393418"/>
          </a:xfrm>
        </p:spPr>
        <p:txBody>
          <a:bodyPr/>
          <a:lstStyle>
            <a:lvl1pPr>
              <a:defRPr sz="1800" b="1" i="0">
                <a:latin typeface="Comic Sans MS"/>
              </a:defRPr>
            </a:lvl1pPr>
          </a:lstStyle>
          <a:p>
            <a:r>
              <a:rPr lang="fr-FR" dirty="0"/>
              <a:t>Cliquez et modifiez le titre</a:t>
            </a:r>
          </a:p>
        </p:txBody>
      </p:sp>
    </p:spTree>
    <p:extLst>
      <p:ext uri="{BB962C8B-B14F-4D97-AF65-F5344CB8AC3E}">
        <p14:creationId xmlns:p14="http://schemas.microsoft.com/office/powerpoint/2010/main" val="2303658411"/>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et modifiez le titre</a:t>
            </a:r>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0FF20A78-332C-E344-A90D-0CF5AEECA91A}"/>
              </a:ext>
            </a:extLst>
          </p:cNvPr>
          <p:cNvSpPr>
            <a:spLocks noGrp="1"/>
          </p:cNvSpPr>
          <p:nvPr>
            <p:ph type="dt" sz="half" idx="10"/>
          </p:nvPr>
        </p:nvSpPr>
        <p:spPr/>
        <p:txBody>
          <a:bodyPr/>
          <a:lstStyle>
            <a:lvl1pPr>
              <a:defRPr/>
            </a:lvl1pPr>
          </a:lstStyle>
          <a:p>
            <a:fld id="{C0EDD0E7-5E87-7F4A-B9C8-832F5DF23B04}" type="datetimeFigureOut">
              <a:rPr lang="fr-FR" altLang="fr-FR"/>
              <a:pPr/>
              <a:t>20/04/2022</a:t>
            </a:fld>
            <a:endParaRPr lang="fr-FR" altLang="fr-FR"/>
          </a:p>
        </p:txBody>
      </p:sp>
      <p:sp>
        <p:nvSpPr>
          <p:cNvPr id="5" name="Espace réservé du pied de page 4">
            <a:extLst>
              <a:ext uri="{FF2B5EF4-FFF2-40B4-BE49-F238E27FC236}">
                <a16:creationId xmlns:a16="http://schemas.microsoft.com/office/drawing/2014/main" id="{CBE9118C-80B8-7E4B-944F-399270E84875}"/>
              </a:ext>
            </a:extLst>
          </p:cNvPr>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a:extLst>
              <a:ext uri="{FF2B5EF4-FFF2-40B4-BE49-F238E27FC236}">
                <a16:creationId xmlns:a16="http://schemas.microsoft.com/office/drawing/2014/main" id="{C0E5020A-95D2-9C4D-90E6-9DF365ED911A}"/>
              </a:ext>
            </a:extLst>
          </p:cNvPr>
          <p:cNvSpPr>
            <a:spLocks noGrp="1"/>
          </p:cNvSpPr>
          <p:nvPr>
            <p:ph type="sldNum" sz="quarter" idx="12"/>
          </p:nvPr>
        </p:nvSpPr>
        <p:spPr/>
        <p:txBody>
          <a:bodyPr/>
          <a:lstStyle>
            <a:lvl1pPr>
              <a:defRPr/>
            </a:lvl1pPr>
          </a:lstStyle>
          <a:p>
            <a:fld id="{B558CC8A-7A2C-9843-8EFC-FEB16E7AE33E}" type="slidenum">
              <a:rPr lang="fr-FR" altLang="fr-FR"/>
              <a:pPr/>
              <a:t>‹N°›</a:t>
            </a:fld>
            <a:endParaRPr lang="fr-FR" altLang="fr-FR"/>
          </a:p>
        </p:txBody>
      </p:sp>
    </p:spTree>
    <p:extLst>
      <p:ext uri="{BB962C8B-B14F-4D97-AF65-F5344CB8AC3E}">
        <p14:creationId xmlns:p14="http://schemas.microsoft.com/office/powerpoint/2010/main" val="366284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Cliquez et modifiez le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54409E96-07C3-AB4C-B6BC-33BECC564272}"/>
              </a:ext>
            </a:extLst>
          </p:cNvPr>
          <p:cNvSpPr>
            <a:spLocks noGrp="1"/>
          </p:cNvSpPr>
          <p:nvPr>
            <p:ph type="dt" sz="half" idx="10"/>
          </p:nvPr>
        </p:nvSpPr>
        <p:spPr/>
        <p:txBody>
          <a:bodyPr/>
          <a:lstStyle>
            <a:lvl1pPr>
              <a:defRPr/>
            </a:lvl1pPr>
          </a:lstStyle>
          <a:p>
            <a:fld id="{70A78C29-2755-AC4D-B3FB-09B1E606256F}" type="datetimeFigureOut">
              <a:rPr lang="fr-FR" altLang="fr-FR"/>
              <a:pPr/>
              <a:t>20/04/2022</a:t>
            </a:fld>
            <a:endParaRPr lang="fr-FR" altLang="fr-FR"/>
          </a:p>
        </p:txBody>
      </p:sp>
      <p:sp>
        <p:nvSpPr>
          <p:cNvPr id="5" name="Espace réservé du pied de page 4">
            <a:extLst>
              <a:ext uri="{FF2B5EF4-FFF2-40B4-BE49-F238E27FC236}">
                <a16:creationId xmlns:a16="http://schemas.microsoft.com/office/drawing/2014/main" id="{A33993E9-320B-BA43-921C-581A1801719F}"/>
              </a:ext>
            </a:extLst>
          </p:cNvPr>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a:extLst>
              <a:ext uri="{FF2B5EF4-FFF2-40B4-BE49-F238E27FC236}">
                <a16:creationId xmlns:a16="http://schemas.microsoft.com/office/drawing/2014/main" id="{AE4D2DE2-3D6C-0F46-9E1C-8B148668A72A}"/>
              </a:ext>
            </a:extLst>
          </p:cNvPr>
          <p:cNvSpPr>
            <a:spLocks noGrp="1"/>
          </p:cNvSpPr>
          <p:nvPr>
            <p:ph type="sldNum" sz="quarter" idx="12"/>
          </p:nvPr>
        </p:nvSpPr>
        <p:spPr/>
        <p:txBody>
          <a:bodyPr/>
          <a:lstStyle>
            <a:lvl1pPr>
              <a:defRPr/>
            </a:lvl1pPr>
          </a:lstStyle>
          <a:p>
            <a:fld id="{DFA9C2A1-F74A-1541-93E9-0706C473F553}" type="slidenum">
              <a:rPr lang="fr-FR" altLang="fr-FR"/>
              <a:pPr/>
              <a:t>‹N°›</a:t>
            </a:fld>
            <a:endParaRPr lang="fr-FR" altLang="fr-FR"/>
          </a:p>
        </p:txBody>
      </p:sp>
    </p:spTree>
    <p:extLst>
      <p:ext uri="{BB962C8B-B14F-4D97-AF65-F5344CB8AC3E}">
        <p14:creationId xmlns:p14="http://schemas.microsoft.com/office/powerpoint/2010/main" val="11504316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et modifiez le titre</a:t>
            </a: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3">
            <a:extLst>
              <a:ext uri="{FF2B5EF4-FFF2-40B4-BE49-F238E27FC236}">
                <a16:creationId xmlns:a16="http://schemas.microsoft.com/office/drawing/2014/main" id="{1B7AF747-D8E3-F541-B75D-6960B2162272}"/>
              </a:ext>
            </a:extLst>
          </p:cNvPr>
          <p:cNvSpPr>
            <a:spLocks noGrp="1"/>
          </p:cNvSpPr>
          <p:nvPr>
            <p:ph type="dt" sz="half" idx="10"/>
          </p:nvPr>
        </p:nvSpPr>
        <p:spPr/>
        <p:txBody>
          <a:bodyPr/>
          <a:lstStyle>
            <a:lvl1pPr>
              <a:defRPr/>
            </a:lvl1pPr>
          </a:lstStyle>
          <a:p>
            <a:fld id="{3D72EA1F-7587-7C4D-BA3C-55678C8FD497}" type="datetimeFigureOut">
              <a:rPr lang="fr-FR" altLang="fr-FR"/>
              <a:pPr/>
              <a:t>20/04/2022</a:t>
            </a:fld>
            <a:endParaRPr lang="fr-FR" altLang="fr-FR"/>
          </a:p>
        </p:txBody>
      </p:sp>
      <p:sp>
        <p:nvSpPr>
          <p:cNvPr id="6" name="Espace réservé du pied de page 4">
            <a:extLst>
              <a:ext uri="{FF2B5EF4-FFF2-40B4-BE49-F238E27FC236}">
                <a16:creationId xmlns:a16="http://schemas.microsoft.com/office/drawing/2014/main" id="{13F038C7-3727-4E4F-A998-E42113776555}"/>
              </a:ext>
            </a:extLst>
          </p:cNvPr>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a:extLst>
              <a:ext uri="{FF2B5EF4-FFF2-40B4-BE49-F238E27FC236}">
                <a16:creationId xmlns:a16="http://schemas.microsoft.com/office/drawing/2014/main" id="{D073393D-9743-BC41-B024-EB858E499E3C}"/>
              </a:ext>
            </a:extLst>
          </p:cNvPr>
          <p:cNvSpPr>
            <a:spLocks noGrp="1"/>
          </p:cNvSpPr>
          <p:nvPr>
            <p:ph type="sldNum" sz="quarter" idx="12"/>
          </p:nvPr>
        </p:nvSpPr>
        <p:spPr/>
        <p:txBody>
          <a:bodyPr/>
          <a:lstStyle>
            <a:lvl1pPr>
              <a:defRPr/>
            </a:lvl1pPr>
          </a:lstStyle>
          <a:p>
            <a:fld id="{9658895D-5B07-3B43-995E-1455374A6D7F}" type="slidenum">
              <a:rPr lang="fr-FR" altLang="fr-FR"/>
              <a:pPr/>
              <a:t>‹N°›</a:t>
            </a:fld>
            <a:endParaRPr lang="fr-FR" altLang="fr-FR"/>
          </a:p>
        </p:txBody>
      </p:sp>
    </p:spTree>
    <p:extLst>
      <p:ext uri="{BB962C8B-B14F-4D97-AF65-F5344CB8AC3E}">
        <p14:creationId xmlns:p14="http://schemas.microsoft.com/office/powerpoint/2010/main" val="5290317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Cliquez et modifiez le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3">
            <a:extLst>
              <a:ext uri="{FF2B5EF4-FFF2-40B4-BE49-F238E27FC236}">
                <a16:creationId xmlns:a16="http://schemas.microsoft.com/office/drawing/2014/main" id="{33F630F6-5561-0641-9830-F832FB9825A9}"/>
              </a:ext>
            </a:extLst>
          </p:cNvPr>
          <p:cNvSpPr>
            <a:spLocks noGrp="1"/>
          </p:cNvSpPr>
          <p:nvPr>
            <p:ph type="dt" sz="half" idx="10"/>
          </p:nvPr>
        </p:nvSpPr>
        <p:spPr/>
        <p:txBody>
          <a:bodyPr/>
          <a:lstStyle>
            <a:lvl1pPr>
              <a:defRPr/>
            </a:lvl1pPr>
          </a:lstStyle>
          <a:p>
            <a:fld id="{86A2711F-7CD2-E84C-9164-EEBE7CD8CC55}" type="datetimeFigureOut">
              <a:rPr lang="fr-FR" altLang="fr-FR"/>
              <a:pPr/>
              <a:t>20/04/2022</a:t>
            </a:fld>
            <a:endParaRPr lang="fr-FR" altLang="fr-FR"/>
          </a:p>
        </p:txBody>
      </p:sp>
      <p:sp>
        <p:nvSpPr>
          <p:cNvPr id="8" name="Espace réservé du pied de page 4">
            <a:extLst>
              <a:ext uri="{FF2B5EF4-FFF2-40B4-BE49-F238E27FC236}">
                <a16:creationId xmlns:a16="http://schemas.microsoft.com/office/drawing/2014/main" id="{5F28DA3D-6419-504D-82B9-39201B773BA1}"/>
              </a:ext>
            </a:extLst>
          </p:cNvPr>
          <p:cNvSpPr>
            <a:spLocks noGrp="1"/>
          </p:cNvSpPr>
          <p:nvPr>
            <p:ph type="ftr" sz="quarter" idx="11"/>
          </p:nvPr>
        </p:nvSpPr>
        <p:spPr/>
        <p:txBody>
          <a:bodyPr/>
          <a:lstStyle>
            <a:lvl1pPr>
              <a:defRPr/>
            </a:lvl1pPr>
          </a:lstStyle>
          <a:p>
            <a:pPr>
              <a:defRPr/>
            </a:pPr>
            <a:endParaRPr lang="fr-FR"/>
          </a:p>
        </p:txBody>
      </p:sp>
      <p:sp>
        <p:nvSpPr>
          <p:cNvPr id="9" name="Espace réservé du numéro de diapositive 5">
            <a:extLst>
              <a:ext uri="{FF2B5EF4-FFF2-40B4-BE49-F238E27FC236}">
                <a16:creationId xmlns:a16="http://schemas.microsoft.com/office/drawing/2014/main" id="{7C012ABC-BC15-8B42-943A-ED0B07940C4E}"/>
              </a:ext>
            </a:extLst>
          </p:cNvPr>
          <p:cNvSpPr>
            <a:spLocks noGrp="1"/>
          </p:cNvSpPr>
          <p:nvPr>
            <p:ph type="sldNum" sz="quarter" idx="12"/>
          </p:nvPr>
        </p:nvSpPr>
        <p:spPr/>
        <p:txBody>
          <a:bodyPr/>
          <a:lstStyle>
            <a:lvl1pPr>
              <a:defRPr/>
            </a:lvl1pPr>
          </a:lstStyle>
          <a:p>
            <a:fld id="{8A223842-0C23-DA46-BA65-D17C1893EB04}" type="slidenum">
              <a:rPr lang="fr-FR" altLang="fr-FR"/>
              <a:pPr/>
              <a:t>‹N°›</a:t>
            </a:fld>
            <a:endParaRPr lang="fr-FR" altLang="fr-FR"/>
          </a:p>
        </p:txBody>
      </p:sp>
    </p:spTree>
    <p:extLst>
      <p:ext uri="{BB962C8B-B14F-4D97-AF65-F5344CB8AC3E}">
        <p14:creationId xmlns:p14="http://schemas.microsoft.com/office/powerpoint/2010/main" val="15551752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et modifiez le titre</a:t>
            </a:r>
          </a:p>
        </p:txBody>
      </p:sp>
      <p:sp>
        <p:nvSpPr>
          <p:cNvPr id="3" name="Espace réservé de la date 3">
            <a:extLst>
              <a:ext uri="{FF2B5EF4-FFF2-40B4-BE49-F238E27FC236}">
                <a16:creationId xmlns:a16="http://schemas.microsoft.com/office/drawing/2014/main" id="{A97E5C06-DE2B-3A49-A14D-601FBEFADD32}"/>
              </a:ext>
            </a:extLst>
          </p:cNvPr>
          <p:cNvSpPr>
            <a:spLocks noGrp="1"/>
          </p:cNvSpPr>
          <p:nvPr>
            <p:ph type="dt" sz="half" idx="10"/>
          </p:nvPr>
        </p:nvSpPr>
        <p:spPr/>
        <p:txBody>
          <a:bodyPr/>
          <a:lstStyle>
            <a:lvl1pPr>
              <a:defRPr/>
            </a:lvl1pPr>
          </a:lstStyle>
          <a:p>
            <a:fld id="{6155D2B7-37BB-C84A-9EDF-12D9631BC678}" type="datetimeFigureOut">
              <a:rPr lang="fr-FR" altLang="fr-FR"/>
              <a:pPr/>
              <a:t>20/04/2022</a:t>
            </a:fld>
            <a:endParaRPr lang="fr-FR" altLang="fr-FR"/>
          </a:p>
        </p:txBody>
      </p:sp>
      <p:sp>
        <p:nvSpPr>
          <p:cNvPr id="4" name="Espace réservé du pied de page 4">
            <a:extLst>
              <a:ext uri="{FF2B5EF4-FFF2-40B4-BE49-F238E27FC236}">
                <a16:creationId xmlns:a16="http://schemas.microsoft.com/office/drawing/2014/main" id="{4304AFD0-5689-1E4E-AD21-B6A17EA5B874}"/>
              </a:ext>
            </a:extLst>
          </p:cNvPr>
          <p:cNvSpPr>
            <a:spLocks noGrp="1"/>
          </p:cNvSpPr>
          <p:nvPr>
            <p:ph type="ftr" sz="quarter" idx="11"/>
          </p:nvPr>
        </p:nvSpPr>
        <p:spPr/>
        <p:txBody>
          <a:bodyPr/>
          <a:lstStyle>
            <a:lvl1pPr>
              <a:defRPr/>
            </a:lvl1pPr>
          </a:lstStyle>
          <a:p>
            <a:pPr>
              <a:defRPr/>
            </a:pPr>
            <a:endParaRPr lang="fr-FR"/>
          </a:p>
        </p:txBody>
      </p:sp>
      <p:sp>
        <p:nvSpPr>
          <p:cNvPr id="5" name="Espace réservé du numéro de diapositive 5">
            <a:extLst>
              <a:ext uri="{FF2B5EF4-FFF2-40B4-BE49-F238E27FC236}">
                <a16:creationId xmlns:a16="http://schemas.microsoft.com/office/drawing/2014/main" id="{D9CC88DD-846D-DF41-9C47-87813F621870}"/>
              </a:ext>
            </a:extLst>
          </p:cNvPr>
          <p:cNvSpPr>
            <a:spLocks noGrp="1"/>
          </p:cNvSpPr>
          <p:nvPr>
            <p:ph type="sldNum" sz="quarter" idx="12"/>
          </p:nvPr>
        </p:nvSpPr>
        <p:spPr/>
        <p:txBody>
          <a:bodyPr/>
          <a:lstStyle>
            <a:lvl1pPr>
              <a:defRPr/>
            </a:lvl1pPr>
          </a:lstStyle>
          <a:p>
            <a:fld id="{0552B445-42BF-984B-B7AD-C6EB09D6FC3C}" type="slidenum">
              <a:rPr lang="fr-FR" altLang="fr-FR"/>
              <a:pPr/>
              <a:t>‹N°›</a:t>
            </a:fld>
            <a:endParaRPr lang="fr-FR" altLang="fr-FR"/>
          </a:p>
        </p:txBody>
      </p:sp>
    </p:spTree>
    <p:extLst>
      <p:ext uri="{BB962C8B-B14F-4D97-AF65-F5344CB8AC3E}">
        <p14:creationId xmlns:p14="http://schemas.microsoft.com/office/powerpoint/2010/main" val="1562188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3">
            <a:extLst>
              <a:ext uri="{FF2B5EF4-FFF2-40B4-BE49-F238E27FC236}">
                <a16:creationId xmlns:a16="http://schemas.microsoft.com/office/drawing/2014/main" id="{07D2E2FB-BDE2-9345-8D69-6875ED209FDA}"/>
              </a:ext>
            </a:extLst>
          </p:cNvPr>
          <p:cNvSpPr>
            <a:spLocks noGrp="1"/>
          </p:cNvSpPr>
          <p:nvPr>
            <p:ph type="dt" sz="half" idx="10"/>
          </p:nvPr>
        </p:nvSpPr>
        <p:spPr/>
        <p:txBody>
          <a:bodyPr/>
          <a:lstStyle>
            <a:lvl1pPr>
              <a:defRPr/>
            </a:lvl1pPr>
          </a:lstStyle>
          <a:p>
            <a:fld id="{25DE56CC-2100-5546-9B1A-7AD2E2064A5A}" type="datetimeFigureOut">
              <a:rPr lang="fr-FR" altLang="fr-FR"/>
              <a:pPr/>
              <a:t>20/04/2022</a:t>
            </a:fld>
            <a:endParaRPr lang="fr-FR" altLang="fr-FR"/>
          </a:p>
        </p:txBody>
      </p:sp>
      <p:sp>
        <p:nvSpPr>
          <p:cNvPr id="3" name="Espace réservé du pied de page 4">
            <a:extLst>
              <a:ext uri="{FF2B5EF4-FFF2-40B4-BE49-F238E27FC236}">
                <a16:creationId xmlns:a16="http://schemas.microsoft.com/office/drawing/2014/main" id="{4632A006-B7C4-6E4C-A97C-2F4B3E83003F}"/>
              </a:ext>
            </a:extLst>
          </p:cNvPr>
          <p:cNvSpPr>
            <a:spLocks noGrp="1"/>
          </p:cNvSpPr>
          <p:nvPr>
            <p:ph type="ftr" sz="quarter" idx="11"/>
          </p:nvPr>
        </p:nvSpPr>
        <p:spPr/>
        <p:txBody>
          <a:bodyPr/>
          <a:lstStyle>
            <a:lvl1pPr>
              <a:defRPr/>
            </a:lvl1pPr>
          </a:lstStyle>
          <a:p>
            <a:pPr>
              <a:defRPr/>
            </a:pPr>
            <a:endParaRPr lang="fr-FR"/>
          </a:p>
        </p:txBody>
      </p:sp>
      <p:sp>
        <p:nvSpPr>
          <p:cNvPr id="4" name="Espace réservé du numéro de diapositive 5">
            <a:extLst>
              <a:ext uri="{FF2B5EF4-FFF2-40B4-BE49-F238E27FC236}">
                <a16:creationId xmlns:a16="http://schemas.microsoft.com/office/drawing/2014/main" id="{4A7DDBE5-7FEF-8E4C-A6FF-1381C61F29B9}"/>
              </a:ext>
            </a:extLst>
          </p:cNvPr>
          <p:cNvSpPr>
            <a:spLocks noGrp="1"/>
          </p:cNvSpPr>
          <p:nvPr>
            <p:ph type="sldNum" sz="quarter" idx="12"/>
          </p:nvPr>
        </p:nvSpPr>
        <p:spPr/>
        <p:txBody>
          <a:bodyPr/>
          <a:lstStyle>
            <a:lvl1pPr>
              <a:defRPr/>
            </a:lvl1pPr>
          </a:lstStyle>
          <a:p>
            <a:fld id="{474E849C-492F-8143-BA92-848E5148CE3C}" type="slidenum">
              <a:rPr lang="fr-FR" altLang="fr-FR"/>
              <a:pPr/>
              <a:t>‹N°›</a:t>
            </a:fld>
            <a:endParaRPr lang="fr-FR" altLang="fr-FR"/>
          </a:p>
        </p:txBody>
      </p:sp>
    </p:spTree>
    <p:extLst>
      <p:ext uri="{BB962C8B-B14F-4D97-AF65-F5344CB8AC3E}">
        <p14:creationId xmlns:p14="http://schemas.microsoft.com/office/powerpoint/2010/main" val="14141293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Cliquez et modifiez le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3">
            <a:extLst>
              <a:ext uri="{FF2B5EF4-FFF2-40B4-BE49-F238E27FC236}">
                <a16:creationId xmlns:a16="http://schemas.microsoft.com/office/drawing/2014/main" id="{DC3D4C34-A048-EC49-9385-9932ECCDF68C}"/>
              </a:ext>
            </a:extLst>
          </p:cNvPr>
          <p:cNvSpPr>
            <a:spLocks noGrp="1"/>
          </p:cNvSpPr>
          <p:nvPr>
            <p:ph type="dt" sz="half" idx="10"/>
          </p:nvPr>
        </p:nvSpPr>
        <p:spPr/>
        <p:txBody>
          <a:bodyPr/>
          <a:lstStyle>
            <a:lvl1pPr>
              <a:defRPr/>
            </a:lvl1pPr>
          </a:lstStyle>
          <a:p>
            <a:fld id="{CC3693AA-E4BF-C84F-8A5C-654DF5DA1A2C}" type="datetimeFigureOut">
              <a:rPr lang="fr-FR" altLang="fr-FR"/>
              <a:pPr/>
              <a:t>20/04/2022</a:t>
            </a:fld>
            <a:endParaRPr lang="fr-FR" altLang="fr-FR"/>
          </a:p>
        </p:txBody>
      </p:sp>
      <p:sp>
        <p:nvSpPr>
          <p:cNvPr id="6" name="Espace réservé du pied de page 4">
            <a:extLst>
              <a:ext uri="{FF2B5EF4-FFF2-40B4-BE49-F238E27FC236}">
                <a16:creationId xmlns:a16="http://schemas.microsoft.com/office/drawing/2014/main" id="{F3BBD4A2-446B-3343-A757-0D7B1C0FC1FE}"/>
              </a:ext>
            </a:extLst>
          </p:cNvPr>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a:extLst>
              <a:ext uri="{FF2B5EF4-FFF2-40B4-BE49-F238E27FC236}">
                <a16:creationId xmlns:a16="http://schemas.microsoft.com/office/drawing/2014/main" id="{4A6D7650-3D3F-3642-BC0B-C0E0EDC16943}"/>
              </a:ext>
            </a:extLst>
          </p:cNvPr>
          <p:cNvSpPr>
            <a:spLocks noGrp="1"/>
          </p:cNvSpPr>
          <p:nvPr>
            <p:ph type="sldNum" sz="quarter" idx="12"/>
          </p:nvPr>
        </p:nvSpPr>
        <p:spPr/>
        <p:txBody>
          <a:bodyPr/>
          <a:lstStyle>
            <a:lvl1pPr>
              <a:defRPr/>
            </a:lvl1pPr>
          </a:lstStyle>
          <a:p>
            <a:fld id="{C940A232-50E4-3944-B12E-CABF74BEFA04}" type="slidenum">
              <a:rPr lang="fr-FR" altLang="fr-FR"/>
              <a:pPr/>
              <a:t>‹N°›</a:t>
            </a:fld>
            <a:endParaRPr lang="fr-FR" altLang="fr-FR"/>
          </a:p>
        </p:txBody>
      </p:sp>
    </p:spTree>
    <p:extLst>
      <p:ext uri="{BB962C8B-B14F-4D97-AF65-F5344CB8AC3E}">
        <p14:creationId xmlns:p14="http://schemas.microsoft.com/office/powerpoint/2010/main" val="6793509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Cliquez et modifiez le titre</a:t>
            </a:r>
          </a:p>
        </p:txBody>
      </p:sp>
      <p:sp>
        <p:nvSpPr>
          <p:cNvPr id="3" name="Espace réservé pour une image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3">
            <a:extLst>
              <a:ext uri="{FF2B5EF4-FFF2-40B4-BE49-F238E27FC236}">
                <a16:creationId xmlns:a16="http://schemas.microsoft.com/office/drawing/2014/main" id="{E400D596-1743-574A-B8E2-4E44EAF71DFD}"/>
              </a:ext>
            </a:extLst>
          </p:cNvPr>
          <p:cNvSpPr>
            <a:spLocks noGrp="1"/>
          </p:cNvSpPr>
          <p:nvPr>
            <p:ph type="dt" sz="half" idx="10"/>
          </p:nvPr>
        </p:nvSpPr>
        <p:spPr/>
        <p:txBody>
          <a:bodyPr/>
          <a:lstStyle>
            <a:lvl1pPr>
              <a:defRPr/>
            </a:lvl1pPr>
          </a:lstStyle>
          <a:p>
            <a:fld id="{7D735153-12D1-DF44-8511-D17340D6DAFA}" type="datetimeFigureOut">
              <a:rPr lang="fr-FR" altLang="fr-FR"/>
              <a:pPr/>
              <a:t>20/04/2022</a:t>
            </a:fld>
            <a:endParaRPr lang="fr-FR" altLang="fr-FR"/>
          </a:p>
        </p:txBody>
      </p:sp>
      <p:sp>
        <p:nvSpPr>
          <p:cNvPr id="6" name="Espace réservé du pied de page 4">
            <a:extLst>
              <a:ext uri="{FF2B5EF4-FFF2-40B4-BE49-F238E27FC236}">
                <a16:creationId xmlns:a16="http://schemas.microsoft.com/office/drawing/2014/main" id="{04B0962C-AD7E-C345-9E34-FAC2A0342489}"/>
              </a:ext>
            </a:extLst>
          </p:cNvPr>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a:extLst>
              <a:ext uri="{FF2B5EF4-FFF2-40B4-BE49-F238E27FC236}">
                <a16:creationId xmlns:a16="http://schemas.microsoft.com/office/drawing/2014/main" id="{9DAA3E1C-6207-DD4C-8A28-51DBB0E7F63F}"/>
              </a:ext>
            </a:extLst>
          </p:cNvPr>
          <p:cNvSpPr>
            <a:spLocks noGrp="1"/>
          </p:cNvSpPr>
          <p:nvPr>
            <p:ph type="sldNum" sz="quarter" idx="12"/>
          </p:nvPr>
        </p:nvSpPr>
        <p:spPr/>
        <p:txBody>
          <a:bodyPr/>
          <a:lstStyle>
            <a:lvl1pPr>
              <a:defRPr/>
            </a:lvl1pPr>
          </a:lstStyle>
          <a:p>
            <a:fld id="{9179B582-EE94-9844-8E13-1587C3893A13}" type="slidenum">
              <a:rPr lang="fr-FR" altLang="fr-FR"/>
              <a:pPr/>
              <a:t>‹N°›</a:t>
            </a:fld>
            <a:endParaRPr lang="fr-FR" altLang="fr-FR"/>
          </a:p>
        </p:txBody>
      </p:sp>
    </p:spTree>
    <p:extLst>
      <p:ext uri="{BB962C8B-B14F-4D97-AF65-F5344CB8AC3E}">
        <p14:creationId xmlns:p14="http://schemas.microsoft.com/office/powerpoint/2010/main" val="6770119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Espace réservé du titre 1">
            <a:extLst>
              <a:ext uri="{FF2B5EF4-FFF2-40B4-BE49-F238E27FC236}">
                <a16:creationId xmlns:a16="http://schemas.microsoft.com/office/drawing/2014/main" id="{66FDF139-F422-2347-9EDA-58804A0063EA}"/>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fr-FR" altLang="fr-FR"/>
              <a:t>Cliquez et modifiez le titre</a:t>
            </a:r>
          </a:p>
        </p:txBody>
      </p:sp>
      <p:sp>
        <p:nvSpPr>
          <p:cNvPr id="1027" name="Espace réservé du texte 2">
            <a:extLst>
              <a:ext uri="{FF2B5EF4-FFF2-40B4-BE49-F238E27FC236}">
                <a16:creationId xmlns:a16="http://schemas.microsoft.com/office/drawing/2014/main" id="{B305ABDE-A131-E347-B21D-F6612FC232C6}"/>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FR" altLang="fr-FR"/>
              <a:t>Cliquez pour modifier les styles du texte du masque</a:t>
            </a:r>
          </a:p>
          <a:p>
            <a:pPr lvl="1"/>
            <a:r>
              <a:rPr lang="fr-FR" altLang="fr-FR"/>
              <a:t>Deuxième niveau</a:t>
            </a:r>
          </a:p>
          <a:p>
            <a:pPr lvl="2"/>
            <a:r>
              <a:rPr lang="fr-FR" altLang="fr-FR"/>
              <a:t>Troisième niveau</a:t>
            </a:r>
          </a:p>
          <a:p>
            <a:pPr lvl="3"/>
            <a:r>
              <a:rPr lang="fr-FR" altLang="fr-FR"/>
              <a:t>Quatrième niveau</a:t>
            </a:r>
          </a:p>
          <a:p>
            <a:pPr lvl="4"/>
            <a:r>
              <a:rPr lang="fr-FR" altLang="fr-FR"/>
              <a:t>Cinquième niveau</a:t>
            </a:r>
          </a:p>
        </p:txBody>
      </p:sp>
      <p:sp>
        <p:nvSpPr>
          <p:cNvPr id="4" name="Espace réservé de la date 3">
            <a:extLst>
              <a:ext uri="{FF2B5EF4-FFF2-40B4-BE49-F238E27FC236}">
                <a16:creationId xmlns:a16="http://schemas.microsoft.com/office/drawing/2014/main" id="{33480F08-5C8A-204F-98C0-DCFFB7911380}"/>
              </a:ext>
            </a:extLst>
          </p:cNvPr>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defRPr>
            </a:lvl1pPr>
          </a:lstStyle>
          <a:p>
            <a:fld id="{04E0BF22-7707-5346-99F1-D5860A382934}" type="datetimeFigureOut">
              <a:rPr lang="fr-FR" altLang="fr-FR"/>
              <a:pPr/>
              <a:t>20/04/2022</a:t>
            </a:fld>
            <a:endParaRPr lang="fr-FR" altLang="fr-FR"/>
          </a:p>
        </p:txBody>
      </p:sp>
      <p:sp>
        <p:nvSpPr>
          <p:cNvPr id="5" name="Espace réservé du pied de page 4">
            <a:extLst>
              <a:ext uri="{FF2B5EF4-FFF2-40B4-BE49-F238E27FC236}">
                <a16:creationId xmlns:a16="http://schemas.microsoft.com/office/drawing/2014/main" id="{E90770C9-3CFC-ED4B-9978-262E258B3BF0}"/>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cs typeface="+mn-cs"/>
              </a:defRPr>
            </a:lvl1pPr>
          </a:lstStyle>
          <a:p>
            <a:pPr>
              <a:defRPr/>
            </a:pPr>
            <a:endParaRPr lang="fr-FR"/>
          </a:p>
        </p:txBody>
      </p:sp>
      <p:sp>
        <p:nvSpPr>
          <p:cNvPr id="6" name="Espace réservé du numéro de diapositive 5">
            <a:extLst>
              <a:ext uri="{FF2B5EF4-FFF2-40B4-BE49-F238E27FC236}">
                <a16:creationId xmlns:a16="http://schemas.microsoft.com/office/drawing/2014/main" id="{BFDC850D-79A5-A744-AEF2-9A88F29B7C49}"/>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fld id="{C7D97FFE-40B7-E042-8938-687597924430}" type="slidenum">
              <a:rPr lang="fr-FR" altLang="fr-FR"/>
              <a:pPr/>
              <a:t>‹N°›</a:t>
            </a:fld>
            <a:endParaRPr lang="fr-FR" altLang="fr-FR"/>
          </a:p>
        </p:txBody>
      </p:sp>
    </p:spTree>
  </p:cSld>
  <p:clrMap bg1="lt1" tx1="dk1" bg2="lt2" tx2="dk2" accent1="accent1" accent2="accent2" accent3="accent3" accent4="accent4" accent5="accent5" accent6="accent6" hlink="hlink" folHlink="folHlink"/>
  <p:sldLayoutIdLst>
    <p:sldLayoutId id="2147485391" r:id="rId1"/>
    <p:sldLayoutId id="2147485392" r:id="rId2"/>
    <p:sldLayoutId id="2147485393" r:id="rId3"/>
    <p:sldLayoutId id="2147485394" r:id="rId4"/>
    <p:sldLayoutId id="2147485395" r:id="rId5"/>
    <p:sldLayoutId id="2147485396" r:id="rId6"/>
    <p:sldLayoutId id="2147485397" r:id="rId7"/>
    <p:sldLayoutId id="2147485398" r:id="rId8"/>
    <p:sldLayoutId id="2147485399" r:id="rId9"/>
    <p:sldLayoutId id="2147485400" r:id="rId10"/>
    <p:sldLayoutId id="2147485401" r:id="rId11"/>
    <p:sldLayoutId id="2147485402" r:id="rId12"/>
  </p:sldLayoutIdLst>
  <p:txStyles>
    <p:titleStyle>
      <a:lvl1pPr algn="ctr" defTabSz="457200" rtl="0" eaLnBrk="0" fontAlgn="base" hangingPunct="0">
        <a:spcBef>
          <a:spcPct val="0"/>
        </a:spcBef>
        <a:spcAft>
          <a:spcPct val="0"/>
        </a:spcAft>
        <a:defRPr sz="4400" kern="1200">
          <a:solidFill>
            <a:schemeClr val="tx1"/>
          </a:solidFill>
          <a:latin typeface="+mj-lt"/>
          <a:ea typeface="ＭＳ Ｐゴシック" charset="0"/>
          <a:cs typeface="ＭＳ Ｐゴシック" charset="0"/>
        </a:defRPr>
      </a:lvl1pPr>
      <a:lvl2pPr algn="ctr" defTabSz="457200" rtl="0" eaLnBrk="0" fontAlgn="base" hangingPunct="0">
        <a:spcBef>
          <a:spcPct val="0"/>
        </a:spcBef>
        <a:spcAft>
          <a:spcPct val="0"/>
        </a:spcAft>
        <a:defRPr sz="4400">
          <a:solidFill>
            <a:schemeClr val="tx1"/>
          </a:solidFill>
          <a:latin typeface="Calibri" charset="0"/>
          <a:ea typeface="ＭＳ Ｐゴシック" charset="0"/>
          <a:cs typeface="ＭＳ Ｐゴシック" charset="0"/>
        </a:defRPr>
      </a:lvl2pPr>
      <a:lvl3pPr algn="ctr" defTabSz="457200" rtl="0" eaLnBrk="0" fontAlgn="base" hangingPunct="0">
        <a:spcBef>
          <a:spcPct val="0"/>
        </a:spcBef>
        <a:spcAft>
          <a:spcPct val="0"/>
        </a:spcAft>
        <a:defRPr sz="4400">
          <a:solidFill>
            <a:schemeClr val="tx1"/>
          </a:solidFill>
          <a:latin typeface="Calibri" charset="0"/>
          <a:ea typeface="ＭＳ Ｐゴシック" charset="0"/>
          <a:cs typeface="ＭＳ Ｐゴシック" charset="0"/>
        </a:defRPr>
      </a:lvl3pPr>
      <a:lvl4pPr algn="ctr" defTabSz="457200" rtl="0" eaLnBrk="0" fontAlgn="base" hangingPunct="0">
        <a:spcBef>
          <a:spcPct val="0"/>
        </a:spcBef>
        <a:spcAft>
          <a:spcPct val="0"/>
        </a:spcAft>
        <a:defRPr sz="4400">
          <a:solidFill>
            <a:schemeClr val="tx1"/>
          </a:solidFill>
          <a:latin typeface="Calibri" charset="0"/>
          <a:ea typeface="ＭＳ Ｐゴシック" charset="0"/>
          <a:cs typeface="ＭＳ Ｐゴシック" charset="0"/>
        </a:defRPr>
      </a:lvl4pPr>
      <a:lvl5pPr algn="ctr" defTabSz="457200" rtl="0" eaLnBrk="0" fontAlgn="base" hangingPunct="0">
        <a:spcBef>
          <a:spcPct val="0"/>
        </a:spcBef>
        <a:spcAft>
          <a:spcPct val="0"/>
        </a:spcAft>
        <a:defRPr sz="4400">
          <a:solidFill>
            <a:schemeClr val="tx1"/>
          </a:solidFill>
          <a:latin typeface="Calibri" charset="0"/>
          <a:ea typeface="ＭＳ Ｐゴシック" charset="0"/>
          <a:cs typeface="ＭＳ Ｐゴシック" charset="0"/>
        </a:defRPr>
      </a:lvl5pPr>
      <a:lvl6pPr marL="4572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6pPr>
      <a:lvl7pPr marL="9144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7pPr>
      <a:lvl8pPr marL="13716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8pPr>
      <a:lvl9pPr marL="18288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9pPr>
    </p:titleStyle>
    <p:bodyStyle>
      <a:lvl1pPr marL="342900" indent="-342900" algn="l" defTabSz="457200"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ＭＳ Ｐゴシック" charset="0"/>
          <a:cs typeface="ＭＳ Ｐゴシック" charset="0"/>
        </a:defRPr>
      </a:lvl1pPr>
      <a:lvl2pPr marL="742950" indent="-285750" algn="l" defTabSz="457200"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ＭＳ Ｐゴシック" charset="0"/>
          <a:cs typeface="+mn-cs"/>
        </a:defRPr>
      </a:lvl2pPr>
      <a:lvl3pPr marL="1143000" indent="-228600" algn="l" defTabSz="457200"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ＭＳ Ｐゴシック" charset="0"/>
          <a:cs typeface="+mn-cs"/>
        </a:defRPr>
      </a:lvl3pPr>
      <a:lvl4pPr marL="16002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ＭＳ Ｐゴシック" charset="0"/>
          <a:cs typeface="+mn-cs"/>
        </a:defRPr>
      </a:lvl4pPr>
      <a:lvl5pPr marL="20574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hyperlink" Target="https://pagesperso.locean-ipsl.upmc.fr/Christophe.Hourdin/croco_agrif_pisces_projects/croco-agrif-pisces_bug_list_v2.01.txt" TargetMode="External"/><Relationship Id="rId2" Type="http://schemas.openxmlformats.org/officeDocument/2006/relationships/hyperlink" Target="https://pagesperso.locean-ipsl.upmc.fr/Christophe.Hourdin/croco_agrif_pisces_projects/croco-agrif-pisces_bug_list_v2.00.txt" TargetMode="Externa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hyperlink" Target="https://gitlab.in2p3.fr/christophe.hourdin/pulsation-tools/-/network/master" TargetMode="External"/><Relationship Id="rId2" Type="http://schemas.openxmlformats.org/officeDocument/2006/relationships/hyperlink" Target="https://pagesperso.locean-ipsl.upmc.fr/Christophe.Hourdin/croco_agrif_pisces_projects/index.xhtml" TargetMode="Externa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2.xml"/><Relationship Id="rId5" Type="http://schemas.openxmlformats.org/officeDocument/2006/relationships/image" Target="../media/image5.png"/><Relationship Id="rId4" Type="http://schemas.openxmlformats.org/officeDocument/2006/relationships/image" Target="../media/image4.png"/></Relationships>
</file>

<file path=ppt/slides/_rels/slide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png"/><Relationship Id="rId1" Type="http://schemas.openxmlformats.org/officeDocument/2006/relationships/slideLayout" Target="../slideLayouts/slideLayout12.xml"/><Relationship Id="rId4" Type="http://schemas.openxmlformats.org/officeDocument/2006/relationships/image" Target="../media/image2.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hyperlink" Target="https://gitlab.in2p3.fr/christophe.hourdin/pulsation-tools/-/wikis/home" TargetMode="External"/><Relationship Id="rId2" Type="http://schemas.openxmlformats.org/officeDocument/2006/relationships/notesSlide" Target="../notesSlides/notesSlide2.xml"/><Relationship Id="rId1" Type="http://schemas.openxmlformats.org/officeDocument/2006/relationships/slideLayout" Target="../slideLayouts/slideLayout12.xml"/><Relationship Id="rId5" Type="http://schemas.openxmlformats.org/officeDocument/2006/relationships/hyperlink" Target="https://dropsu.sorbonne-universite.fr/s/zBnd58J8zyXG7Pm" TargetMode="External"/><Relationship Id="rId4" Type="http://schemas.openxmlformats.org/officeDocument/2006/relationships/hyperlink" Target="https://gitlab.in2p3.fr/christophe.hourdin/pulsation-tools/-/tree/master/scripts"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itre 1">
            <a:extLst>
              <a:ext uri="{FF2B5EF4-FFF2-40B4-BE49-F238E27FC236}">
                <a16:creationId xmlns:a16="http://schemas.microsoft.com/office/drawing/2014/main" id="{C6B7D864-83BB-E94F-8705-659B1CC65B9E}"/>
              </a:ext>
            </a:extLst>
          </p:cNvPr>
          <p:cNvSpPr>
            <a:spLocks noGrp="1"/>
          </p:cNvSpPr>
          <p:nvPr>
            <p:ph type="ctrTitle"/>
          </p:nvPr>
        </p:nvSpPr>
        <p:spPr>
          <a:xfrm>
            <a:off x="0" y="0"/>
            <a:ext cx="9144000" cy="393700"/>
          </a:xfrm>
        </p:spPr>
        <p:txBody>
          <a:bodyPr/>
          <a:lstStyle/>
          <a:p>
            <a:endParaRPr lang="fr-FR" altLang="fr-FR" sz="1400" dirty="0">
              <a:latin typeface="Calibri" panose="020F0502020204030204" pitchFamily="34" charset="0"/>
              <a:ea typeface="ＭＳ Ｐゴシック" panose="020B0600070205080204" pitchFamily="34" charset="-128"/>
            </a:endParaRPr>
          </a:p>
        </p:txBody>
      </p:sp>
      <p:sp>
        <p:nvSpPr>
          <p:cNvPr id="16386" name="ZoneTexte 2">
            <a:extLst>
              <a:ext uri="{FF2B5EF4-FFF2-40B4-BE49-F238E27FC236}">
                <a16:creationId xmlns:a16="http://schemas.microsoft.com/office/drawing/2014/main" id="{20861DD2-2B48-984A-9261-4B9366C1FFB8}"/>
              </a:ext>
            </a:extLst>
          </p:cNvPr>
          <p:cNvSpPr txBox="1">
            <a:spLocks noChangeArrowheads="1"/>
          </p:cNvSpPr>
          <p:nvPr/>
        </p:nvSpPr>
        <p:spPr bwMode="auto">
          <a:xfrm>
            <a:off x="918368" y="730540"/>
            <a:ext cx="7307263" cy="47089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Calibri" panose="020F0502020204030204" pitchFamily="34" charset="0"/>
                <a:ea typeface="ＭＳ Ｐゴシック" panose="020B0600070205080204" pitchFamily="34" charset="-128"/>
              </a:defRPr>
            </a:lvl1pPr>
            <a:lvl2pPr marL="742950" indent="-285750" eaLnBrk="0" hangingPunct="0">
              <a:defRPr sz="2400">
                <a:solidFill>
                  <a:schemeClr val="tx1"/>
                </a:solidFill>
                <a:latin typeface="Calibri" panose="020F0502020204030204" pitchFamily="34" charset="0"/>
                <a:ea typeface="ＭＳ Ｐゴシック" panose="020B0600070205080204" pitchFamily="34" charset="-128"/>
              </a:defRPr>
            </a:lvl2pPr>
            <a:lvl3pPr marL="1143000" indent="-228600" eaLnBrk="0" hangingPunct="0">
              <a:defRPr sz="2400">
                <a:solidFill>
                  <a:schemeClr val="tx1"/>
                </a:solidFill>
                <a:latin typeface="Calibri" panose="020F0502020204030204" pitchFamily="34" charset="0"/>
                <a:ea typeface="ＭＳ Ｐゴシック" panose="020B0600070205080204" pitchFamily="34" charset="-128"/>
              </a:defRPr>
            </a:lvl3pPr>
            <a:lvl4pPr marL="1600200" indent="-228600" eaLnBrk="0" hangingPunct="0">
              <a:defRPr sz="2400">
                <a:solidFill>
                  <a:schemeClr val="tx1"/>
                </a:solidFill>
                <a:latin typeface="Calibri" panose="020F0502020204030204" pitchFamily="34" charset="0"/>
                <a:ea typeface="ＭＳ Ｐゴシック" panose="020B0600070205080204" pitchFamily="34" charset="-128"/>
              </a:defRPr>
            </a:lvl4pPr>
            <a:lvl5pPr marL="2057400" indent="-228600" eaLnBrk="0" hangingPunct="0">
              <a:defRPr sz="2400">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9pPr>
          </a:lstStyle>
          <a:p>
            <a:pPr algn="ctr" eaLnBrk="1" hangingPunct="1"/>
            <a:r>
              <a:rPr lang="fr-FR" altLang="fr-FR" sz="1400" dirty="0">
                <a:latin typeface="Comic Sans MS" panose="030F0902030302020204" pitchFamily="66" charset="0"/>
              </a:rPr>
              <a:t>	</a:t>
            </a:r>
          </a:p>
          <a:p>
            <a:pPr algn="ctr" eaLnBrk="1" hangingPunct="1"/>
            <a:endParaRPr lang="fr-FR" altLang="fr-FR" sz="1400" b="1" dirty="0">
              <a:latin typeface="Comic Sans MS" panose="030F0902030302020204" pitchFamily="66" charset="0"/>
            </a:endParaRPr>
          </a:p>
          <a:p>
            <a:pPr algn="ctr" eaLnBrk="1" hangingPunct="1"/>
            <a:r>
              <a:rPr lang="fr-FR" altLang="fr-FR" sz="1800" b="1" dirty="0">
                <a:solidFill>
                  <a:srgbClr val="000000"/>
                </a:solidFill>
                <a:latin typeface="Comic Sans MS" panose="030F0902030302020204" pitchFamily="66" charset="0"/>
              </a:rPr>
              <a:t>Outil Pulsation + version commune croco_v2.00 </a:t>
            </a:r>
          </a:p>
          <a:p>
            <a:pPr algn="ctr" eaLnBrk="1" hangingPunct="1"/>
            <a:endParaRPr lang="fr-FR" altLang="fr-FR" sz="1800" b="1" dirty="0">
              <a:solidFill>
                <a:srgbClr val="000000"/>
              </a:solidFill>
              <a:latin typeface="Comic Sans MS" panose="030F0902030302020204" pitchFamily="66" charset="0"/>
            </a:endParaRPr>
          </a:p>
          <a:p>
            <a:pPr algn="ctr" eaLnBrk="1" hangingPunct="1"/>
            <a:endParaRPr lang="fr-FR" altLang="fr-FR" sz="1400" dirty="0">
              <a:solidFill>
                <a:srgbClr val="000000"/>
              </a:solidFill>
              <a:latin typeface="Comic Sans MS" panose="030F0902030302020204" pitchFamily="66" charset="0"/>
            </a:endParaRPr>
          </a:p>
          <a:p>
            <a:pPr algn="ctr" eaLnBrk="1" hangingPunct="1"/>
            <a:r>
              <a:rPr lang="fr-FR" altLang="fr-FR" sz="1400" dirty="0">
                <a:solidFill>
                  <a:srgbClr val="000000"/>
                </a:solidFill>
                <a:latin typeface="Comic Sans MS" panose="030F0902030302020204" pitchFamily="66" charset="0"/>
              </a:rPr>
              <a:t>(19/04/2022)</a:t>
            </a:r>
          </a:p>
          <a:p>
            <a:pPr algn="ctr" eaLnBrk="1" hangingPunct="1"/>
            <a:endParaRPr lang="fr-FR" altLang="fr-FR" sz="1400" b="1" dirty="0">
              <a:latin typeface="Comic Sans MS" panose="030F0902030302020204" pitchFamily="66" charset="0"/>
            </a:endParaRPr>
          </a:p>
          <a:p>
            <a:pPr algn="ctr" eaLnBrk="1" hangingPunct="1"/>
            <a:endParaRPr lang="fr-FR" altLang="fr-FR" sz="1400" b="1" dirty="0">
              <a:latin typeface="Comic Sans MS" panose="030F0902030302020204" pitchFamily="66" charset="0"/>
            </a:endParaRPr>
          </a:p>
          <a:p>
            <a:pPr marL="342900" indent="-342900" eaLnBrk="1" hangingPunct="1">
              <a:buFont typeface="+mj-lt"/>
              <a:buAutoNum type="arabicPeriod"/>
            </a:pPr>
            <a:r>
              <a:rPr lang="fr-FR" altLang="fr-FR" sz="1400" b="1" dirty="0">
                <a:latin typeface="Comic Sans MS" panose="030F0902030302020204" pitchFamily="66" charset="0"/>
              </a:rPr>
              <a:t>Développement : </a:t>
            </a:r>
            <a:r>
              <a:rPr lang="fr-FR" altLang="fr-FR" sz="1400" b="1" dirty="0" err="1">
                <a:latin typeface="Comic Sans MS" panose="030F0902030302020204" pitchFamily="66" charset="0"/>
              </a:rPr>
              <a:t>pulsation+croco</a:t>
            </a:r>
            <a:r>
              <a:rPr lang="fr-FR" altLang="fr-FR" sz="1400" b="1" dirty="0">
                <a:latin typeface="Comic Sans MS" panose="030F0902030302020204" pitchFamily="66" charset="0"/>
              </a:rPr>
              <a:t> : </a:t>
            </a:r>
          </a:p>
          <a:p>
            <a:pPr marL="1085850" lvl="1" indent="-342900" eaLnBrk="1" hangingPunct="1">
              <a:buFont typeface="Arial" panose="020B0604020202020204" pitchFamily="34" charset="0"/>
              <a:buChar char="•"/>
            </a:pPr>
            <a:r>
              <a:rPr lang="fr-FR" altLang="fr-FR" sz="1400" b="1" dirty="0">
                <a:latin typeface="Comic Sans MS" panose="030F0902030302020204" pitchFamily="66" charset="0"/>
              </a:rPr>
              <a:t>un historique rapide =&gt; situation aujourd’hui</a:t>
            </a:r>
          </a:p>
          <a:p>
            <a:pPr marL="1085850" lvl="1" indent="-342900" eaLnBrk="1" hangingPunct="1">
              <a:buFont typeface="Arial" panose="020B0604020202020204" pitchFamily="34" charset="0"/>
              <a:buChar char="•"/>
            </a:pPr>
            <a:r>
              <a:rPr lang="fr-FR" altLang="fr-FR" sz="1400" b="1" dirty="0">
                <a:latin typeface="Comic Sans MS" panose="030F0902030302020204" pitchFamily="66" charset="0"/>
              </a:rPr>
              <a:t>la suite des développements …</a:t>
            </a:r>
          </a:p>
          <a:p>
            <a:pPr marL="342900" indent="-342900" eaLnBrk="1" hangingPunct="1">
              <a:buFont typeface="+mj-lt"/>
              <a:buAutoNum type="arabicPeriod"/>
            </a:pPr>
            <a:endParaRPr lang="fr-FR" altLang="fr-FR" sz="1400" b="1" dirty="0">
              <a:latin typeface="Comic Sans MS" panose="030F0902030302020204" pitchFamily="66" charset="0"/>
            </a:endParaRPr>
          </a:p>
          <a:p>
            <a:pPr marL="342900" indent="-342900" eaLnBrk="1" hangingPunct="1">
              <a:buFont typeface="+mj-lt"/>
              <a:buAutoNum type="arabicPeriod"/>
            </a:pPr>
            <a:r>
              <a:rPr lang="fr-FR" altLang="fr-FR" sz="1400" b="1" dirty="0">
                <a:latin typeface="Comic Sans MS" panose="030F0902030302020204" pitchFamily="66" charset="0"/>
              </a:rPr>
              <a:t>Recherche : un point/positionnement par chantier. </a:t>
            </a:r>
          </a:p>
          <a:p>
            <a:pPr marL="1085850" lvl="1" indent="-342900" eaLnBrk="1" hangingPunct="1">
              <a:buFont typeface="Arial" panose="020B0604020202020204" pitchFamily="34" charset="0"/>
              <a:buChar char="•"/>
            </a:pPr>
            <a:r>
              <a:rPr lang="fr-FR" altLang="fr-FR" sz="1400" b="1" dirty="0">
                <a:latin typeface="Comic Sans MS" panose="030F0902030302020204" pitchFamily="66" charset="0"/>
              </a:rPr>
              <a:t>PISCO</a:t>
            </a:r>
          </a:p>
          <a:p>
            <a:pPr marL="1085850" lvl="1" indent="-342900" eaLnBrk="1" hangingPunct="1">
              <a:buFont typeface="Arial" panose="020B0604020202020204" pitchFamily="34" charset="0"/>
              <a:buChar char="•"/>
            </a:pPr>
            <a:r>
              <a:rPr lang="fr-FR" altLang="fr-FR" sz="1400" b="1" dirty="0">
                <a:latin typeface="Comic Sans MS" panose="030F0902030302020204" pitchFamily="66" charset="0"/>
              </a:rPr>
              <a:t>Afrique du Sud</a:t>
            </a:r>
          </a:p>
          <a:p>
            <a:pPr marL="1085850" lvl="1" indent="-342900" eaLnBrk="1" hangingPunct="1">
              <a:buFont typeface="Arial" panose="020B0604020202020204" pitchFamily="34" charset="0"/>
              <a:buChar char="•"/>
            </a:pPr>
            <a:r>
              <a:rPr lang="fr-FR" altLang="fr-FR" sz="1400" b="1" dirty="0">
                <a:latin typeface="Comic Sans MS" panose="030F0902030302020204" pitchFamily="66" charset="0"/>
              </a:rPr>
              <a:t>Sénégal</a:t>
            </a:r>
          </a:p>
          <a:p>
            <a:pPr marL="1085850" lvl="1" indent="-342900" eaLnBrk="1" hangingPunct="1">
              <a:buFont typeface="Arial" panose="020B0604020202020204" pitchFamily="34" charset="0"/>
              <a:buChar char="•"/>
            </a:pPr>
            <a:r>
              <a:rPr lang="fr-FR" altLang="fr-FR" sz="1400" b="1" dirty="0">
                <a:latin typeface="Comic Sans MS" panose="030F0902030302020204" pitchFamily="66" charset="0"/>
              </a:rPr>
              <a:t>Pérou (Mexique)</a:t>
            </a:r>
          </a:p>
          <a:p>
            <a:pPr marL="1085850" lvl="1" indent="-342900" eaLnBrk="1" hangingPunct="1">
              <a:buFont typeface="Arial" panose="020B0604020202020204" pitchFamily="34" charset="0"/>
              <a:buChar char="•"/>
            </a:pPr>
            <a:r>
              <a:rPr lang="fr-FR" altLang="fr-FR" sz="1400" b="1" dirty="0">
                <a:latin typeface="Comic Sans MS" panose="030F0902030302020204" pitchFamily="66" charset="0"/>
              </a:rPr>
              <a:t>Projet Inter-comparaison systèmes d’upwelling?</a:t>
            </a:r>
          </a:p>
          <a:p>
            <a:pPr algn="ctr" eaLnBrk="1" hangingPunct="1"/>
            <a:endParaRPr lang="fr-FR" altLang="fr-FR" sz="1400" b="1" dirty="0">
              <a:latin typeface="Comic Sans MS" panose="030F0902030302020204" pitchFamily="66" charset="0"/>
            </a:endParaRPr>
          </a:p>
          <a:p>
            <a:pPr algn="ctr" eaLnBrk="1" hangingPunct="1"/>
            <a:endParaRPr lang="fr-FR" altLang="fr-FR" sz="1400" b="1" dirty="0">
              <a:latin typeface="Comic Sans MS" panose="030F0902030302020204" pitchFamily="66" charset="0"/>
            </a:endParaRPr>
          </a:p>
          <a:p>
            <a:pPr eaLnBrk="1" hangingPunct="1"/>
            <a:r>
              <a:rPr lang="fr-FR" altLang="fr-FR" sz="1200" dirty="0">
                <a:latin typeface="Comic Sans MS" panose="030F0902030302020204" pitchFamily="66" charset="0"/>
              </a:rPr>
              <a:t>	</a:t>
            </a:r>
            <a:endParaRPr lang="fr-FR" altLang="fr-FR" sz="1400" b="1" dirty="0">
              <a:latin typeface="Comic Sans MS" panose="030F0902030302020204" pitchFamily="66" charset="0"/>
            </a:endParaRPr>
          </a:p>
        </p:txBody>
      </p:sp>
    </p:spTree>
  </p:cSld>
  <p:clrMapOvr>
    <a:masterClrMapping/>
  </p:clrMapOvr>
  <p:transition spd="slow"/>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ZoneTexte 35">
            <a:extLst>
              <a:ext uri="{FF2B5EF4-FFF2-40B4-BE49-F238E27FC236}">
                <a16:creationId xmlns:a16="http://schemas.microsoft.com/office/drawing/2014/main" id="{F9E73092-FCA7-6E40-A9A9-FC3A245ACBB9}"/>
              </a:ext>
            </a:extLst>
          </p:cNvPr>
          <p:cNvSpPr txBox="1">
            <a:spLocks noChangeArrowheads="1"/>
          </p:cNvSpPr>
          <p:nvPr/>
        </p:nvSpPr>
        <p:spPr bwMode="auto">
          <a:xfrm>
            <a:off x="81213" y="361911"/>
            <a:ext cx="8981574" cy="1754326"/>
          </a:xfrm>
          <a:prstGeom prst="rect">
            <a:avLst/>
          </a:prstGeom>
          <a:solidFill>
            <a:schemeClr val="bg1">
              <a:alpha val="64000"/>
            </a:schemeClr>
          </a:solidFill>
          <a:ln w="9525">
            <a:solidFill>
              <a:schemeClr val="accent1"/>
            </a:solidFill>
            <a:miter lim="800000"/>
            <a:headEnd/>
            <a:tailEnd/>
          </a:ln>
        </p:spPr>
        <p:txBody>
          <a:bodyPr wrap="square">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marL="914400" lvl="1" indent="-171450">
              <a:buFont typeface="Arial" panose="020B0604020202020204" pitchFamily="34" charset="0"/>
              <a:buChar char="•"/>
            </a:pPr>
            <a:endParaRPr lang="fr-FR" sz="1200" b="1" dirty="0"/>
          </a:p>
          <a:p>
            <a:pPr marL="171450" indent="-171450">
              <a:buFont typeface="Arial" panose="020B0604020202020204" pitchFamily="34" charset="0"/>
              <a:buChar char="•"/>
            </a:pPr>
            <a:r>
              <a:rPr lang="fr-FR" sz="1200" b="1" dirty="0" err="1"/>
              <a:t>Synérgies</a:t>
            </a:r>
            <a:r>
              <a:rPr lang="fr-FR" sz="1200" b="1" dirty="0"/>
              <a:t> croco / </a:t>
            </a:r>
            <a:r>
              <a:rPr lang="fr-FR" sz="1200" b="1" dirty="0" err="1"/>
              <a:t>nemo</a:t>
            </a:r>
            <a:r>
              <a:rPr lang="fr-FR" sz="1200" b="1" dirty="0"/>
              <a:t> / </a:t>
            </a:r>
            <a:r>
              <a:rPr lang="fr-FR" sz="1200" b="1" dirty="0" err="1"/>
              <a:t>agrif</a:t>
            </a:r>
            <a:r>
              <a:rPr lang="fr-FR" sz="1200" b="1" dirty="0"/>
              <a:t> / </a:t>
            </a:r>
            <a:r>
              <a:rPr lang="fr-FR" sz="1200" b="1" dirty="0" err="1"/>
              <a:t>pisces</a:t>
            </a:r>
            <a:r>
              <a:rPr lang="fr-FR" sz="1200" b="1" dirty="0"/>
              <a:t>…     Lancer des rapprochements?? </a:t>
            </a:r>
          </a:p>
          <a:p>
            <a:pPr marL="914400" lvl="1" indent="-171450">
              <a:buFont typeface="Arial" panose="020B0604020202020204" pitchFamily="34" charset="0"/>
              <a:buChar char="•"/>
            </a:pPr>
            <a:r>
              <a:rPr lang="fr-FR" sz="1200" dirty="0"/>
              <a:t>tests NEMO/CROCO/MERCATOR + AGRIF + PISCES. Mais </a:t>
            </a:r>
            <a:r>
              <a:rPr lang="fr-FR" sz="1200" dirty="0" err="1"/>
              <a:t>mercator</a:t>
            </a:r>
            <a:r>
              <a:rPr lang="fr-FR" sz="1200" dirty="0"/>
              <a:t> loin du truck</a:t>
            </a:r>
          </a:p>
          <a:p>
            <a:pPr marL="914400" lvl="1" indent="-171450">
              <a:buFont typeface="Arial" panose="020B0604020202020204" pitchFamily="34" charset="0"/>
              <a:buChar char="•"/>
            </a:pPr>
            <a:r>
              <a:rPr lang="fr-FR" sz="1200" dirty="0"/>
              <a:t>Renaud dit qu'aux </a:t>
            </a:r>
            <a:r>
              <a:rPr lang="fr-FR" sz="1200" dirty="0" err="1"/>
              <a:t>merges</a:t>
            </a:r>
            <a:r>
              <a:rPr lang="fr-FR" sz="1200" dirty="0"/>
              <a:t> i y a SETTE . ajouter AGRIF DEMO PISCES</a:t>
            </a:r>
          </a:p>
          <a:p>
            <a:pPr marL="914400" lvl="1" indent="-171450">
              <a:buFont typeface="Arial" panose="020B0604020202020204" pitchFamily="34" charset="0"/>
              <a:buChar char="•"/>
            </a:pPr>
            <a:r>
              <a:rPr lang="fr-FR" sz="1200" dirty="0"/>
              <a:t>AGRIF version croco très ancienne par rapport à NEMO - Update AGRIF dans croco au même niveau que NEMO</a:t>
            </a:r>
          </a:p>
          <a:p>
            <a:pPr marL="914400" lvl="1" indent="-171450">
              <a:buFont typeface="Arial" panose="020B0604020202020204" pitchFamily="34" charset="0"/>
              <a:buChar char="•"/>
            </a:pPr>
            <a:r>
              <a:rPr lang="fr-FR" sz="1200" dirty="0"/>
              <a:t>Si bug persistant et structurel:   Possibilité de PISCES qui fait des use de use de use</a:t>
            </a:r>
          </a:p>
          <a:p>
            <a:pPr marL="914400" lvl="1" indent="-171450">
              <a:buFont typeface="Arial" panose="020B0604020202020204" pitchFamily="34" charset="0"/>
              <a:buChar char="•"/>
            </a:pPr>
            <a:r>
              <a:rPr lang="fr-FR" sz="1200" dirty="0"/>
              <a:t>Comment faire pour faciliter le portage de </a:t>
            </a:r>
            <a:r>
              <a:rPr lang="fr-FR" sz="1200" dirty="0" err="1"/>
              <a:t>pisces</a:t>
            </a:r>
            <a:r>
              <a:rPr lang="fr-FR" sz="1200" dirty="0"/>
              <a:t> dans </a:t>
            </a:r>
            <a:r>
              <a:rPr lang="fr-FR" sz="1200" dirty="0" err="1"/>
              <a:t>nemo</a:t>
            </a:r>
            <a:r>
              <a:rPr lang="fr-FR" sz="1200" dirty="0"/>
              <a:t> et croco. Si on ne peut pas le sortir de NEMO (et pas forcément bon si on veut conserver l’expertise HPC), comment trouver un intermédiaire?</a:t>
            </a:r>
          </a:p>
          <a:p>
            <a:pPr marL="914400" lvl="1" indent="-171450">
              <a:buFont typeface="Arial" panose="020B0604020202020204" pitchFamily="34" charset="0"/>
              <a:buChar char="•"/>
            </a:pPr>
            <a:endParaRPr lang="fr-FR" sz="1200" dirty="0"/>
          </a:p>
        </p:txBody>
      </p:sp>
      <p:sp>
        <p:nvSpPr>
          <p:cNvPr id="21505" name="Titre 1">
            <a:extLst>
              <a:ext uri="{FF2B5EF4-FFF2-40B4-BE49-F238E27FC236}">
                <a16:creationId xmlns:a16="http://schemas.microsoft.com/office/drawing/2014/main" id="{111492BA-667A-1E45-A793-C5EAC58C1B9F}"/>
              </a:ext>
            </a:extLst>
          </p:cNvPr>
          <p:cNvSpPr>
            <a:spLocks noGrp="1"/>
          </p:cNvSpPr>
          <p:nvPr>
            <p:ph type="ctrTitle"/>
          </p:nvPr>
        </p:nvSpPr>
        <p:spPr>
          <a:xfrm>
            <a:off x="0" y="0"/>
            <a:ext cx="9144000" cy="393700"/>
          </a:xfrm>
        </p:spPr>
        <p:txBody>
          <a:bodyPr/>
          <a:lstStyle/>
          <a:p>
            <a:r>
              <a:rPr lang="fr-FR" dirty="0">
                <a:solidFill>
                  <a:srgbClr val="0070C0"/>
                </a:solidFill>
                <a:latin typeface="Calibri" panose="020F0502020204030204" pitchFamily="34" charset="0"/>
                <a:ea typeface="ＭＳ Ｐゴシック" panose="020B0600070205080204" pitchFamily="34" charset="-128"/>
              </a:rPr>
              <a:t>Passage  v2.00 =&gt; v3.00 / Rapprochement équipe croco </a:t>
            </a:r>
            <a:endParaRPr lang="fr-FR" altLang="fr-FR" dirty="0">
              <a:latin typeface="Calibri" panose="020F0502020204030204" pitchFamily="34" charset="0"/>
              <a:ea typeface="ＭＳ Ｐゴシック" panose="020B0600070205080204" pitchFamily="34" charset="-128"/>
            </a:endParaRPr>
          </a:p>
        </p:txBody>
      </p:sp>
    </p:spTree>
    <p:extLst>
      <p:ext uri="{BB962C8B-B14F-4D97-AF65-F5344CB8AC3E}">
        <p14:creationId xmlns:p14="http://schemas.microsoft.com/office/powerpoint/2010/main" val="3571545819"/>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2150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ZoneTexte 35">
            <a:extLst>
              <a:ext uri="{FF2B5EF4-FFF2-40B4-BE49-F238E27FC236}">
                <a16:creationId xmlns:a16="http://schemas.microsoft.com/office/drawing/2014/main" id="{F9E73092-FCA7-6E40-A9A9-FC3A245ACBB9}"/>
              </a:ext>
            </a:extLst>
          </p:cNvPr>
          <p:cNvSpPr txBox="1">
            <a:spLocks noChangeArrowheads="1"/>
          </p:cNvSpPr>
          <p:nvPr/>
        </p:nvSpPr>
        <p:spPr bwMode="auto">
          <a:xfrm>
            <a:off x="81213" y="924039"/>
            <a:ext cx="8981574" cy="5509200"/>
          </a:xfrm>
          <a:prstGeom prst="rect">
            <a:avLst/>
          </a:prstGeom>
          <a:solidFill>
            <a:schemeClr val="bg1">
              <a:alpha val="64000"/>
            </a:schemeClr>
          </a:solidFill>
          <a:ln w="9525">
            <a:solidFill>
              <a:schemeClr val="accent1"/>
            </a:solidFill>
            <a:miter lim="800000"/>
            <a:headEnd/>
            <a:tailEnd/>
          </a:ln>
        </p:spPr>
        <p:txBody>
          <a:bodyPr wrap="square">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marL="171450" indent="-171450">
              <a:buFont typeface="Arial" panose="020B0604020202020204" pitchFamily="34" charset="0"/>
              <a:buChar char="•"/>
            </a:pPr>
            <a:endParaRPr lang="fr-FR" sz="1200" b="1" dirty="0"/>
          </a:p>
          <a:p>
            <a:pPr marL="171450" indent="-171450">
              <a:buFont typeface="Arial" panose="020B0604020202020204" pitchFamily="34" charset="0"/>
              <a:buChar char="•"/>
            </a:pPr>
            <a:r>
              <a:rPr lang="fr-FR" sz="1200" b="1" dirty="0"/>
              <a:t>Intégrer les </a:t>
            </a:r>
            <a:r>
              <a:rPr lang="fr-FR" sz="1200" b="1" dirty="0" err="1"/>
              <a:t>bugfixs</a:t>
            </a:r>
            <a:r>
              <a:rPr lang="fr-FR" sz="1200" b="1" dirty="0"/>
              <a:t> de la </a:t>
            </a:r>
            <a:r>
              <a:rPr lang="fr-FR" sz="1200" dirty="0">
                <a:hlinkClick r:id="rId2"/>
              </a:rPr>
              <a:t>v2.00</a:t>
            </a:r>
            <a:r>
              <a:rPr lang="fr-FR" sz="1200" dirty="0"/>
              <a:t> (si pas corrigés depuis par croco) mais récupérer aussi tout le travail de </a:t>
            </a:r>
            <a:r>
              <a:rPr lang="fr-FR" sz="1200" dirty="0" err="1"/>
              <a:t>débug</a:t>
            </a:r>
            <a:r>
              <a:rPr lang="fr-FR" sz="1200" dirty="0"/>
              <a:t> de la </a:t>
            </a:r>
            <a:r>
              <a:rPr lang="fr-FR" sz="1200" dirty="0">
                <a:hlinkClick r:id="rId3"/>
              </a:rPr>
              <a:t>v2.01</a:t>
            </a:r>
            <a:endParaRPr lang="fr-FR" sz="1200" dirty="0"/>
          </a:p>
          <a:p>
            <a:pPr marL="914400" lvl="1" indent="-171450">
              <a:buFont typeface="Arial" panose="020B0604020202020204" pitchFamily="34" charset="0"/>
              <a:buChar char="•"/>
            </a:pPr>
            <a:r>
              <a:rPr lang="fr-FR" sz="1200" dirty="0" err="1"/>
              <a:t>Cf</a:t>
            </a:r>
            <a:r>
              <a:rPr lang="fr-FR" sz="1200" dirty="0"/>
              <a:t> listing des bugs </a:t>
            </a:r>
            <a:r>
              <a:rPr lang="fr-FR" sz="1200" dirty="0" err="1"/>
              <a:t>fix</a:t>
            </a:r>
            <a:r>
              <a:rPr lang="fr-FR" sz="1200" dirty="0"/>
              <a:t> sur le web croco LOCEAN</a:t>
            </a:r>
          </a:p>
          <a:p>
            <a:pPr marL="171450" indent="-171450">
              <a:buFont typeface="Arial" panose="020B0604020202020204" pitchFamily="34" charset="0"/>
              <a:buChar char="•"/>
            </a:pPr>
            <a:endParaRPr lang="fr-FR" sz="1200" b="1" dirty="0"/>
          </a:p>
          <a:p>
            <a:pPr marL="171450" indent="-171450">
              <a:buFont typeface="Arial" panose="020B0604020202020204" pitchFamily="34" charset="0"/>
              <a:buChar char="•"/>
            </a:pPr>
            <a:r>
              <a:rPr lang="fr-FR" sz="1200" b="1" dirty="0"/>
              <a:t>Importance des MODULES ?</a:t>
            </a:r>
          </a:p>
          <a:p>
            <a:pPr marL="914400" lvl="1" indent="-171450">
              <a:buFont typeface="Arial" panose="020B0604020202020204" pitchFamily="34" charset="0"/>
              <a:buChar char="•"/>
            </a:pPr>
            <a:r>
              <a:rPr lang="fr-FR" sz="1200" dirty="0"/>
              <a:t>Difficultés sur IRENE depuis toujours, mais étonnamment, aussi sur DATARMOR. </a:t>
            </a:r>
            <a:r>
              <a:rPr lang="fr-FR" sz="1200" dirty="0" err="1"/>
              <a:t>Swen</a:t>
            </a:r>
            <a:r>
              <a:rPr lang="fr-FR" sz="1200" dirty="0"/>
              <a:t> m’a confirmé l’installation artisanale des modules sur DATARMOR (grande déclinaison de versions de librairies comme sur IRENE et contrairement à JEANZAY). Elle dit que croco fonctionne très bien et qu’elle n’a pas ce problème de découpage. Mais elle tourne sans AGRIF ni PISCES. Sur JEANZAY, tout semble passer.  Ils sont sur du Intel 2019 sans déclinaisons multiples.  =&gt; renforce l’hypothèse de Steph de la responsabilité de la qualité des installations de modules (compilateur + librairies </a:t>
            </a:r>
            <a:r>
              <a:rPr lang="fr-FR" sz="1200" dirty="0" err="1"/>
              <a:t>netcdf</a:t>
            </a:r>
            <a:r>
              <a:rPr lang="fr-FR" sz="1200" dirty="0"/>
              <a:t>, hdf5…).</a:t>
            </a:r>
          </a:p>
          <a:p>
            <a:pPr marL="171450" indent="-171450">
              <a:buFont typeface="Arial" panose="020B0604020202020204" pitchFamily="34" charset="0"/>
              <a:buChar char="•"/>
            </a:pPr>
            <a:endParaRPr lang="fr-FR" sz="1200" dirty="0"/>
          </a:p>
          <a:p>
            <a:pPr marL="171450" indent="-171450">
              <a:buFont typeface="Arial" panose="020B0604020202020204" pitchFamily="34" charset="0"/>
              <a:buChar char="•"/>
            </a:pPr>
            <a:r>
              <a:rPr lang="fr-FR" sz="1200" b="1" dirty="0"/>
              <a:t>Choix du compilateur? </a:t>
            </a:r>
          </a:p>
          <a:p>
            <a:pPr marL="171450" indent="-171450">
              <a:buFont typeface="Arial" panose="020B0604020202020204" pitchFamily="34" charset="0"/>
              <a:buChar char="•"/>
            </a:pPr>
            <a:endParaRPr lang="fr-FR" sz="1200" dirty="0"/>
          </a:p>
          <a:p>
            <a:pPr marL="171450" indent="-171450">
              <a:buFont typeface="Arial" panose="020B0604020202020204" pitchFamily="34" charset="0"/>
              <a:buChar char="•"/>
            </a:pPr>
            <a:r>
              <a:rPr lang="fr-FR" sz="1200" dirty="0"/>
              <a:t> </a:t>
            </a:r>
            <a:r>
              <a:rPr lang="fr-FR" sz="1200" b="1" dirty="0"/>
              <a:t>Problème de mémoire? </a:t>
            </a:r>
            <a:r>
              <a:rPr lang="fr-FR" sz="1200" dirty="0"/>
              <a:t>Mais ASAP2 tourne en 4x7 procs (1 </a:t>
            </a:r>
            <a:r>
              <a:rPr lang="fr-FR" sz="1200" dirty="0" err="1"/>
              <a:t>noeud</a:t>
            </a:r>
            <a:r>
              <a:rPr lang="fr-FR" sz="1200" dirty="0"/>
              <a:t> = 28 procs) avec 115g de RAM par Nœud sur DATARMOR. </a:t>
            </a:r>
          </a:p>
          <a:p>
            <a:pPr marL="171450" indent="-171450">
              <a:buFont typeface="Arial" panose="020B0604020202020204" pitchFamily="34" charset="0"/>
              <a:buChar char="•"/>
            </a:pPr>
            <a:endParaRPr lang="fr-FR" sz="1200" b="1" dirty="0"/>
          </a:p>
          <a:p>
            <a:pPr marL="171450" indent="-171450">
              <a:buFont typeface="Arial" panose="020B0604020202020204" pitchFamily="34" charset="0"/>
              <a:buChar char="•"/>
            </a:pPr>
            <a:r>
              <a:rPr lang="fr-FR" sz="1200" b="1" dirty="0"/>
              <a:t>DDT</a:t>
            </a:r>
            <a:r>
              <a:rPr lang="fr-FR" sz="1200" dirty="0"/>
              <a:t> sur DATARMOR comme sur IRENE! </a:t>
            </a:r>
          </a:p>
          <a:p>
            <a:pPr marL="171450" indent="-171450">
              <a:buFont typeface="Arial" panose="020B0604020202020204" pitchFamily="34" charset="0"/>
              <a:buChar char="•"/>
            </a:pPr>
            <a:endParaRPr lang="fr-FR" sz="1200" dirty="0"/>
          </a:p>
          <a:p>
            <a:pPr marL="171450" indent="-171450">
              <a:buFont typeface="Arial" panose="020B0604020202020204" pitchFamily="34" charset="0"/>
              <a:buChar char="•"/>
            </a:pPr>
            <a:r>
              <a:rPr lang="fr-FR" sz="1200" b="1" dirty="0" err="1"/>
              <a:t>Debug_Seb</a:t>
            </a:r>
            <a:r>
              <a:rPr lang="fr-FR" sz="1200" b="1" dirty="0"/>
              <a:t>  </a:t>
            </a:r>
            <a:r>
              <a:rPr lang="fr-FR" sz="1200" dirty="0"/>
              <a:t>Dès qu’une première version 3.00 est OK, passer au </a:t>
            </a:r>
            <a:r>
              <a:rPr lang="fr-FR" sz="1200" dirty="0" err="1"/>
              <a:t>DEBUG_Seb</a:t>
            </a:r>
            <a:r>
              <a:rPr lang="fr-FR" sz="1200" dirty="0"/>
              <a:t> de </a:t>
            </a:r>
            <a:r>
              <a:rPr lang="fr-FR" sz="1200" dirty="0" err="1"/>
              <a:t>nemo</a:t>
            </a:r>
            <a:r>
              <a:rPr lang="fr-FR" sz="1200" dirty="0"/>
              <a:t> </a:t>
            </a:r>
            <a:r>
              <a:rPr lang="fr-FR" sz="1200" b="1" dirty="0"/>
              <a:t>(initialisation à </a:t>
            </a:r>
            <a:r>
              <a:rPr lang="fr-FR" sz="1200" b="1" dirty="0" err="1"/>
              <a:t>NaN</a:t>
            </a:r>
            <a:r>
              <a:rPr lang="fr-FR" sz="1200" b="1" dirty="0"/>
              <a:t>)</a:t>
            </a:r>
            <a:endParaRPr lang="fr-FR" sz="1200" dirty="0"/>
          </a:p>
          <a:p>
            <a:pPr marL="171450" indent="-171450">
              <a:buFont typeface="Arial" panose="020B0604020202020204" pitchFamily="34" charset="0"/>
              <a:buChar char="•"/>
            </a:pPr>
            <a:endParaRPr lang="fr-FR" sz="1200" dirty="0"/>
          </a:p>
          <a:p>
            <a:pPr marL="171450" indent="-171450">
              <a:buFont typeface="Arial" panose="020B0604020202020204" pitchFamily="34" charset="0"/>
              <a:buChar char="•"/>
            </a:pPr>
            <a:r>
              <a:rPr lang="fr-FR" sz="1200" b="1" dirty="0"/>
              <a:t>PROD : 	</a:t>
            </a:r>
            <a:r>
              <a:rPr lang="fr-FR" sz="1200" dirty="0"/>
              <a:t>Options d’optimisation</a:t>
            </a:r>
          </a:p>
          <a:p>
            <a:pPr marL="171450" indent="-171450">
              <a:buFont typeface="Arial" panose="020B0604020202020204" pitchFamily="34" charset="0"/>
              <a:buChar char="•"/>
            </a:pPr>
            <a:endParaRPr lang="fr-FR" sz="1200" dirty="0"/>
          </a:p>
          <a:p>
            <a:pPr marL="171450" indent="-171450">
              <a:buFont typeface="Arial" panose="020B0604020202020204" pitchFamily="34" charset="0"/>
              <a:buChar char="•"/>
            </a:pPr>
            <a:endParaRPr lang="fr-FR" sz="1200" dirty="0"/>
          </a:p>
          <a:p>
            <a:pPr marL="171450" indent="-171450">
              <a:buFont typeface="Arial" panose="020B0604020202020204" pitchFamily="34" charset="0"/>
              <a:buChar char="•"/>
            </a:pPr>
            <a:endParaRPr lang="fr-FR" sz="1200" dirty="0"/>
          </a:p>
          <a:p>
            <a:pPr marL="171450" indent="-171450">
              <a:buFont typeface="Arial" panose="020B0604020202020204" pitchFamily="34" charset="0"/>
              <a:buChar char="•"/>
            </a:pPr>
            <a:r>
              <a:rPr lang="fr-FR" sz="1600" b="1" dirty="0">
                <a:solidFill>
                  <a:srgbClr val="FF0000"/>
                </a:solidFill>
              </a:rPr>
              <a:t>PERENITE!!!      </a:t>
            </a:r>
            <a:r>
              <a:rPr lang="fr-FR" sz="1600" b="1" dirty="0"/>
              <a:t>CVTK </a:t>
            </a:r>
          </a:p>
          <a:p>
            <a:pPr marL="914400" lvl="1" indent="-171450">
              <a:buFont typeface="Arial" panose="020B0604020202020204" pitchFamily="34" charset="0"/>
              <a:buChar char="•"/>
            </a:pPr>
            <a:r>
              <a:rPr lang="fr-FR" sz="1200" dirty="0"/>
              <a:t>Intégration de toutes les </a:t>
            </a:r>
            <a:r>
              <a:rPr lang="fr-FR" sz="1200" dirty="0" err="1"/>
              <a:t>configs</a:t>
            </a:r>
            <a:r>
              <a:rPr lang="fr-FR" sz="1200" dirty="0"/>
              <a:t> au fur et à mesure sur </a:t>
            </a:r>
            <a:r>
              <a:rPr lang="fr-FR" sz="1200" dirty="0" err="1"/>
              <a:t>datarmor</a:t>
            </a:r>
            <a:r>
              <a:rPr lang="fr-FR" sz="1200" dirty="0"/>
              <a:t> mais aussi </a:t>
            </a:r>
            <a:r>
              <a:rPr lang="fr-FR" sz="1200" dirty="0" err="1"/>
              <a:t>gitlab</a:t>
            </a:r>
            <a:r>
              <a:rPr lang="fr-FR" sz="1200" dirty="0"/>
              <a:t> </a:t>
            </a:r>
            <a:r>
              <a:rPr lang="fr-FR" sz="1200" dirty="0" err="1"/>
              <a:t>inria</a:t>
            </a:r>
            <a:r>
              <a:rPr lang="fr-FR" sz="1200" dirty="0"/>
              <a:t> puis IDRIS et TGCC</a:t>
            </a:r>
          </a:p>
          <a:p>
            <a:pPr marL="914400" lvl="1" indent="-171450">
              <a:buFont typeface="Arial" panose="020B0604020202020204" pitchFamily="34" charset="0"/>
              <a:buChar char="•"/>
            </a:pPr>
            <a:r>
              <a:rPr lang="fr-FR" sz="1200" dirty="0"/>
              <a:t>Doc </a:t>
            </a:r>
            <a:r>
              <a:rPr lang="fr-FR" sz="1200"/>
              <a:t>de Gildas </a:t>
            </a:r>
            <a:r>
              <a:rPr lang="fr-FR" sz="1200" b="1"/>
              <a:t> </a:t>
            </a:r>
            <a:endParaRPr lang="fr-FR" sz="1200" b="1" dirty="0"/>
          </a:p>
          <a:p>
            <a:pPr marL="914400" lvl="1" indent="-171450">
              <a:buFont typeface="Arial" panose="020B0604020202020204" pitchFamily="34" charset="0"/>
              <a:buChar char="•"/>
            </a:pPr>
            <a:r>
              <a:rPr lang="fr-FR" sz="1200" dirty="0"/>
              <a:t>Attaquer tout de suite avec CVTK BENGUELA_LR avec la version 1.2 dès que plus de bug</a:t>
            </a:r>
          </a:p>
          <a:p>
            <a:pPr marL="914400" lvl="1" indent="-171450">
              <a:buFont typeface="Arial" panose="020B0604020202020204" pitchFamily="34" charset="0"/>
              <a:buChar char="•"/>
            </a:pPr>
            <a:endParaRPr lang="fr-FR" sz="1200" b="1" dirty="0"/>
          </a:p>
          <a:p>
            <a:pPr marL="914400" lvl="1" indent="-171450">
              <a:buFont typeface="Arial" panose="020B0604020202020204" pitchFamily="34" charset="0"/>
              <a:buChar char="•"/>
            </a:pPr>
            <a:endParaRPr lang="fr-FR" sz="1200" dirty="0"/>
          </a:p>
        </p:txBody>
      </p:sp>
      <p:sp>
        <p:nvSpPr>
          <p:cNvPr id="21505" name="Titre 1">
            <a:extLst>
              <a:ext uri="{FF2B5EF4-FFF2-40B4-BE49-F238E27FC236}">
                <a16:creationId xmlns:a16="http://schemas.microsoft.com/office/drawing/2014/main" id="{111492BA-667A-1E45-A793-C5EAC58C1B9F}"/>
              </a:ext>
            </a:extLst>
          </p:cNvPr>
          <p:cNvSpPr>
            <a:spLocks noGrp="1"/>
          </p:cNvSpPr>
          <p:nvPr>
            <p:ph type="ctrTitle"/>
          </p:nvPr>
        </p:nvSpPr>
        <p:spPr>
          <a:xfrm>
            <a:off x="0" y="0"/>
            <a:ext cx="9144000" cy="393700"/>
          </a:xfrm>
        </p:spPr>
        <p:txBody>
          <a:bodyPr/>
          <a:lstStyle/>
          <a:p>
            <a:r>
              <a:rPr lang="fr-FR" dirty="0">
                <a:solidFill>
                  <a:srgbClr val="0070C0"/>
                </a:solidFill>
                <a:latin typeface="Calibri" panose="020F0502020204030204" pitchFamily="34" charset="0"/>
                <a:ea typeface="ＭＳ Ｐゴシック" panose="020B0600070205080204" pitchFamily="34" charset="-128"/>
              </a:rPr>
              <a:t>Passage  v2.00 =&gt; v3.00 / Rapprochement équipe croco </a:t>
            </a:r>
            <a:endParaRPr lang="fr-FR" altLang="fr-FR" dirty="0">
              <a:latin typeface="Calibri" panose="020F0502020204030204" pitchFamily="34" charset="0"/>
              <a:ea typeface="ＭＳ Ｐゴシック" panose="020B0600070205080204" pitchFamily="34" charset="-128"/>
            </a:endParaRPr>
          </a:p>
        </p:txBody>
      </p:sp>
    </p:spTree>
    <p:extLst>
      <p:ext uri="{BB962C8B-B14F-4D97-AF65-F5344CB8AC3E}">
        <p14:creationId xmlns:p14="http://schemas.microsoft.com/office/powerpoint/2010/main" val="285833887"/>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2150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FE78F983-A9A8-3946-9150-5E6CE64BFA50}"/>
              </a:ext>
            </a:extLst>
          </p:cNvPr>
          <p:cNvSpPr txBox="1">
            <a:spLocks noChangeArrowheads="1"/>
          </p:cNvSpPr>
          <p:nvPr/>
        </p:nvSpPr>
        <p:spPr bwMode="auto">
          <a:xfrm>
            <a:off x="133052" y="1228397"/>
            <a:ext cx="8877896" cy="3539430"/>
          </a:xfrm>
          <a:prstGeom prst="rect">
            <a:avLst/>
          </a:prstGeom>
          <a:solidFill>
            <a:schemeClr val="bg1">
              <a:alpha val="64000"/>
            </a:schemeClr>
          </a:solidFill>
          <a:ln w="9525">
            <a:solidFill>
              <a:schemeClr val="tx1"/>
            </a:solidFill>
            <a:miter lim="800000"/>
            <a:headEnd/>
            <a:tailEnd/>
          </a:ln>
        </p:spPr>
        <p:txBody>
          <a:bodyPr wrap="square">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eaLnBrk="1" hangingPunct="1"/>
            <a:endParaRPr lang="fr-FR" altLang="fr-FR" sz="1400" b="1" dirty="0">
              <a:latin typeface="Comic Sans MS" panose="030F0902030302020204" pitchFamily="66" charset="0"/>
            </a:endParaRPr>
          </a:p>
          <a:p>
            <a:pPr eaLnBrk="1" hangingPunct="1"/>
            <a:endParaRPr lang="fr-FR" altLang="fr-FR" sz="1400" b="1" dirty="0">
              <a:latin typeface="Comic Sans MS" panose="030F0902030302020204" pitchFamily="66" charset="0"/>
            </a:endParaRPr>
          </a:p>
          <a:p>
            <a:pPr eaLnBrk="1" hangingPunct="1"/>
            <a:r>
              <a:rPr lang="fr-FR" altLang="fr-FR" sz="1400" dirty="0">
                <a:latin typeface="Comic Sans MS" panose="030F0902030302020204" pitchFamily="66" charset="0"/>
              </a:rPr>
              <a:t>Séparer les objectifs et besoins de chaque config </a:t>
            </a:r>
          </a:p>
          <a:p>
            <a:pPr marL="1085850" lvl="1" indent="-342900" eaLnBrk="1" hangingPunct="1">
              <a:buFont typeface="Arial" panose="020B0604020202020204" pitchFamily="34" charset="0"/>
              <a:buChar char="•"/>
            </a:pPr>
            <a:endParaRPr lang="fr-FR" altLang="fr-FR" sz="1400" b="1" dirty="0">
              <a:latin typeface="Comic Sans MS" panose="030F0902030302020204" pitchFamily="66" charset="0"/>
            </a:endParaRPr>
          </a:p>
          <a:p>
            <a:pPr marL="1085850" lvl="1" indent="-342900" eaLnBrk="1" hangingPunct="1">
              <a:buFont typeface="Arial" panose="020B0604020202020204" pitchFamily="34" charset="0"/>
              <a:buChar char="•"/>
            </a:pPr>
            <a:endParaRPr lang="fr-FR" altLang="fr-FR" sz="1400" b="1" dirty="0">
              <a:latin typeface="Comic Sans MS" panose="030F0902030302020204" pitchFamily="66" charset="0"/>
            </a:endParaRPr>
          </a:p>
          <a:p>
            <a:pPr marL="1085850" lvl="1" indent="-342900" eaLnBrk="1" hangingPunct="1">
              <a:buFont typeface="Arial" panose="020B0604020202020204" pitchFamily="34" charset="0"/>
              <a:buChar char="•"/>
            </a:pPr>
            <a:r>
              <a:rPr lang="fr-FR" altLang="fr-FR" sz="1400" b="1" dirty="0">
                <a:latin typeface="Comic Sans MS" panose="030F0902030302020204" pitchFamily="66" charset="0"/>
              </a:rPr>
              <a:t>PISCO    </a:t>
            </a:r>
            <a:r>
              <a:rPr lang="fr-FR" altLang="fr-FR" sz="1400" dirty="0">
                <a:latin typeface="Comic Sans MS" panose="030F0902030302020204" pitchFamily="66" charset="0"/>
              </a:rPr>
              <a:t>(validation PISCES /  développement Quota + </a:t>
            </a:r>
            <a:r>
              <a:rPr lang="fr-FR" altLang="fr-FR" sz="1400" dirty="0" err="1">
                <a:latin typeface="Comic Sans MS" panose="030F0902030302020204" pitchFamily="66" charset="0"/>
              </a:rPr>
              <a:t>Sediments</a:t>
            </a:r>
            <a:r>
              <a:rPr lang="fr-FR" altLang="fr-FR" sz="1400" dirty="0">
                <a:latin typeface="Comic Sans MS" panose="030F0902030302020204" pitchFamily="66" charset="0"/>
              </a:rPr>
              <a:t>)</a:t>
            </a:r>
          </a:p>
          <a:p>
            <a:pPr marL="1085850" lvl="1" indent="-342900" eaLnBrk="1" hangingPunct="1">
              <a:buFont typeface="Arial" panose="020B0604020202020204" pitchFamily="34" charset="0"/>
              <a:buChar char="•"/>
            </a:pPr>
            <a:endParaRPr lang="fr-FR" altLang="fr-FR" sz="1400" b="1" dirty="0">
              <a:latin typeface="Comic Sans MS" panose="030F0902030302020204" pitchFamily="66" charset="0"/>
            </a:endParaRPr>
          </a:p>
          <a:p>
            <a:pPr marL="1085850" lvl="1" indent="-342900" eaLnBrk="1" hangingPunct="1">
              <a:buFont typeface="Arial" panose="020B0604020202020204" pitchFamily="34" charset="0"/>
              <a:buChar char="•"/>
            </a:pPr>
            <a:r>
              <a:rPr lang="fr-FR" altLang="fr-FR" sz="1400" b="1" dirty="0">
                <a:latin typeface="Comic Sans MS" panose="030F0902030302020204" pitchFamily="66" charset="0"/>
              </a:rPr>
              <a:t>Afrique du Sud</a:t>
            </a:r>
          </a:p>
          <a:p>
            <a:pPr marL="1085850" lvl="1" indent="-342900" eaLnBrk="1" hangingPunct="1">
              <a:buFont typeface="Arial" panose="020B0604020202020204" pitchFamily="34" charset="0"/>
              <a:buChar char="•"/>
            </a:pPr>
            <a:endParaRPr lang="fr-FR" altLang="fr-FR" sz="1400" b="1" dirty="0">
              <a:latin typeface="Comic Sans MS" panose="030F0902030302020204" pitchFamily="66" charset="0"/>
            </a:endParaRPr>
          </a:p>
          <a:p>
            <a:pPr marL="1085850" lvl="1" indent="-342900" eaLnBrk="1" hangingPunct="1">
              <a:buFont typeface="Arial" panose="020B0604020202020204" pitchFamily="34" charset="0"/>
              <a:buChar char="•"/>
            </a:pPr>
            <a:r>
              <a:rPr lang="fr-FR" altLang="fr-FR" sz="1400" b="1" dirty="0">
                <a:latin typeface="Comic Sans MS" panose="030F0902030302020204" pitchFamily="66" charset="0"/>
              </a:rPr>
              <a:t>Sénégal</a:t>
            </a:r>
          </a:p>
          <a:p>
            <a:pPr marL="1085850" lvl="1" indent="-342900" eaLnBrk="1" hangingPunct="1">
              <a:buFont typeface="Arial" panose="020B0604020202020204" pitchFamily="34" charset="0"/>
              <a:buChar char="•"/>
            </a:pPr>
            <a:endParaRPr lang="fr-FR" altLang="fr-FR" sz="1400" b="1" dirty="0">
              <a:latin typeface="Comic Sans MS" panose="030F0902030302020204" pitchFamily="66" charset="0"/>
            </a:endParaRPr>
          </a:p>
          <a:p>
            <a:pPr marL="1085850" lvl="1" indent="-342900" eaLnBrk="1" hangingPunct="1">
              <a:buFont typeface="Arial" panose="020B0604020202020204" pitchFamily="34" charset="0"/>
              <a:buChar char="•"/>
            </a:pPr>
            <a:r>
              <a:rPr lang="fr-FR" altLang="fr-FR" sz="1400" b="1" dirty="0">
                <a:latin typeface="Comic Sans MS" panose="030F0902030302020204" pitchFamily="66" charset="0"/>
              </a:rPr>
              <a:t>Pérou (Mexique)</a:t>
            </a:r>
          </a:p>
          <a:p>
            <a:pPr marL="1085850" lvl="1" indent="-342900" eaLnBrk="1" hangingPunct="1">
              <a:buFont typeface="Arial" panose="020B0604020202020204" pitchFamily="34" charset="0"/>
              <a:buChar char="•"/>
            </a:pPr>
            <a:endParaRPr lang="fr-FR" altLang="fr-FR" sz="1400" b="1" dirty="0">
              <a:latin typeface="Comic Sans MS" panose="030F0902030302020204" pitchFamily="66" charset="0"/>
            </a:endParaRPr>
          </a:p>
          <a:p>
            <a:pPr marL="1085850" lvl="1" indent="-342900" eaLnBrk="1" hangingPunct="1">
              <a:buFont typeface="Arial" panose="020B0604020202020204" pitchFamily="34" charset="0"/>
              <a:buChar char="•"/>
            </a:pPr>
            <a:r>
              <a:rPr lang="fr-FR" altLang="fr-FR" sz="1400" b="1" dirty="0">
                <a:latin typeface="Comic Sans MS" panose="030F0902030302020204" pitchFamily="66" charset="0"/>
              </a:rPr>
              <a:t>Projet Inter-comparaison systèmes d’upwelling?</a:t>
            </a:r>
          </a:p>
          <a:p>
            <a:pPr algn="ctr" eaLnBrk="1" hangingPunct="1"/>
            <a:endParaRPr lang="fr-FR" altLang="fr-FR" sz="1400" b="1" dirty="0">
              <a:latin typeface="Comic Sans MS" panose="030F0902030302020204" pitchFamily="66" charset="0"/>
            </a:endParaRPr>
          </a:p>
          <a:p>
            <a:endParaRPr lang="fr-FR" sz="1400" dirty="0"/>
          </a:p>
        </p:txBody>
      </p:sp>
      <p:sp>
        <p:nvSpPr>
          <p:cNvPr id="2" name="Titre 1">
            <a:extLst>
              <a:ext uri="{FF2B5EF4-FFF2-40B4-BE49-F238E27FC236}">
                <a16:creationId xmlns:a16="http://schemas.microsoft.com/office/drawing/2014/main" id="{6B41966A-FA25-674B-A3C9-DFCD2DAD17E0}"/>
              </a:ext>
            </a:extLst>
          </p:cNvPr>
          <p:cNvSpPr>
            <a:spLocks noGrp="1"/>
          </p:cNvSpPr>
          <p:nvPr>
            <p:ph type="ctrTitle"/>
          </p:nvPr>
        </p:nvSpPr>
        <p:spPr/>
        <p:txBody>
          <a:bodyPr/>
          <a:lstStyle/>
          <a:p>
            <a:r>
              <a:rPr lang="fr-FR" dirty="0">
                <a:solidFill>
                  <a:srgbClr val="0070C0"/>
                </a:solidFill>
                <a:latin typeface="Calibri" panose="020F0502020204030204" pitchFamily="34" charset="0"/>
                <a:ea typeface="ＭＳ Ｐゴシック" panose="020B0600070205080204" pitchFamily="34" charset="-128"/>
              </a:rPr>
              <a:t>Les différents projets :</a:t>
            </a:r>
            <a:endParaRPr lang="fr-FR" dirty="0"/>
          </a:p>
        </p:txBody>
      </p:sp>
    </p:spTree>
    <p:extLst>
      <p:ext uri="{BB962C8B-B14F-4D97-AF65-F5344CB8AC3E}">
        <p14:creationId xmlns:p14="http://schemas.microsoft.com/office/powerpoint/2010/main" val="1620152442"/>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7" end="7"/>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9" end="9"/>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11" end="11"/>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allAtOnce"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re 1">
            <a:extLst>
              <a:ext uri="{FF2B5EF4-FFF2-40B4-BE49-F238E27FC236}">
                <a16:creationId xmlns:a16="http://schemas.microsoft.com/office/drawing/2014/main" id="{111492BA-667A-1E45-A793-C5EAC58C1B9F}"/>
              </a:ext>
            </a:extLst>
          </p:cNvPr>
          <p:cNvSpPr>
            <a:spLocks noGrp="1"/>
          </p:cNvSpPr>
          <p:nvPr>
            <p:ph type="ctrTitle"/>
          </p:nvPr>
        </p:nvSpPr>
        <p:spPr>
          <a:xfrm>
            <a:off x="0" y="0"/>
            <a:ext cx="9144000" cy="393700"/>
          </a:xfrm>
        </p:spPr>
        <p:txBody>
          <a:bodyPr/>
          <a:lstStyle/>
          <a:p>
            <a:r>
              <a:rPr lang="fr-FR" altLang="fr-FR" dirty="0">
                <a:solidFill>
                  <a:srgbClr val="0070C0"/>
                </a:solidFill>
                <a:latin typeface="Calibri" panose="020F0502020204030204" pitchFamily="34" charset="0"/>
                <a:ea typeface="ＭＳ Ｐゴシック" panose="020B0600070205080204" pitchFamily="34" charset="-128"/>
              </a:rPr>
              <a:t>PISCO (</a:t>
            </a:r>
            <a:r>
              <a:rPr lang="fr-FR" altLang="fr-FR" dirty="0" err="1">
                <a:solidFill>
                  <a:srgbClr val="0070C0"/>
                </a:solidFill>
                <a:latin typeface="Calibri" panose="020F0502020204030204" pitchFamily="34" charset="0"/>
                <a:ea typeface="ＭＳ Ｐゴシック" panose="020B0600070205080204" pitchFamily="34" charset="-128"/>
              </a:rPr>
              <a:t>pisces</a:t>
            </a:r>
            <a:r>
              <a:rPr lang="fr-FR" altLang="fr-FR" dirty="0">
                <a:solidFill>
                  <a:srgbClr val="0070C0"/>
                </a:solidFill>
                <a:latin typeface="Calibri" panose="020F0502020204030204" pitchFamily="34" charset="0"/>
                <a:ea typeface="ＭＳ Ｐゴシック" panose="020B0600070205080204" pitchFamily="34" charset="-128"/>
              </a:rPr>
              <a:t> / quota / </a:t>
            </a:r>
            <a:r>
              <a:rPr lang="fr-FR" altLang="fr-FR" dirty="0" err="1">
                <a:solidFill>
                  <a:srgbClr val="0070C0"/>
                </a:solidFill>
                <a:latin typeface="Calibri" panose="020F0502020204030204" pitchFamily="34" charset="0"/>
                <a:ea typeface="ＭＳ Ｐゴシック" panose="020B0600070205080204" pitchFamily="34" charset="-128"/>
              </a:rPr>
              <a:t>sediments</a:t>
            </a:r>
            <a:r>
              <a:rPr lang="fr-FR" altLang="fr-FR" dirty="0">
                <a:solidFill>
                  <a:srgbClr val="0070C0"/>
                </a:solidFill>
                <a:latin typeface="Calibri" panose="020F0502020204030204" pitchFamily="34" charset="0"/>
                <a:ea typeface="ＭＳ Ｐゴシック" panose="020B0600070205080204" pitchFamily="34" charset="-128"/>
              </a:rPr>
              <a:t>)</a:t>
            </a:r>
            <a:endParaRPr lang="fr-FR" altLang="fr-FR" dirty="0">
              <a:latin typeface="Calibri" panose="020F0502020204030204" pitchFamily="34" charset="0"/>
              <a:ea typeface="ＭＳ Ｐゴシック" panose="020B0600070205080204" pitchFamily="34" charset="-128"/>
            </a:endParaRPr>
          </a:p>
        </p:txBody>
      </p:sp>
      <p:sp>
        <p:nvSpPr>
          <p:cNvPr id="36" name="ZoneTexte 35">
            <a:extLst>
              <a:ext uri="{FF2B5EF4-FFF2-40B4-BE49-F238E27FC236}">
                <a16:creationId xmlns:a16="http://schemas.microsoft.com/office/drawing/2014/main" id="{F9E73092-FCA7-6E40-A9A9-FC3A245ACBB9}"/>
              </a:ext>
            </a:extLst>
          </p:cNvPr>
          <p:cNvSpPr txBox="1">
            <a:spLocks noChangeArrowheads="1"/>
          </p:cNvSpPr>
          <p:nvPr/>
        </p:nvSpPr>
        <p:spPr bwMode="auto">
          <a:xfrm>
            <a:off x="483182" y="871161"/>
            <a:ext cx="8177635" cy="5201424"/>
          </a:xfrm>
          <a:prstGeom prst="rect">
            <a:avLst/>
          </a:prstGeom>
          <a:solidFill>
            <a:schemeClr val="bg1">
              <a:alpha val="64000"/>
            </a:schemeClr>
          </a:solidFill>
          <a:ln w="9525">
            <a:solidFill>
              <a:schemeClr val="accent1"/>
            </a:solidFill>
            <a:miter lim="800000"/>
            <a:headEnd/>
            <a:tailEnd/>
          </a:ln>
        </p:spPr>
        <p:txBody>
          <a:bodyPr wrap="square">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marL="171450" indent="-171450">
              <a:buFont typeface="Arial" panose="020B0604020202020204" pitchFamily="34" charset="0"/>
              <a:buChar char="•"/>
            </a:pPr>
            <a:r>
              <a:rPr lang="fr-FR" sz="1200" b="1" u="sng" dirty="0"/>
              <a:t>quota</a:t>
            </a:r>
            <a:r>
              <a:rPr lang="fr-FR" sz="1200" b="1" dirty="0"/>
              <a:t>:	</a:t>
            </a:r>
            <a:r>
              <a:rPr lang="fr-FR" sz="1200" dirty="0"/>
              <a:t> </a:t>
            </a:r>
          </a:p>
          <a:p>
            <a:pPr marL="914400" lvl="1" indent="-171450">
              <a:buFont typeface="Arial" panose="020B0604020202020204" pitchFamily="34" charset="0"/>
              <a:buChar char="•"/>
            </a:pPr>
            <a:r>
              <a:rPr lang="fr-FR" sz="1200" dirty="0"/>
              <a:t>fonctionne avec et sans XIOS et AGRIF</a:t>
            </a:r>
          </a:p>
          <a:p>
            <a:pPr marL="914400" lvl="1" indent="-171450">
              <a:buFont typeface="Arial" panose="020B0604020202020204" pitchFamily="34" charset="0"/>
              <a:buChar char="•"/>
            </a:pPr>
            <a:endParaRPr lang="fr-FR" sz="1200" dirty="0"/>
          </a:p>
          <a:p>
            <a:pPr marL="914400" lvl="1" indent="-171450">
              <a:buFont typeface="Arial" panose="020B0604020202020204" pitchFamily="34" charset="0"/>
              <a:buChar char="•"/>
            </a:pPr>
            <a:r>
              <a:rPr lang="fr-FR" sz="1200" dirty="0"/>
              <a:t>fichiers d’initialisation préparés par Renaud: </a:t>
            </a:r>
          </a:p>
          <a:p>
            <a:pPr marL="1314450" lvl="2" indent="-171450">
              <a:buFont typeface="Arial" panose="020B0604020202020204" pitchFamily="34" charset="0"/>
              <a:buChar char="•"/>
            </a:pPr>
            <a:r>
              <a:rPr lang="fr-FR" sz="1200" dirty="0"/>
              <a:t>AWA			</a:t>
            </a:r>
            <a:r>
              <a:rPr lang="fr-FR" sz="1200" dirty="0" err="1"/>
              <a:t>init</a:t>
            </a:r>
            <a:r>
              <a:rPr lang="fr-FR" sz="1200" dirty="0"/>
              <a:t> : DON, DOP + NDI, PDI, NPH, PPH	bry : BON et DOP</a:t>
            </a:r>
          </a:p>
          <a:p>
            <a:pPr marL="1314450" lvl="2" indent="-171450">
              <a:buFont typeface="Arial" panose="020B0604020202020204" pitchFamily="34" charset="0"/>
              <a:buChar char="•"/>
            </a:pPr>
            <a:r>
              <a:rPr lang="fr-FR" sz="1200" dirty="0"/>
              <a:t>BENGUELA_LR		</a:t>
            </a:r>
            <a:r>
              <a:rPr lang="fr-FR" sz="1200" dirty="0" err="1"/>
              <a:t>init</a:t>
            </a:r>
            <a:r>
              <a:rPr lang="fr-FR" sz="1200" dirty="0"/>
              <a:t> : DON, DOP 				 bry : BON et DOP</a:t>
            </a:r>
          </a:p>
          <a:p>
            <a:pPr marL="1314450" lvl="2" indent="-171450">
              <a:buFont typeface="Arial" panose="020B0604020202020204" pitchFamily="34" charset="0"/>
              <a:buChar char="•"/>
            </a:pPr>
            <a:r>
              <a:rPr lang="fr-FR" sz="1200" dirty="0"/>
              <a:t>ASAP2			pas encore fait. </a:t>
            </a:r>
          </a:p>
          <a:p>
            <a:pPr marL="1314450" lvl="2" indent="-171450">
              <a:buFont typeface="Arial" panose="020B0604020202020204" pitchFamily="34" charset="0"/>
              <a:buChar char="•"/>
            </a:pPr>
            <a:r>
              <a:rPr lang="fr-FR" sz="1200" dirty="0"/>
              <a:t>Mais peut tourner avec des valeurs analytiques. </a:t>
            </a:r>
          </a:p>
          <a:p>
            <a:pPr marL="1314450" lvl="2" indent="-171450">
              <a:buFont typeface="Arial" panose="020B0604020202020204" pitchFamily="34" charset="0"/>
              <a:buChar char="•"/>
            </a:pPr>
            <a:endParaRPr lang="fr-FR" sz="1200" dirty="0"/>
          </a:p>
          <a:p>
            <a:pPr marL="914400" lvl="1" indent="-171450">
              <a:buFont typeface="Arial" panose="020B0604020202020204" pitchFamily="34" charset="0"/>
              <a:buChar char="•"/>
            </a:pPr>
            <a:r>
              <a:rPr lang="fr-FR" sz="1200" dirty="0"/>
              <a:t>Problème des </a:t>
            </a:r>
            <a:r>
              <a:rPr lang="fr-FR" sz="1200" dirty="0" err="1"/>
              <a:t>runoffs</a:t>
            </a:r>
            <a:r>
              <a:rPr lang="fr-FR" sz="1200" dirty="0"/>
              <a:t>. A priori juste un problème d’initialisation? </a:t>
            </a:r>
          </a:p>
          <a:p>
            <a:pPr marL="914400" lvl="1" indent="-171450">
              <a:buFont typeface="Arial" panose="020B0604020202020204" pitchFamily="34" charset="0"/>
              <a:buChar char="•"/>
            </a:pPr>
            <a:endParaRPr lang="fr-FR" sz="1200" dirty="0"/>
          </a:p>
          <a:p>
            <a:pPr marL="171450" indent="-171450">
              <a:buFont typeface="Arial" panose="020B0604020202020204" pitchFamily="34" charset="0"/>
              <a:buChar char="•"/>
            </a:pPr>
            <a:r>
              <a:rPr lang="fr-FR" sz="1200" b="1" u="sng" dirty="0" err="1"/>
              <a:t>sediment</a:t>
            </a:r>
            <a:r>
              <a:rPr lang="fr-FR" sz="1200" b="1" dirty="0"/>
              <a:t>:	</a:t>
            </a:r>
            <a:r>
              <a:rPr lang="fr-FR" sz="1200" dirty="0"/>
              <a:t> fonctionne uniquement sans AGRIF et avec XIOS </a:t>
            </a:r>
          </a:p>
          <a:p>
            <a:pPr marL="914400" lvl="1" indent="-171450">
              <a:buFont typeface="Arial" panose="020B0604020202020204" pitchFamily="34" charset="0"/>
              <a:buChar char="•"/>
            </a:pPr>
            <a:endParaRPr lang="fr-FR" sz="1200" b="1" dirty="0"/>
          </a:p>
          <a:p>
            <a:pPr marL="914400" lvl="1" indent="-171450">
              <a:buFont typeface="Arial" panose="020B0604020202020204" pitchFamily="34" charset="0"/>
              <a:buChar char="•"/>
            </a:pPr>
            <a:r>
              <a:rPr lang="fr-FR" sz="1200" b="1" dirty="0"/>
              <a:t>AGRIF</a:t>
            </a:r>
            <a:r>
              <a:rPr lang="fr-FR" sz="1200" dirty="0"/>
              <a:t> : D’après Rachid, pas besoin de rajouter quoi que ce soit dans la version </a:t>
            </a:r>
            <a:r>
              <a:rPr lang="fr-FR" sz="1200" dirty="0" err="1"/>
              <a:t>agrif</a:t>
            </a:r>
            <a:r>
              <a:rPr lang="fr-FR" sz="1200" dirty="0"/>
              <a:t> de croco pour que </a:t>
            </a:r>
            <a:r>
              <a:rPr lang="fr-FR" sz="1200" dirty="0" err="1"/>
              <a:t>sediment</a:t>
            </a:r>
            <a:r>
              <a:rPr lang="fr-FR" sz="1200" dirty="0"/>
              <a:t> fonctionne (contrairement à </a:t>
            </a:r>
            <a:r>
              <a:rPr lang="fr-FR" sz="1200" dirty="0" err="1"/>
              <a:t>nemo</a:t>
            </a:r>
            <a:r>
              <a:rPr lang="fr-FR" sz="1200" dirty="0"/>
              <a:t> où un ajout a été fait dixit Christian). Mais bug. Voir directement avec la 1.2 stable</a:t>
            </a:r>
          </a:p>
          <a:p>
            <a:pPr marL="914400" lvl="1" indent="-171450">
              <a:buFont typeface="Arial" panose="020B0604020202020204" pitchFamily="34" charset="0"/>
              <a:buChar char="•"/>
            </a:pPr>
            <a:endParaRPr lang="fr-FR" sz="1200" dirty="0"/>
          </a:p>
          <a:p>
            <a:pPr marL="914400" lvl="1" indent="-171450">
              <a:buFont typeface="Arial" panose="020B0604020202020204" pitchFamily="34" charset="0"/>
              <a:buChar char="•"/>
            </a:pPr>
            <a:r>
              <a:rPr lang="fr-FR" sz="1200" b="1" dirty="0" err="1"/>
              <a:t>Croco.in</a:t>
            </a:r>
            <a:r>
              <a:rPr lang="fr-FR" sz="1200" dirty="0"/>
              <a:t> :  pas possible d’utiliser le canal normal pour sortir les champs </a:t>
            </a:r>
            <a:r>
              <a:rPr lang="fr-FR" sz="1200" dirty="0" err="1"/>
              <a:t>sediment</a:t>
            </a:r>
            <a:r>
              <a:rPr lang="fr-FR" sz="1200" dirty="0"/>
              <a:t> car nombre de niveaux différent.   Olivier se souvient avoir codé des choses pour ça. Mais à vérifier donc. Pour l’instant:</a:t>
            </a:r>
          </a:p>
          <a:p>
            <a:pPr lvl="4"/>
            <a:r>
              <a:rPr lang="fr-FR" sz="1000" dirty="0">
                <a:latin typeface="Arial" panose="020B0604020202020204" pitchFamily="34" charset="0"/>
                <a:cs typeface="Arial" panose="020B0604020202020204" pitchFamily="34" charset="0"/>
              </a:rPr>
              <a:t>[irene2482:29981:0:29981] </a:t>
            </a:r>
            <a:r>
              <a:rPr lang="fr-FR" sz="1000" dirty="0" err="1">
                <a:latin typeface="Arial" panose="020B0604020202020204" pitchFamily="34" charset="0"/>
                <a:cs typeface="Arial" panose="020B0604020202020204" pitchFamily="34" charset="0"/>
              </a:rPr>
              <a:t>Caught</a:t>
            </a:r>
            <a:r>
              <a:rPr lang="fr-FR" sz="1000" dirty="0">
                <a:latin typeface="Arial" panose="020B0604020202020204" pitchFamily="34" charset="0"/>
                <a:cs typeface="Arial" panose="020B0604020202020204" pitchFamily="34" charset="0"/>
              </a:rPr>
              <a:t> signal 8 (</a:t>
            </a:r>
            <a:r>
              <a:rPr lang="fr-FR" sz="1000" dirty="0" err="1">
                <a:latin typeface="Arial" panose="020B0604020202020204" pitchFamily="34" charset="0"/>
                <a:cs typeface="Arial" panose="020B0604020202020204" pitchFamily="34" charset="0"/>
              </a:rPr>
              <a:t>Floating</a:t>
            </a:r>
            <a:r>
              <a:rPr lang="fr-FR" sz="1000" dirty="0">
                <a:latin typeface="Arial" panose="020B0604020202020204" pitchFamily="34" charset="0"/>
                <a:cs typeface="Arial" panose="020B0604020202020204" pitchFamily="34" charset="0"/>
              </a:rPr>
              <a:t> point exception: </a:t>
            </a:r>
            <a:r>
              <a:rPr lang="fr-FR" sz="1000" dirty="0" err="1">
                <a:latin typeface="Arial" panose="020B0604020202020204" pitchFamily="34" charset="0"/>
                <a:cs typeface="Arial" panose="020B0604020202020204" pitchFamily="34" charset="0"/>
              </a:rPr>
              <a:t>integer</a:t>
            </a:r>
            <a:r>
              <a:rPr lang="fr-FR" sz="1000" dirty="0">
                <a:latin typeface="Arial" panose="020B0604020202020204" pitchFamily="34" charset="0"/>
                <a:cs typeface="Arial" panose="020B0604020202020204" pitchFamily="34" charset="0"/>
              </a:rPr>
              <a:t> </a:t>
            </a:r>
            <a:r>
              <a:rPr lang="fr-FR" sz="1000" dirty="0" err="1">
                <a:latin typeface="Arial" panose="020B0604020202020204" pitchFamily="34" charset="0"/>
                <a:cs typeface="Arial" panose="020B0604020202020204" pitchFamily="34" charset="0"/>
              </a:rPr>
              <a:t>divide</a:t>
            </a:r>
            <a:r>
              <a:rPr lang="fr-FR" sz="1000" dirty="0">
                <a:latin typeface="Arial" panose="020B0604020202020204" pitchFamily="34" charset="0"/>
                <a:cs typeface="Arial" panose="020B0604020202020204" pitchFamily="34" charset="0"/>
              </a:rPr>
              <a:t> by </a:t>
            </a:r>
            <a:r>
              <a:rPr lang="fr-FR" sz="1000" dirty="0" err="1">
                <a:latin typeface="Arial" panose="020B0604020202020204" pitchFamily="34" charset="0"/>
                <a:cs typeface="Arial" panose="020B0604020202020204" pitchFamily="34" charset="0"/>
              </a:rPr>
              <a:t>zero</a:t>
            </a:r>
            <a:r>
              <a:rPr lang="fr-FR" sz="1000" dirty="0">
                <a:latin typeface="Arial" panose="020B0604020202020204" pitchFamily="34" charset="0"/>
                <a:cs typeface="Arial" panose="020B0604020202020204" pitchFamily="34" charset="0"/>
              </a:rPr>
              <a:t>)</a:t>
            </a:r>
          </a:p>
          <a:p>
            <a:pPr lvl="4"/>
            <a:r>
              <a:rPr lang="fr-FR" sz="1000" dirty="0" err="1">
                <a:latin typeface="Arial" panose="020B0604020202020204" pitchFamily="34" charset="0"/>
                <a:cs typeface="Arial" panose="020B0604020202020204" pitchFamily="34" charset="0"/>
              </a:rPr>
              <a:t>forrtl</a:t>
            </a:r>
            <a:r>
              <a:rPr lang="fr-FR" sz="1000" dirty="0">
                <a:latin typeface="Arial" panose="020B0604020202020204" pitchFamily="34" charset="0"/>
                <a:cs typeface="Arial" panose="020B0604020202020204" pitchFamily="34" charset="0"/>
              </a:rPr>
              <a:t>: </a:t>
            </a:r>
            <a:r>
              <a:rPr lang="fr-FR" sz="1000" dirty="0" err="1">
                <a:latin typeface="Arial" panose="020B0604020202020204" pitchFamily="34" charset="0"/>
                <a:cs typeface="Arial" panose="020B0604020202020204" pitchFamily="34" charset="0"/>
              </a:rPr>
              <a:t>severe</a:t>
            </a:r>
            <a:r>
              <a:rPr lang="fr-FR" sz="1000" dirty="0">
                <a:latin typeface="Arial" panose="020B0604020202020204" pitchFamily="34" charset="0"/>
                <a:cs typeface="Arial" panose="020B0604020202020204" pitchFamily="34" charset="0"/>
              </a:rPr>
              <a:t> (71): </a:t>
            </a:r>
            <a:r>
              <a:rPr lang="fr-FR" sz="1000" dirty="0" err="1">
                <a:latin typeface="Arial" panose="020B0604020202020204" pitchFamily="34" charset="0"/>
                <a:cs typeface="Arial" panose="020B0604020202020204" pitchFamily="34" charset="0"/>
              </a:rPr>
              <a:t>integer</a:t>
            </a:r>
            <a:r>
              <a:rPr lang="fr-FR" sz="1000" dirty="0">
                <a:latin typeface="Arial" panose="020B0604020202020204" pitchFamily="34" charset="0"/>
                <a:cs typeface="Arial" panose="020B0604020202020204" pitchFamily="34" charset="0"/>
              </a:rPr>
              <a:t> </a:t>
            </a:r>
            <a:r>
              <a:rPr lang="fr-FR" sz="1000" dirty="0" err="1">
                <a:latin typeface="Arial" panose="020B0604020202020204" pitchFamily="34" charset="0"/>
                <a:cs typeface="Arial" panose="020B0604020202020204" pitchFamily="34" charset="0"/>
              </a:rPr>
              <a:t>divide</a:t>
            </a:r>
            <a:r>
              <a:rPr lang="fr-FR" sz="1000" dirty="0">
                <a:latin typeface="Arial" panose="020B0604020202020204" pitchFamily="34" charset="0"/>
                <a:cs typeface="Arial" panose="020B0604020202020204" pitchFamily="34" charset="0"/>
              </a:rPr>
              <a:t> by </a:t>
            </a:r>
            <a:r>
              <a:rPr lang="fr-FR" sz="1000" dirty="0" err="1">
                <a:latin typeface="Arial" panose="020B0604020202020204" pitchFamily="34" charset="0"/>
                <a:cs typeface="Arial" panose="020B0604020202020204" pitchFamily="34" charset="0"/>
              </a:rPr>
              <a:t>zero</a:t>
            </a:r>
            <a:endParaRPr lang="fr-FR" sz="1000" dirty="0">
              <a:latin typeface="Arial" panose="020B0604020202020204" pitchFamily="34" charset="0"/>
              <a:cs typeface="Arial" panose="020B0604020202020204" pitchFamily="34" charset="0"/>
            </a:endParaRPr>
          </a:p>
          <a:p>
            <a:pPr lvl="4"/>
            <a:r>
              <a:rPr lang="fr-FR" sz="1000" dirty="0" err="1">
                <a:latin typeface="Arial" panose="020B0604020202020204" pitchFamily="34" charset="0"/>
                <a:cs typeface="Arial" panose="020B0604020202020204" pitchFamily="34" charset="0"/>
              </a:rPr>
              <a:t>croco_IRENE.exe</a:t>
            </a:r>
            <a:r>
              <a:rPr lang="fr-FR" sz="1000" dirty="0">
                <a:latin typeface="Arial" panose="020B0604020202020204" pitchFamily="34" charset="0"/>
                <a:cs typeface="Arial" panose="020B0604020202020204" pitchFamily="34" charset="0"/>
              </a:rPr>
              <a:t>    0000000000C00A8E  </a:t>
            </a:r>
            <a:r>
              <a:rPr lang="fr-FR" sz="1000" dirty="0" err="1">
                <a:latin typeface="Arial" panose="020B0604020202020204" pitchFamily="34" charset="0"/>
                <a:cs typeface="Arial" panose="020B0604020202020204" pitchFamily="34" charset="0"/>
              </a:rPr>
              <a:t>setavg_sed_mp_set</a:t>
            </a:r>
            <a:r>
              <a:rPr lang="fr-FR" sz="1000" dirty="0">
                <a:latin typeface="Arial" panose="020B0604020202020204" pitchFamily="34" charset="0"/>
                <a:cs typeface="Arial" panose="020B0604020202020204" pitchFamily="34" charset="0"/>
              </a:rPr>
              <a:t>        2075  </a:t>
            </a:r>
            <a:r>
              <a:rPr lang="fr-FR" sz="1000" b="1" dirty="0">
                <a:latin typeface="Arial" panose="020B0604020202020204" pitchFamily="34" charset="0"/>
                <a:cs typeface="Arial" panose="020B0604020202020204" pitchFamily="34" charset="0"/>
              </a:rPr>
              <a:t>setavg_sed_.f90</a:t>
            </a:r>
          </a:p>
          <a:p>
            <a:pPr lvl="4"/>
            <a:endParaRPr lang="fr-FR" sz="1000" b="1" dirty="0">
              <a:latin typeface="Arial" panose="020B0604020202020204" pitchFamily="34" charset="0"/>
              <a:cs typeface="Arial" panose="020B0604020202020204" pitchFamily="34" charset="0"/>
            </a:endParaRPr>
          </a:p>
          <a:p>
            <a:pPr lvl="4"/>
            <a:r>
              <a:rPr lang="fr-FR" sz="1000" dirty="0">
                <a:latin typeface="Arial" panose="020B0604020202020204" pitchFamily="34" charset="0"/>
                <a:cs typeface="Arial" panose="020B0604020202020204" pitchFamily="34" charset="0"/>
              </a:rPr>
              <a:t>Problème NT / 30   dans read_inp.F90.  lecture de </a:t>
            </a:r>
            <a:r>
              <a:rPr lang="fr-FR" sz="1000" dirty="0" err="1">
                <a:latin typeface="Arial" panose="020B0604020202020204" pitchFamily="34" charset="0"/>
                <a:cs typeface="Arial" panose="020B0604020202020204" pitchFamily="34" charset="0"/>
              </a:rPr>
              <a:t>croco.in</a:t>
            </a:r>
            <a:r>
              <a:rPr lang="fr-FR" sz="1000" dirty="0">
                <a:latin typeface="Arial" panose="020B0604020202020204" pitchFamily="34" charset="0"/>
                <a:cs typeface="Arial" panose="020B0604020202020204" pitchFamily="34" charset="0"/>
              </a:rPr>
              <a:t> et autres routines? </a:t>
            </a:r>
          </a:p>
          <a:p>
            <a:pPr lvl="4"/>
            <a:r>
              <a:rPr lang="fr-FR" sz="1000" dirty="0">
                <a:latin typeface="Arial" panose="020B0604020202020204" pitchFamily="34" charset="0"/>
                <a:cs typeface="Arial" panose="020B0604020202020204" pitchFamily="34" charset="0"/>
              </a:rPr>
              <a:t>CORRIGER.   Les NT  30 pour </a:t>
            </a:r>
            <a:r>
              <a:rPr lang="fr-FR" sz="1000" dirty="0" err="1">
                <a:latin typeface="Arial" panose="020B0604020202020204" pitchFamily="34" charset="0"/>
                <a:cs typeface="Arial" panose="020B0604020202020204" pitchFamily="34" charset="0"/>
              </a:rPr>
              <a:t>runoff</a:t>
            </a:r>
            <a:r>
              <a:rPr lang="fr-FR" sz="1000" dirty="0">
                <a:latin typeface="Arial" panose="020B0604020202020204" pitchFamily="34" charset="0"/>
                <a:cs typeface="Arial" panose="020B0604020202020204" pitchFamily="34" charset="0"/>
              </a:rPr>
              <a:t>.  (Retrouver ce qu'on avait déjà fait comme ça... dans la v2.01!!!!!!!!!!!!!</a:t>
            </a:r>
            <a:r>
              <a:rPr lang="fr-FR" sz="1000" b="1" dirty="0">
                <a:latin typeface="Arial" panose="020B0604020202020204" pitchFamily="34" charset="0"/>
                <a:cs typeface="Arial" panose="020B0604020202020204" pitchFamily="34" charset="0"/>
              </a:rPr>
              <a:t>		</a:t>
            </a:r>
            <a:endParaRPr lang="fr-FR" sz="1200" dirty="0"/>
          </a:p>
          <a:p>
            <a:pPr marL="914400" lvl="1" indent="-171450">
              <a:buFont typeface="Arial" panose="020B0604020202020204" pitchFamily="34" charset="0"/>
              <a:buChar char="•"/>
            </a:pPr>
            <a:r>
              <a:rPr lang="fr-FR" sz="1200" b="1" dirty="0"/>
              <a:t>Remarque</a:t>
            </a:r>
            <a:r>
              <a:rPr lang="fr-FR" sz="1200" dirty="0"/>
              <a:t> :   attention… frontières des champs sédimentaires à zéro . </a:t>
            </a:r>
          </a:p>
          <a:p>
            <a:pPr lvl="1" indent="0"/>
            <a:endParaRPr lang="fr-FR" sz="1200" dirty="0"/>
          </a:p>
        </p:txBody>
      </p:sp>
    </p:spTree>
    <p:extLst>
      <p:ext uri="{BB962C8B-B14F-4D97-AF65-F5344CB8AC3E}">
        <p14:creationId xmlns:p14="http://schemas.microsoft.com/office/powerpoint/2010/main" val="2692133691"/>
      </p:ext>
    </p:extLst>
  </p:cSld>
  <p:clrMapOvr>
    <a:masterClrMapping/>
  </p:clrMapOvr>
  <p:transition spd="slow"/>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re 1">
            <a:extLst>
              <a:ext uri="{FF2B5EF4-FFF2-40B4-BE49-F238E27FC236}">
                <a16:creationId xmlns:a16="http://schemas.microsoft.com/office/drawing/2014/main" id="{111492BA-667A-1E45-A793-C5EAC58C1B9F}"/>
              </a:ext>
            </a:extLst>
          </p:cNvPr>
          <p:cNvSpPr>
            <a:spLocks noGrp="1"/>
          </p:cNvSpPr>
          <p:nvPr>
            <p:ph type="ctrTitle"/>
          </p:nvPr>
        </p:nvSpPr>
        <p:spPr>
          <a:xfrm>
            <a:off x="0" y="0"/>
            <a:ext cx="9144000" cy="393700"/>
          </a:xfrm>
        </p:spPr>
        <p:txBody>
          <a:bodyPr/>
          <a:lstStyle/>
          <a:p>
            <a:r>
              <a:rPr lang="fr-FR" altLang="fr-FR" dirty="0">
                <a:solidFill>
                  <a:srgbClr val="0070C0"/>
                </a:solidFill>
                <a:latin typeface="Calibri" panose="020F0502020204030204" pitchFamily="34" charset="0"/>
                <a:ea typeface="ＭＳ Ｐゴシック" panose="020B0600070205080204" pitchFamily="34" charset="-128"/>
              </a:rPr>
              <a:t>PISCO (</a:t>
            </a:r>
            <a:r>
              <a:rPr lang="fr-FR" altLang="fr-FR" dirty="0" err="1">
                <a:solidFill>
                  <a:srgbClr val="0070C0"/>
                </a:solidFill>
                <a:latin typeface="Calibri" panose="020F0502020204030204" pitchFamily="34" charset="0"/>
                <a:ea typeface="ＭＳ Ｐゴシック" panose="020B0600070205080204" pitchFamily="34" charset="-128"/>
              </a:rPr>
              <a:t>pisces</a:t>
            </a:r>
            <a:r>
              <a:rPr lang="fr-FR" altLang="fr-FR" dirty="0">
                <a:solidFill>
                  <a:srgbClr val="0070C0"/>
                </a:solidFill>
                <a:latin typeface="Calibri" panose="020F0502020204030204" pitchFamily="34" charset="0"/>
                <a:ea typeface="ＭＳ Ｐゴシック" panose="020B0600070205080204" pitchFamily="34" charset="-128"/>
              </a:rPr>
              <a:t> / quota / </a:t>
            </a:r>
            <a:r>
              <a:rPr lang="fr-FR" altLang="fr-FR" dirty="0" err="1">
                <a:solidFill>
                  <a:srgbClr val="0070C0"/>
                </a:solidFill>
                <a:latin typeface="Calibri" panose="020F0502020204030204" pitchFamily="34" charset="0"/>
                <a:ea typeface="ＭＳ Ｐゴシック" panose="020B0600070205080204" pitchFamily="34" charset="-128"/>
              </a:rPr>
              <a:t>sediments</a:t>
            </a:r>
            <a:r>
              <a:rPr lang="fr-FR" altLang="fr-FR" dirty="0">
                <a:solidFill>
                  <a:srgbClr val="0070C0"/>
                </a:solidFill>
                <a:latin typeface="Calibri" panose="020F0502020204030204" pitchFamily="34" charset="0"/>
                <a:ea typeface="ＭＳ Ｐゴシック" panose="020B0600070205080204" pitchFamily="34" charset="-128"/>
              </a:rPr>
              <a:t>)</a:t>
            </a:r>
            <a:endParaRPr lang="fr-FR" altLang="fr-FR" dirty="0">
              <a:latin typeface="Calibri" panose="020F0502020204030204" pitchFamily="34" charset="0"/>
              <a:ea typeface="ＭＳ Ｐゴシック" panose="020B0600070205080204" pitchFamily="34" charset="-128"/>
            </a:endParaRPr>
          </a:p>
        </p:txBody>
      </p:sp>
      <p:sp>
        <p:nvSpPr>
          <p:cNvPr id="36" name="ZoneTexte 35">
            <a:extLst>
              <a:ext uri="{FF2B5EF4-FFF2-40B4-BE49-F238E27FC236}">
                <a16:creationId xmlns:a16="http://schemas.microsoft.com/office/drawing/2014/main" id="{F9E73092-FCA7-6E40-A9A9-FC3A245ACBB9}"/>
              </a:ext>
            </a:extLst>
          </p:cNvPr>
          <p:cNvSpPr txBox="1">
            <a:spLocks noChangeArrowheads="1"/>
          </p:cNvSpPr>
          <p:nvPr/>
        </p:nvSpPr>
        <p:spPr bwMode="auto">
          <a:xfrm>
            <a:off x="483182" y="546307"/>
            <a:ext cx="8177635" cy="4708981"/>
          </a:xfrm>
          <a:prstGeom prst="rect">
            <a:avLst/>
          </a:prstGeom>
          <a:solidFill>
            <a:schemeClr val="bg1">
              <a:alpha val="64000"/>
            </a:schemeClr>
          </a:solidFill>
          <a:ln w="9525">
            <a:solidFill>
              <a:schemeClr val="accent1"/>
            </a:solidFill>
            <a:miter lim="800000"/>
            <a:headEnd/>
            <a:tailEnd/>
          </a:ln>
        </p:spPr>
        <p:txBody>
          <a:bodyPr wrap="square">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endParaRPr lang="fr-FR" sz="1200" b="1" dirty="0"/>
          </a:p>
          <a:p>
            <a:r>
              <a:rPr lang="fr-FR" sz="1200" b="1" u="sng" dirty="0"/>
              <a:t>Point par REGION: </a:t>
            </a:r>
          </a:p>
          <a:p>
            <a:endParaRPr lang="fr-FR" sz="1200" b="1" dirty="0"/>
          </a:p>
          <a:p>
            <a:pPr marL="171450" indent="-171450">
              <a:buFont typeface="Arial" panose="020B0604020202020204" pitchFamily="34" charset="0"/>
              <a:buChar char="•"/>
            </a:pPr>
            <a:r>
              <a:rPr lang="fr-FR" sz="1200" b="1" dirty="0" err="1"/>
              <a:t>benguela_lr</a:t>
            </a:r>
            <a:r>
              <a:rPr lang="fr-FR" sz="1200" b="1" dirty="0"/>
              <a:t> </a:t>
            </a:r>
            <a:r>
              <a:rPr lang="fr-FR" sz="1200" dirty="0"/>
              <a:t>	</a:t>
            </a:r>
          </a:p>
          <a:p>
            <a:pPr marL="914400" lvl="1" indent="-171450">
              <a:buFont typeface="Arial" panose="020B0604020202020204" pitchFamily="34" charset="0"/>
              <a:buChar char="•"/>
            </a:pPr>
            <a:r>
              <a:rPr lang="fr-FR" sz="1200" dirty="0"/>
              <a:t>sans </a:t>
            </a:r>
            <a:r>
              <a:rPr lang="fr-FR" sz="1200" dirty="0" err="1"/>
              <a:t>agrif</a:t>
            </a:r>
            <a:r>
              <a:rPr lang="fr-FR" sz="1200" dirty="0"/>
              <a:t> + quota + </a:t>
            </a:r>
            <a:r>
              <a:rPr lang="fr-FR" sz="1200" dirty="0" err="1"/>
              <a:t>sediments</a:t>
            </a:r>
            <a:r>
              <a:rPr lang="fr-FR" sz="1200" dirty="0"/>
              <a:t> (</a:t>
            </a:r>
            <a:r>
              <a:rPr lang="fr-FR" sz="1200" dirty="0" err="1"/>
              <a:t>sediment</a:t>
            </a:r>
            <a:r>
              <a:rPr lang="fr-FR" sz="1200" dirty="0"/>
              <a:t> OK seulement avec XIOS)</a:t>
            </a:r>
          </a:p>
          <a:p>
            <a:pPr marL="171450" indent="-171450">
              <a:buFont typeface="Arial" panose="020B0604020202020204" pitchFamily="34" charset="0"/>
              <a:buChar char="•"/>
            </a:pPr>
            <a:endParaRPr lang="fr-FR" sz="1200" dirty="0"/>
          </a:p>
          <a:p>
            <a:pPr marL="171450" indent="-171450">
              <a:buFont typeface="Arial" panose="020B0604020202020204" pitchFamily="34" charset="0"/>
              <a:buChar char="•"/>
            </a:pPr>
            <a:r>
              <a:rPr lang="fr-FR" sz="1200" b="1" dirty="0"/>
              <a:t>asap2</a:t>
            </a:r>
            <a:r>
              <a:rPr lang="fr-FR" sz="1200" dirty="0"/>
              <a:t>  		</a:t>
            </a:r>
          </a:p>
          <a:p>
            <a:pPr marL="914400" lvl="1" indent="-171450">
              <a:buFont typeface="Arial" panose="020B0604020202020204" pitchFamily="34" charset="0"/>
              <a:buChar char="•"/>
            </a:pPr>
            <a:r>
              <a:rPr lang="fr-FR" sz="1200" dirty="0" err="1"/>
              <a:t>agrif</a:t>
            </a:r>
            <a:r>
              <a:rPr lang="fr-FR" sz="1200" dirty="0"/>
              <a:t> + quota tourne (sans </a:t>
            </a:r>
            <a:r>
              <a:rPr lang="fr-FR" sz="1200" dirty="0" err="1"/>
              <a:t>runoff</a:t>
            </a:r>
            <a:r>
              <a:rPr lang="fr-FR" sz="1200" dirty="0"/>
              <a:t> - il faut initialiser les traceurs pour quota)</a:t>
            </a:r>
          </a:p>
          <a:p>
            <a:pPr marL="914400" lvl="1" indent="-171450">
              <a:buFont typeface="Arial" panose="020B0604020202020204" pitchFamily="34" charset="0"/>
              <a:buChar char="•"/>
            </a:pPr>
            <a:r>
              <a:rPr lang="fr-FR" sz="1200" dirty="0"/>
              <a:t>sans </a:t>
            </a:r>
            <a:r>
              <a:rPr lang="fr-FR" sz="1200" dirty="0" err="1"/>
              <a:t>agrif</a:t>
            </a:r>
            <a:r>
              <a:rPr lang="fr-FR" sz="1200" dirty="0"/>
              <a:t> + </a:t>
            </a:r>
            <a:r>
              <a:rPr lang="fr-FR" sz="1200" dirty="0" err="1"/>
              <a:t>sediments</a:t>
            </a:r>
            <a:r>
              <a:rPr lang="fr-FR" sz="1200" dirty="0"/>
              <a:t> Segmentation </a:t>
            </a:r>
            <a:r>
              <a:rPr lang="fr-FR" sz="1200" dirty="0" err="1"/>
              <a:t>Fault</a:t>
            </a:r>
            <a:r>
              <a:rPr lang="fr-FR" sz="1200" b="1" dirty="0"/>
              <a:t> </a:t>
            </a:r>
            <a:r>
              <a:rPr lang="fr-FR" sz="1200" dirty="0"/>
              <a:t>(sans </a:t>
            </a:r>
            <a:r>
              <a:rPr lang="fr-FR" sz="1200" dirty="0" err="1"/>
              <a:t>runoff</a:t>
            </a:r>
            <a:r>
              <a:rPr lang="fr-FR" sz="1200" dirty="0"/>
              <a:t>) sur </a:t>
            </a:r>
            <a:r>
              <a:rPr lang="fr-FR" sz="1200" dirty="0" err="1"/>
              <a:t>irene</a:t>
            </a:r>
            <a:r>
              <a:rPr lang="fr-FR" sz="1200" dirty="0"/>
              <a:t> mais OK pour </a:t>
            </a:r>
            <a:r>
              <a:rPr lang="fr-FR" sz="1200" dirty="0" err="1"/>
              <a:t>Jeanzay</a:t>
            </a:r>
            <a:r>
              <a:rPr lang="fr-FR" sz="1200" dirty="0"/>
              <a:t>.   </a:t>
            </a:r>
          </a:p>
          <a:p>
            <a:pPr marL="171450" indent="-171450">
              <a:buFont typeface="Arial" panose="020B0604020202020204" pitchFamily="34" charset="0"/>
              <a:buChar char="•"/>
            </a:pPr>
            <a:endParaRPr lang="fr-FR" sz="1200" dirty="0"/>
          </a:p>
          <a:p>
            <a:pPr marL="171450" indent="-171450">
              <a:buFont typeface="Arial" panose="020B0604020202020204" pitchFamily="34" charset="0"/>
              <a:buChar char="•"/>
            </a:pPr>
            <a:r>
              <a:rPr lang="fr-FR" sz="1200" b="1" dirty="0" err="1"/>
              <a:t>awa</a:t>
            </a:r>
            <a:r>
              <a:rPr lang="fr-FR" sz="1200" dirty="0"/>
              <a:t>  		</a:t>
            </a:r>
          </a:p>
          <a:p>
            <a:pPr marL="914400" lvl="1" indent="-171450">
              <a:buFont typeface="Arial" panose="020B0604020202020204" pitchFamily="34" charset="0"/>
              <a:buChar char="•"/>
            </a:pPr>
            <a:r>
              <a:rPr lang="fr-FR" sz="1200" dirty="0"/>
              <a:t>Idem asap2</a:t>
            </a:r>
          </a:p>
          <a:p>
            <a:endParaRPr lang="fr-FR" sz="1200" dirty="0"/>
          </a:p>
          <a:p>
            <a:endParaRPr lang="fr-FR" sz="1200" dirty="0"/>
          </a:p>
          <a:p>
            <a:r>
              <a:rPr lang="fr-FR" sz="1200" b="1" u="sng" dirty="0"/>
              <a:t>Paramètres PISCES des </a:t>
            </a:r>
            <a:r>
              <a:rPr lang="fr-FR" sz="1200" b="1" u="sng" dirty="0" err="1"/>
              <a:t>configs</a:t>
            </a:r>
            <a:r>
              <a:rPr lang="fr-FR" sz="1200" b="1" u="sng" dirty="0"/>
              <a:t> du labo: </a:t>
            </a:r>
          </a:p>
          <a:p>
            <a:endParaRPr lang="fr-FR" sz="1200" b="1" u="sng" dirty="0"/>
          </a:p>
          <a:p>
            <a:pPr marL="914400" lvl="1" indent="-171450">
              <a:buFont typeface="Arial" panose="020B0604020202020204" pitchFamily="34" charset="0"/>
              <a:buChar char="•"/>
            </a:pPr>
            <a:r>
              <a:rPr lang="fr-FR" sz="1200" b="1" dirty="0"/>
              <a:t>Benguela, AWA et PEVEX </a:t>
            </a:r>
            <a:r>
              <a:rPr lang="fr-FR" sz="1200" dirty="0"/>
              <a:t>même </a:t>
            </a:r>
            <a:r>
              <a:rPr lang="fr-FR" sz="1200" dirty="0" err="1"/>
              <a:t>param</a:t>
            </a:r>
            <a:r>
              <a:rPr lang="fr-FR" sz="1200" dirty="0"/>
              <a:t> </a:t>
            </a:r>
            <a:r>
              <a:rPr lang="fr-FR" sz="1200" dirty="0" err="1"/>
              <a:t>pisces</a:t>
            </a:r>
            <a:r>
              <a:rPr lang="fr-FR" sz="1200" dirty="0"/>
              <a:t>.   Car </a:t>
            </a:r>
            <a:r>
              <a:rPr lang="fr-FR" sz="1200" dirty="0" err="1"/>
              <a:t>tuning</a:t>
            </a:r>
            <a:r>
              <a:rPr lang="fr-FR" sz="1200" dirty="0"/>
              <a:t> côtier plutôt que global. </a:t>
            </a:r>
          </a:p>
          <a:p>
            <a:pPr marL="914400" lvl="1" indent="-171450">
              <a:buFont typeface="Arial" panose="020B0604020202020204" pitchFamily="34" charset="0"/>
              <a:buChar char="•"/>
            </a:pPr>
            <a:endParaRPr lang="fr-FR" sz="1200" dirty="0"/>
          </a:p>
          <a:p>
            <a:pPr marL="914400" lvl="1" indent="-171450">
              <a:buFont typeface="Arial" panose="020B0604020202020204" pitchFamily="34" charset="0"/>
              <a:buChar char="•"/>
            </a:pPr>
            <a:r>
              <a:rPr lang="fr-FR" sz="1200" b="1" dirty="0"/>
              <a:t>ASAP</a:t>
            </a:r>
            <a:r>
              <a:rPr lang="fr-FR" sz="1200" dirty="0"/>
              <a:t> est avec les paramètres globaux </a:t>
            </a:r>
            <a:r>
              <a:rPr lang="fr-FR" sz="1200" dirty="0" err="1"/>
              <a:t>tunnés</a:t>
            </a:r>
            <a:r>
              <a:rPr lang="fr-FR" sz="1200" dirty="0"/>
              <a:t> sur le global.</a:t>
            </a:r>
          </a:p>
          <a:p>
            <a:pPr lvl="1" indent="0"/>
            <a:endParaRPr lang="fr-FR" sz="1200" dirty="0"/>
          </a:p>
          <a:p>
            <a:pPr lvl="1" indent="0"/>
            <a:endParaRPr lang="fr-FR" sz="1200" dirty="0"/>
          </a:p>
          <a:p>
            <a:r>
              <a:rPr lang="fr-FR" sz="1200" b="1" u="sng" dirty="0" err="1"/>
              <a:t>Todo</a:t>
            </a:r>
            <a:r>
              <a:rPr lang="fr-FR" sz="1200" b="1" u="sng" dirty="0"/>
              <a:t> </a:t>
            </a:r>
            <a:r>
              <a:rPr lang="fr-FR" sz="1200" b="1" u="sng" dirty="0" err="1"/>
              <a:t>list</a:t>
            </a:r>
            <a:r>
              <a:rPr lang="fr-FR" sz="1200" b="1" u="sng" dirty="0"/>
              <a:t>:</a:t>
            </a:r>
          </a:p>
          <a:p>
            <a:endParaRPr lang="fr-FR" sz="1200" dirty="0"/>
          </a:p>
          <a:p>
            <a:pPr marL="171450" indent="-171450">
              <a:buFont typeface="Arial" panose="020B0604020202020204" pitchFamily="34" charset="0"/>
              <a:buChar char="•"/>
            </a:pPr>
            <a:r>
              <a:rPr lang="fr-FR" sz="1200" dirty="0"/>
              <a:t>Sédiment sortie </a:t>
            </a:r>
            <a:r>
              <a:rPr lang="fr-FR" sz="1200" dirty="0" err="1"/>
              <a:t>croco.in</a:t>
            </a:r>
            <a:r>
              <a:rPr lang="fr-FR" sz="1200" dirty="0"/>
              <a:t> sans XIOS. </a:t>
            </a:r>
          </a:p>
          <a:p>
            <a:endParaRPr lang="fr-FR" sz="1200" dirty="0"/>
          </a:p>
        </p:txBody>
      </p:sp>
    </p:spTree>
    <p:extLst>
      <p:ext uri="{BB962C8B-B14F-4D97-AF65-F5344CB8AC3E}">
        <p14:creationId xmlns:p14="http://schemas.microsoft.com/office/powerpoint/2010/main" val="1011590264"/>
      </p:ext>
    </p:extLst>
  </p:cSld>
  <p:clrMapOvr>
    <a:masterClrMapping/>
  </p:clrMapOvr>
  <p:transition spd="slow"/>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FE78F983-A9A8-3946-9150-5E6CE64BFA50}"/>
              </a:ext>
            </a:extLst>
          </p:cNvPr>
          <p:cNvSpPr txBox="1">
            <a:spLocks noChangeArrowheads="1"/>
          </p:cNvSpPr>
          <p:nvPr/>
        </p:nvSpPr>
        <p:spPr bwMode="auto">
          <a:xfrm>
            <a:off x="133052" y="1222219"/>
            <a:ext cx="8877896" cy="2400657"/>
          </a:xfrm>
          <a:prstGeom prst="rect">
            <a:avLst/>
          </a:prstGeom>
          <a:solidFill>
            <a:schemeClr val="bg1">
              <a:alpha val="64000"/>
            </a:schemeClr>
          </a:solidFill>
          <a:ln w="9525">
            <a:solidFill>
              <a:schemeClr val="tx1"/>
            </a:solidFill>
            <a:miter lim="800000"/>
            <a:headEnd/>
            <a:tailEnd/>
          </a:ln>
        </p:spPr>
        <p:txBody>
          <a:bodyPr wrap="square">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marL="171450" indent="-171450">
              <a:buFont typeface="Arial" panose="020B0604020202020204" pitchFamily="34" charset="0"/>
              <a:buChar char="•"/>
            </a:pPr>
            <a:endParaRPr lang="fr-FR" sz="1200" dirty="0"/>
          </a:p>
          <a:p>
            <a:pPr lvl="1" indent="0"/>
            <a:endParaRPr lang="fr-FR" sz="1200" dirty="0"/>
          </a:p>
          <a:p>
            <a:pPr marL="914400" lvl="1" indent="-171450">
              <a:buFont typeface="Arial" panose="020B0604020202020204" pitchFamily="34" charset="0"/>
              <a:buChar char="•"/>
            </a:pPr>
            <a:r>
              <a:rPr lang="fr-FR" sz="1200" b="1" dirty="0"/>
              <a:t>BUG GLS   Pierre</a:t>
            </a:r>
            <a:r>
              <a:rPr lang="fr-FR" sz="1200" dirty="0"/>
              <a:t>!?!?! …	    can11sen2. =&gt;. Est passé avec du </a:t>
            </a:r>
            <a:r>
              <a:rPr lang="fr-FR" sz="1200" dirty="0" err="1"/>
              <a:t>intel</a:t>
            </a:r>
            <a:r>
              <a:rPr lang="fr-FR" sz="1200" dirty="0"/>
              <a:t> 2017??? </a:t>
            </a:r>
          </a:p>
          <a:p>
            <a:pPr marL="1314450" lvl="2" indent="-171450">
              <a:buFont typeface="Arial" panose="020B0604020202020204" pitchFamily="34" charset="0"/>
              <a:buChar char="•"/>
            </a:pPr>
            <a:r>
              <a:rPr lang="fr-FR" sz="1200" dirty="0"/>
              <a:t>module </a:t>
            </a:r>
            <a:r>
              <a:rPr lang="fr-FR" sz="1200" dirty="0" err="1"/>
              <a:t>load</a:t>
            </a:r>
            <a:r>
              <a:rPr lang="fr-FR" sz="1200" dirty="0"/>
              <a:t> </a:t>
            </a:r>
            <a:r>
              <a:rPr lang="fr-FR" sz="1200" dirty="0" err="1"/>
              <a:t>intel</a:t>
            </a:r>
            <a:r>
              <a:rPr lang="fr-FR" sz="1200" dirty="0"/>
              <a:t>/17.0.6.256</a:t>
            </a:r>
          </a:p>
          <a:p>
            <a:pPr marL="1314450" lvl="2" indent="-171450">
              <a:buFont typeface="Arial" panose="020B0604020202020204" pitchFamily="34" charset="0"/>
              <a:buChar char="•"/>
            </a:pPr>
            <a:r>
              <a:rPr lang="fr-FR" sz="1200" dirty="0"/>
              <a:t>module </a:t>
            </a:r>
            <a:r>
              <a:rPr lang="fr-FR" sz="1200" dirty="0" err="1"/>
              <a:t>load</a:t>
            </a:r>
            <a:r>
              <a:rPr lang="fr-FR" sz="1200" dirty="0"/>
              <a:t> </a:t>
            </a:r>
            <a:r>
              <a:rPr lang="fr-FR" sz="1200" dirty="0" err="1"/>
              <a:t>netcdf</a:t>
            </a:r>
            <a:r>
              <a:rPr lang="fr-FR" sz="1200" dirty="0"/>
              <a:t>-fortran/4.4.4</a:t>
            </a:r>
          </a:p>
          <a:p>
            <a:pPr marL="1314450" lvl="2" indent="-171450">
              <a:buFont typeface="Arial" panose="020B0604020202020204" pitchFamily="34" charset="0"/>
              <a:buChar char="•"/>
            </a:pPr>
            <a:r>
              <a:rPr lang="fr-FR" sz="1200" dirty="0"/>
              <a:t>module </a:t>
            </a:r>
            <a:r>
              <a:rPr lang="fr-FR" sz="1200" dirty="0" err="1"/>
              <a:t>load</a:t>
            </a:r>
            <a:r>
              <a:rPr lang="fr-FR" sz="1200" dirty="0"/>
              <a:t> </a:t>
            </a:r>
            <a:r>
              <a:rPr lang="fr-FR" sz="1200" dirty="0" err="1"/>
              <a:t>mpi</a:t>
            </a:r>
            <a:r>
              <a:rPr lang="fr-FR" sz="1200" dirty="0"/>
              <a:t>/</a:t>
            </a:r>
            <a:r>
              <a:rPr lang="fr-FR" sz="1200" dirty="0" err="1"/>
              <a:t>openmpi</a:t>
            </a:r>
            <a:r>
              <a:rPr lang="fr-FR" sz="1200" dirty="0"/>
              <a:t>/2.0.4</a:t>
            </a:r>
          </a:p>
          <a:p>
            <a:endParaRPr lang="fr-FR" sz="1200" dirty="0"/>
          </a:p>
          <a:p>
            <a:pPr lvl="1" indent="0"/>
            <a:endParaRPr lang="fr-FR" sz="1200" dirty="0"/>
          </a:p>
          <a:p>
            <a:pPr marL="171450" indent="-171450">
              <a:buFont typeface="Arial" panose="020B0604020202020204" pitchFamily="34" charset="0"/>
              <a:buChar char="•"/>
            </a:pPr>
            <a:r>
              <a:rPr lang="fr-FR" sz="1200" dirty="0"/>
              <a:t>- test compile avec clé </a:t>
            </a:r>
            <a:r>
              <a:rPr lang="fr-FR" sz="1200" dirty="0" err="1"/>
              <a:t>Agrif</a:t>
            </a:r>
            <a:r>
              <a:rPr lang="fr-FR" sz="1200" dirty="0"/>
              <a:t> mais tourner sans zoom </a:t>
            </a:r>
          </a:p>
          <a:p>
            <a:endParaRPr lang="fr-FR" sz="1400" b="1" u="sng" dirty="0"/>
          </a:p>
          <a:p>
            <a:pPr marL="285750" indent="-285750">
              <a:buFont typeface="Arial" panose="020B0604020202020204" pitchFamily="34" charset="0"/>
              <a:buChar char="•"/>
            </a:pPr>
            <a:endParaRPr lang="fr-FR" sz="1400" b="1" u="sng" dirty="0"/>
          </a:p>
          <a:p>
            <a:pPr marL="285750"/>
            <a:endParaRPr lang="fr-FR" sz="1400" dirty="0"/>
          </a:p>
        </p:txBody>
      </p:sp>
      <p:sp>
        <p:nvSpPr>
          <p:cNvPr id="2" name="Titre 1">
            <a:extLst>
              <a:ext uri="{FF2B5EF4-FFF2-40B4-BE49-F238E27FC236}">
                <a16:creationId xmlns:a16="http://schemas.microsoft.com/office/drawing/2014/main" id="{6B41966A-FA25-674B-A3C9-DFCD2DAD17E0}"/>
              </a:ext>
            </a:extLst>
          </p:cNvPr>
          <p:cNvSpPr>
            <a:spLocks noGrp="1"/>
          </p:cNvSpPr>
          <p:nvPr>
            <p:ph type="ctrTitle"/>
          </p:nvPr>
        </p:nvSpPr>
        <p:spPr/>
        <p:txBody>
          <a:bodyPr/>
          <a:lstStyle/>
          <a:p>
            <a:r>
              <a:rPr lang="fr-FR" dirty="0">
                <a:solidFill>
                  <a:srgbClr val="0070C0"/>
                </a:solidFill>
                <a:latin typeface="Calibri" panose="020F0502020204030204" pitchFamily="34" charset="0"/>
                <a:ea typeface="ＭＳ Ｐゴシック" panose="020B0600070205080204" pitchFamily="34" charset="-128"/>
              </a:rPr>
              <a:t>Rapprochement équipe croco v3.00 (stable 1.2)</a:t>
            </a:r>
            <a:endParaRPr lang="fr-FR" dirty="0"/>
          </a:p>
        </p:txBody>
      </p:sp>
    </p:spTree>
    <p:extLst>
      <p:ext uri="{BB962C8B-B14F-4D97-AF65-F5344CB8AC3E}">
        <p14:creationId xmlns:p14="http://schemas.microsoft.com/office/powerpoint/2010/main" val="1845250435"/>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allAtOnce"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re 1">
            <a:extLst>
              <a:ext uri="{FF2B5EF4-FFF2-40B4-BE49-F238E27FC236}">
                <a16:creationId xmlns:a16="http://schemas.microsoft.com/office/drawing/2014/main" id="{111492BA-667A-1E45-A793-C5EAC58C1B9F}"/>
              </a:ext>
            </a:extLst>
          </p:cNvPr>
          <p:cNvSpPr>
            <a:spLocks noGrp="1"/>
          </p:cNvSpPr>
          <p:nvPr>
            <p:ph type="ctrTitle"/>
          </p:nvPr>
        </p:nvSpPr>
        <p:spPr>
          <a:xfrm>
            <a:off x="0" y="0"/>
            <a:ext cx="9144000" cy="393700"/>
          </a:xfrm>
        </p:spPr>
        <p:txBody>
          <a:bodyPr/>
          <a:lstStyle/>
          <a:p>
            <a:r>
              <a:rPr lang="fr-FR" altLang="fr-FR" dirty="0">
                <a:solidFill>
                  <a:srgbClr val="0070C0"/>
                </a:solidFill>
                <a:latin typeface="Calibri" panose="020F0502020204030204" pitchFamily="34" charset="0"/>
                <a:ea typeface="ＭＳ Ｐゴシック" panose="020B0600070205080204" pitchFamily="34" charset="-128"/>
              </a:rPr>
              <a:t>Introduction</a:t>
            </a:r>
            <a:endParaRPr lang="fr-FR" altLang="fr-FR" dirty="0">
              <a:latin typeface="Calibri" panose="020F0502020204030204" pitchFamily="34" charset="0"/>
              <a:ea typeface="ＭＳ Ｐゴシック" panose="020B0600070205080204" pitchFamily="34" charset="-128"/>
            </a:endParaRPr>
          </a:p>
        </p:txBody>
      </p:sp>
      <p:sp>
        <p:nvSpPr>
          <p:cNvPr id="36" name="ZoneTexte 35">
            <a:extLst>
              <a:ext uri="{FF2B5EF4-FFF2-40B4-BE49-F238E27FC236}">
                <a16:creationId xmlns:a16="http://schemas.microsoft.com/office/drawing/2014/main" id="{F9E73092-FCA7-6E40-A9A9-FC3A245ACBB9}"/>
              </a:ext>
            </a:extLst>
          </p:cNvPr>
          <p:cNvSpPr txBox="1">
            <a:spLocks noChangeArrowheads="1"/>
          </p:cNvSpPr>
          <p:nvPr/>
        </p:nvSpPr>
        <p:spPr bwMode="auto">
          <a:xfrm>
            <a:off x="483182" y="683569"/>
            <a:ext cx="8177635" cy="4339650"/>
          </a:xfrm>
          <a:prstGeom prst="rect">
            <a:avLst/>
          </a:prstGeom>
          <a:solidFill>
            <a:schemeClr val="bg1">
              <a:alpha val="64000"/>
            </a:schemeClr>
          </a:solidFill>
          <a:ln w="9525">
            <a:solidFill>
              <a:schemeClr val="tx1"/>
            </a:solidFill>
            <a:miter lim="800000"/>
            <a:headEnd/>
            <a:tailEnd/>
          </a:ln>
        </p:spPr>
        <p:txBody>
          <a:bodyPr wrap="square">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lvl="1" indent="0"/>
            <a:r>
              <a:rPr lang="fr-FR" sz="1200" dirty="0"/>
              <a:t>Besoin de retours pour m’assurer qu’on a conservé l’aspect facile. </a:t>
            </a:r>
          </a:p>
          <a:p>
            <a:pPr lvl="2" indent="0"/>
            <a:r>
              <a:rPr lang="fr-FR" sz="1200" dirty="0"/>
              <a:t>Difficile de se situer entre pour tous et pour nous (</a:t>
            </a:r>
            <a:r>
              <a:rPr lang="fr-FR" sz="1200" dirty="0" err="1"/>
              <a:t>multiconfig</a:t>
            </a:r>
            <a:r>
              <a:rPr lang="fr-FR" sz="1200" dirty="0"/>
              <a:t>!) attention! </a:t>
            </a:r>
          </a:p>
          <a:p>
            <a:pPr marL="171450" indent="-171450">
              <a:buFont typeface="Arial" panose="020B0604020202020204" pitchFamily="34" charset="0"/>
              <a:buChar char="•"/>
            </a:pPr>
            <a:endParaRPr lang="fr-FR" sz="1200" dirty="0"/>
          </a:p>
          <a:p>
            <a:pPr marL="171450" indent="-171450">
              <a:buFont typeface="Arial" panose="020B0604020202020204" pitchFamily="34" charset="0"/>
              <a:buChar char="•"/>
            </a:pPr>
            <a:r>
              <a:rPr lang="fr-FR" sz="1200" dirty="0"/>
              <a:t>Le gros boulot fait pour tous avec </a:t>
            </a:r>
            <a:r>
              <a:rPr lang="fr-FR" sz="1200" dirty="0" err="1"/>
              <a:t>Stephane</a:t>
            </a:r>
            <a:r>
              <a:rPr lang="fr-FR" sz="1200" dirty="0"/>
              <a:t> et Renaud. </a:t>
            </a:r>
          </a:p>
          <a:p>
            <a:pPr marL="171450" indent="-171450">
              <a:buFont typeface="Arial" panose="020B0604020202020204" pitchFamily="34" charset="0"/>
              <a:buChar char="•"/>
            </a:pPr>
            <a:endParaRPr lang="fr-FR" sz="1200" dirty="0"/>
          </a:p>
          <a:p>
            <a:pPr marL="171450" indent="-171450">
              <a:buFont typeface="Arial" panose="020B0604020202020204" pitchFamily="34" charset="0"/>
              <a:buChar char="•"/>
            </a:pPr>
            <a:r>
              <a:rPr lang="fr-FR" sz="1200" dirty="0"/>
              <a:t>Je vais redire pour certain et rappeler ou dire à d’autres …  </a:t>
            </a:r>
          </a:p>
          <a:p>
            <a:pPr marL="171450" indent="-171450">
              <a:buFont typeface="Arial" panose="020B0604020202020204" pitchFamily="34" charset="0"/>
              <a:buChar char="•"/>
            </a:pPr>
            <a:r>
              <a:rPr lang="fr-FR" sz="1200" dirty="0"/>
              <a:t>Esprit PISCO (Renaud)</a:t>
            </a:r>
          </a:p>
          <a:p>
            <a:pPr marL="171450" indent="-171450">
              <a:buFont typeface="Arial" panose="020B0604020202020204" pitchFamily="34" charset="0"/>
              <a:buChar char="•"/>
            </a:pPr>
            <a:r>
              <a:rPr lang="fr-FR" sz="1200" dirty="0"/>
              <a:t>Esprit config régionales upwelling</a:t>
            </a:r>
          </a:p>
          <a:p>
            <a:pPr marL="171450" indent="-171450">
              <a:buFont typeface="Arial" panose="020B0604020202020204" pitchFamily="34" charset="0"/>
              <a:buChar char="•"/>
            </a:pPr>
            <a:r>
              <a:rPr lang="fr-FR" sz="1200" dirty="0"/>
              <a:t>Esprit développement croco national</a:t>
            </a:r>
          </a:p>
          <a:p>
            <a:pPr marL="171450" indent="-171450">
              <a:buFont typeface="Arial" panose="020B0604020202020204" pitchFamily="34" charset="0"/>
              <a:buChar char="•"/>
            </a:pPr>
            <a:endParaRPr lang="fr-FR" sz="1200" dirty="0"/>
          </a:p>
          <a:p>
            <a:pPr marL="171450" indent="-171450">
              <a:buFont typeface="Arial" panose="020B0604020202020204" pitchFamily="34" charset="0"/>
              <a:buChar char="•"/>
            </a:pPr>
            <a:r>
              <a:rPr lang="fr-FR" sz="1200" dirty="0"/>
              <a:t>Aujourd’hui on a pour chaque domaine ça:</a:t>
            </a:r>
          </a:p>
          <a:p>
            <a:pPr marL="171450" indent="-171450">
              <a:buFont typeface="Arial" panose="020B0604020202020204" pitchFamily="34" charset="0"/>
              <a:buChar char="•"/>
            </a:pPr>
            <a:endParaRPr lang="fr-FR" sz="1200" dirty="0"/>
          </a:p>
          <a:p>
            <a:pPr marL="171450" indent="-171450">
              <a:buFont typeface="Arial" panose="020B0604020202020204" pitchFamily="34" charset="0"/>
              <a:buChar char="•"/>
            </a:pPr>
            <a:r>
              <a:rPr lang="fr-FR" sz="1200" dirty="0"/>
              <a:t>Savoir les attentes de chacun pour chaque config et pour Renaud Pisco. Et pour </a:t>
            </a:r>
            <a:r>
              <a:rPr lang="fr-FR" sz="1200" dirty="0" err="1"/>
              <a:t>intercomparaison</a:t>
            </a:r>
            <a:r>
              <a:rPr lang="fr-FR" sz="1200" dirty="0"/>
              <a:t>. </a:t>
            </a:r>
          </a:p>
          <a:p>
            <a:pPr marL="171450" indent="-171450">
              <a:buFont typeface="Arial" panose="020B0604020202020204" pitchFamily="34" charset="0"/>
              <a:buChar char="•"/>
            </a:pPr>
            <a:r>
              <a:rPr lang="fr-FR" sz="1200" dirty="0"/>
              <a:t>Mon projet d’aller au bout, soit d’une version stable officielle, soit d’avoir mis dans les mains des </a:t>
            </a:r>
            <a:r>
              <a:rPr lang="fr-FR" sz="1200" dirty="0" err="1"/>
              <a:t>crocoiste</a:t>
            </a:r>
            <a:r>
              <a:rPr lang="fr-FR" sz="1200" dirty="0"/>
              <a:t> un problème  »structurel » qu’ils doivent décider de régler ou pas. </a:t>
            </a:r>
          </a:p>
          <a:p>
            <a:pPr marL="171450" indent="-171450">
              <a:buFont typeface="Arial" panose="020B0604020202020204" pitchFamily="34" charset="0"/>
              <a:buChar char="•"/>
            </a:pPr>
            <a:endParaRPr lang="fr-FR" sz="1200" dirty="0"/>
          </a:p>
          <a:p>
            <a:pPr marL="171450" indent="-171450">
              <a:buFont typeface="Arial" panose="020B0604020202020204" pitchFamily="34" charset="0"/>
              <a:buChar char="•"/>
            </a:pPr>
            <a:r>
              <a:rPr lang="fr-FR" sz="1200" dirty="0"/>
              <a:t>Ce que je propose de faire de toutes façons. Ce que je peux faire si on met un cadre. </a:t>
            </a:r>
          </a:p>
          <a:p>
            <a:pPr marL="914400" lvl="1" indent="-171450">
              <a:buFont typeface="Arial" panose="020B0604020202020204" pitchFamily="34" charset="0"/>
              <a:buChar char="•"/>
            </a:pPr>
            <a:r>
              <a:rPr lang="fr-FR" sz="1200" dirty="0"/>
              <a:t>Ce que je ferai hors projet, et ce que je ne continuerai plus sans projet concerté. </a:t>
            </a:r>
          </a:p>
          <a:p>
            <a:pPr marL="171450" indent="-171450">
              <a:buFont typeface="Arial" panose="020B0604020202020204" pitchFamily="34" charset="0"/>
              <a:buChar char="•"/>
            </a:pPr>
            <a:endParaRPr lang="fr-FR" sz="1200" dirty="0"/>
          </a:p>
          <a:p>
            <a:pPr marL="171450" indent="-171450">
              <a:buFont typeface="Arial" panose="020B0604020202020204" pitchFamily="34" charset="0"/>
              <a:buChar char="•"/>
            </a:pPr>
            <a:endParaRPr lang="fr-FR" sz="1200" dirty="0"/>
          </a:p>
          <a:p>
            <a:pPr marL="171450" indent="-171450">
              <a:buFont typeface="Arial" panose="020B0604020202020204" pitchFamily="34" charset="0"/>
              <a:buChar char="•"/>
            </a:pPr>
            <a:r>
              <a:rPr lang="fr-FR" sz="1200" dirty="0"/>
              <a:t>Pression constructive sur TGCC</a:t>
            </a:r>
          </a:p>
          <a:p>
            <a:endParaRPr lang="fr-FR" sz="1200" dirty="0"/>
          </a:p>
          <a:p>
            <a:pPr marL="171450" indent="-171450">
              <a:buFont typeface="Arial" panose="020B0604020202020204" pitchFamily="34" charset="0"/>
              <a:buChar char="•"/>
            </a:pPr>
            <a:endParaRPr lang="fr-FR" sz="1200" dirty="0"/>
          </a:p>
        </p:txBody>
      </p:sp>
    </p:spTree>
    <p:extLst>
      <p:ext uri="{BB962C8B-B14F-4D97-AF65-F5344CB8AC3E}">
        <p14:creationId xmlns:p14="http://schemas.microsoft.com/office/powerpoint/2010/main" val="2196456609"/>
      </p:ext>
    </p:extLst>
  </p:cSld>
  <p:clrMapOvr>
    <a:masterClrMapping/>
  </p:clrMapOvr>
  <p:transition spd="slow"/>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re 1">
            <a:extLst>
              <a:ext uri="{FF2B5EF4-FFF2-40B4-BE49-F238E27FC236}">
                <a16:creationId xmlns:a16="http://schemas.microsoft.com/office/drawing/2014/main" id="{111492BA-667A-1E45-A793-C5EAC58C1B9F}"/>
              </a:ext>
            </a:extLst>
          </p:cNvPr>
          <p:cNvSpPr>
            <a:spLocks noGrp="1"/>
          </p:cNvSpPr>
          <p:nvPr>
            <p:ph type="ctrTitle"/>
          </p:nvPr>
        </p:nvSpPr>
        <p:spPr>
          <a:xfrm>
            <a:off x="0" y="0"/>
            <a:ext cx="9144000" cy="393700"/>
          </a:xfrm>
        </p:spPr>
        <p:txBody>
          <a:bodyPr/>
          <a:lstStyle/>
          <a:p>
            <a:r>
              <a:rPr lang="fr-FR" dirty="0">
                <a:solidFill>
                  <a:srgbClr val="0070C0"/>
                </a:solidFill>
                <a:latin typeface="Calibri" panose="020F0502020204030204" pitchFamily="34" charset="0"/>
                <a:ea typeface="ＭＳ Ｐゴシック" panose="020B0600070205080204" pitchFamily="34" charset="-128"/>
              </a:rPr>
              <a:t>ASAP / ASAP2</a:t>
            </a:r>
            <a:endParaRPr lang="fr-FR" altLang="fr-FR" dirty="0">
              <a:latin typeface="Calibri" panose="020F0502020204030204" pitchFamily="34" charset="0"/>
              <a:ea typeface="ＭＳ Ｐゴシック" panose="020B0600070205080204" pitchFamily="34" charset="-128"/>
            </a:endParaRPr>
          </a:p>
        </p:txBody>
      </p:sp>
      <p:sp>
        <p:nvSpPr>
          <p:cNvPr id="36" name="ZoneTexte 35">
            <a:extLst>
              <a:ext uri="{FF2B5EF4-FFF2-40B4-BE49-F238E27FC236}">
                <a16:creationId xmlns:a16="http://schemas.microsoft.com/office/drawing/2014/main" id="{F9E73092-FCA7-6E40-A9A9-FC3A245ACBB9}"/>
              </a:ext>
            </a:extLst>
          </p:cNvPr>
          <p:cNvSpPr txBox="1">
            <a:spLocks noChangeArrowheads="1"/>
          </p:cNvSpPr>
          <p:nvPr/>
        </p:nvSpPr>
        <p:spPr bwMode="auto">
          <a:xfrm>
            <a:off x="483182" y="393700"/>
            <a:ext cx="8177635" cy="2862322"/>
          </a:xfrm>
          <a:prstGeom prst="rect">
            <a:avLst/>
          </a:prstGeom>
          <a:solidFill>
            <a:schemeClr val="bg1">
              <a:alpha val="64000"/>
            </a:schemeClr>
          </a:solidFill>
          <a:ln w="9525">
            <a:solidFill>
              <a:schemeClr val="tx1"/>
            </a:solidFill>
            <a:miter lim="800000"/>
            <a:headEnd/>
            <a:tailEnd/>
          </a:ln>
        </p:spPr>
        <p:txBody>
          <a:bodyPr wrap="square">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marL="171450" indent="-171450">
              <a:buFont typeface="Arial" panose="020B0604020202020204" pitchFamily="34" charset="0"/>
              <a:buChar char="•"/>
            </a:pPr>
            <a:endParaRPr lang="fr-FR" sz="1200" b="1" dirty="0"/>
          </a:p>
          <a:p>
            <a:pPr marL="171450" indent="-171450">
              <a:buFont typeface="Arial" panose="020B0604020202020204" pitchFamily="34" charset="0"/>
              <a:buChar char="•"/>
            </a:pPr>
            <a:r>
              <a:rPr lang="fr-FR" sz="1200" b="1" dirty="0"/>
              <a:t>Maintenir les 2 </a:t>
            </a:r>
            <a:r>
              <a:rPr lang="fr-FR" sz="1200" b="1" dirty="0" err="1"/>
              <a:t>configs</a:t>
            </a:r>
            <a:r>
              <a:rPr lang="fr-FR" sz="1200" b="1" dirty="0"/>
              <a:t> ?</a:t>
            </a:r>
          </a:p>
          <a:p>
            <a:pPr marL="171450" indent="-171450">
              <a:buFont typeface="Arial" panose="020B0604020202020204" pitchFamily="34" charset="0"/>
              <a:buChar char="•"/>
            </a:pPr>
            <a:endParaRPr lang="fr-FR" sz="1200" b="1" dirty="0"/>
          </a:p>
          <a:p>
            <a:pPr marL="171450" indent="-171450">
              <a:buFont typeface="Arial" panose="020B0604020202020204" pitchFamily="34" charset="0"/>
              <a:buChar char="•"/>
            </a:pPr>
            <a:r>
              <a:rPr lang="fr-FR" sz="1200" b="1" dirty="0"/>
              <a:t>Passage à la v3.00 (stable 1.2) – </a:t>
            </a:r>
            <a:r>
              <a:rPr lang="fr-FR" sz="1200" b="1" dirty="0" err="1"/>
              <a:t>Bulk_online</a:t>
            </a:r>
            <a:r>
              <a:rPr lang="fr-FR" sz="1200" b="1" dirty="0"/>
              <a:t> </a:t>
            </a:r>
            <a:r>
              <a:rPr lang="fr-FR" sz="1200" dirty="0"/>
              <a:t>qui ont toujours posé problèmes, et qui ont été complètement ré écrits, non sans problèmes dans la nouvelle version. </a:t>
            </a:r>
          </a:p>
          <a:p>
            <a:pPr marL="171450" indent="-171450">
              <a:buFont typeface="Arial" panose="020B0604020202020204" pitchFamily="34" charset="0"/>
              <a:buChar char="•"/>
            </a:pPr>
            <a:endParaRPr lang="fr-FR" sz="1200" dirty="0"/>
          </a:p>
          <a:p>
            <a:pPr marL="171450" indent="-171450">
              <a:buFont typeface="Arial" panose="020B0604020202020204" pitchFamily="34" charset="0"/>
              <a:buChar char="•"/>
            </a:pPr>
            <a:r>
              <a:rPr lang="fr-FR" sz="1200" b="1" dirty="0" err="1"/>
              <a:t>Runoff</a:t>
            </a:r>
            <a:r>
              <a:rPr lang="fr-FR" sz="1200" dirty="0"/>
              <a:t> : Bug date lecture ONLINE. OK Mais PSOURCE?     45/75 au lieu de 365/15 </a:t>
            </a:r>
          </a:p>
          <a:p>
            <a:pPr marL="171450" indent="-171450">
              <a:buFont typeface="Arial" panose="020B0604020202020204" pitchFamily="34" charset="0"/>
              <a:buChar char="•"/>
            </a:pPr>
            <a:endParaRPr lang="fr-FR" sz="1200" b="1" dirty="0"/>
          </a:p>
          <a:p>
            <a:pPr marL="171450" indent="-171450">
              <a:buFont typeface="Arial" panose="020B0604020202020204" pitchFamily="34" charset="0"/>
              <a:buChar char="•"/>
            </a:pPr>
            <a:r>
              <a:rPr lang="fr-FR" sz="1200" b="1" dirty="0" err="1"/>
              <a:t>ncjoin</a:t>
            </a:r>
            <a:r>
              <a:rPr lang="fr-FR" sz="1200" b="1" dirty="0"/>
              <a:t> / partit….   XIOS </a:t>
            </a:r>
            <a:r>
              <a:rPr lang="fr-FR" sz="1200" dirty="0"/>
              <a:t>:  </a:t>
            </a:r>
          </a:p>
          <a:p>
            <a:pPr marL="914400" lvl="1" indent="-171450">
              <a:buFont typeface="Arial" panose="020B0604020202020204" pitchFamily="34" charset="0"/>
              <a:buChar char="•"/>
            </a:pPr>
            <a:r>
              <a:rPr lang="fr-FR" sz="1200" dirty="0"/>
              <a:t>Quel avantage par rapport à XIOS? </a:t>
            </a:r>
          </a:p>
          <a:p>
            <a:pPr marL="914400" lvl="1" indent="-171450">
              <a:buFont typeface="Arial" panose="020B0604020202020204" pitchFamily="34" charset="0"/>
              <a:buChar char="•"/>
            </a:pPr>
            <a:r>
              <a:rPr lang="fr-FR" sz="1200" dirty="0"/>
              <a:t>les garder dans pulsation nécessite la </a:t>
            </a:r>
            <a:r>
              <a:rPr lang="fr-FR" sz="1200" dirty="0" err="1"/>
              <a:t>re</a:t>
            </a:r>
            <a:r>
              <a:rPr lang="fr-FR" sz="1200" dirty="0"/>
              <a:t> structuration complète des outils pulsation.  </a:t>
            </a:r>
          </a:p>
          <a:p>
            <a:pPr marL="171450" indent="-171450">
              <a:buFont typeface="Arial" panose="020B0604020202020204" pitchFamily="34" charset="0"/>
              <a:buChar char="•"/>
            </a:pPr>
            <a:endParaRPr lang="fr-FR" sz="1200" b="1" dirty="0"/>
          </a:p>
          <a:p>
            <a:pPr marL="171450" indent="-171450">
              <a:buFont typeface="Arial" panose="020B0604020202020204" pitchFamily="34" charset="0"/>
              <a:buChar char="•"/>
            </a:pPr>
            <a:r>
              <a:rPr lang="fr-FR" sz="1200" b="1" dirty="0"/>
              <a:t>Quota : </a:t>
            </a:r>
            <a:r>
              <a:rPr lang="fr-FR" sz="1200" dirty="0"/>
              <a:t>Manque les fichiers d’initialisation bry/</a:t>
            </a:r>
            <a:r>
              <a:rPr lang="fr-FR" sz="1200" dirty="0" err="1"/>
              <a:t>init</a:t>
            </a:r>
            <a:r>
              <a:rPr lang="fr-FR" sz="1200" dirty="0"/>
              <a:t> pour DON, DOP + NDI, PDI, NPH, PPH?</a:t>
            </a:r>
            <a:r>
              <a:rPr lang="fr-FR" sz="1200" b="1" dirty="0"/>
              <a:t>  </a:t>
            </a:r>
          </a:p>
          <a:p>
            <a:pPr marL="171450" indent="-171450">
              <a:buFont typeface="Arial" panose="020B0604020202020204" pitchFamily="34" charset="0"/>
              <a:buChar char="•"/>
            </a:pPr>
            <a:endParaRPr lang="fr-FR" sz="1200" dirty="0"/>
          </a:p>
          <a:p>
            <a:pPr marL="171450" indent="-171450">
              <a:buFont typeface="Arial" panose="020B0604020202020204" pitchFamily="34" charset="0"/>
              <a:buChar char="•"/>
            </a:pPr>
            <a:endParaRPr lang="fr-FR" sz="1200" dirty="0"/>
          </a:p>
        </p:txBody>
      </p:sp>
    </p:spTree>
    <p:extLst>
      <p:ext uri="{BB962C8B-B14F-4D97-AF65-F5344CB8AC3E}">
        <p14:creationId xmlns:p14="http://schemas.microsoft.com/office/powerpoint/2010/main" val="463185984"/>
      </p:ext>
    </p:extLst>
  </p:cSld>
  <p:clrMapOvr>
    <a:masterClrMapping/>
  </p:clrMapOvr>
  <p:transition spd="slow"/>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re 1">
            <a:extLst>
              <a:ext uri="{FF2B5EF4-FFF2-40B4-BE49-F238E27FC236}">
                <a16:creationId xmlns:a16="http://schemas.microsoft.com/office/drawing/2014/main" id="{111492BA-667A-1E45-A793-C5EAC58C1B9F}"/>
              </a:ext>
            </a:extLst>
          </p:cNvPr>
          <p:cNvSpPr>
            <a:spLocks noGrp="1"/>
          </p:cNvSpPr>
          <p:nvPr>
            <p:ph type="ctrTitle"/>
          </p:nvPr>
        </p:nvSpPr>
        <p:spPr>
          <a:xfrm>
            <a:off x="0" y="0"/>
            <a:ext cx="9144000" cy="393700"/>
          </a:xfrm>
        </p:spPr>
        <p:txBody>
          <a:bodyPr/>
          <a:lstStyle/>
          <a:p>
            <a:r>
              <a:rPr lang="fr-FR" dirty="0">
                <a:solidFill>
                  <a:srgbClr val="0070C0"/>
                </a:solidFill>
                <a:latin typeface="Calibri" panose="020F0502020204030204" pitchFamily="34" charset="0"/>
                <a:ea typeface="ＭＳ Ｐゴシック" panose="020B0600070205080204" pitchFamily="34" charset="-128"/>
              </a:rPr>
              <a:t>AWA (can11sen2)</a:t>
            </a:r>
            <a:endParaRPr lang="fr-FR" altLang="fr-FR" dirty="0">
              <a:latin typeface="Calibri" panose="020F0502020204030204" pitchFamily="34" charset="0"/>
              <a:ea typeface="ＭＳ Ｐゴシック" panose="020B0600070205080204" pitchFamily="34" charset="-128"/>
            </a:endParaRPr>
          </a:p>
        </p:txBody>
      </p:sp>
      <p:sp>
        <p:nvSpPr>
          <p:cNvPr id="36" name="ZoneTexte 35">
            <a:extLst>
              <a:ext uri="{FF2B5EF4-FFF2-40B4-BE49-F238E27FC236}">
                <a16:creationId xmlns:a16="http://schemas.microsoft.com/office/drawing/2014/main" id="{F9E73092-FCA7-6E40-A9A9-FC3A245ACBB9}"/>
              </a:ext>
            </a:extLst>
          </p:cNvPr>
          <p:cNvSpPr txBox="1">
            <a:spLocks noChangeArrowheads="1"/>
          </p:cNvSpPr>
          <p:nvPr/>
        </p:nvSpPr>
        <p:spPr bwMode="auto">
          <a:xfrm>
            <a:off x="483182" y="393700"/>
            <a:ext cx="8177635" cy="4893647"/>
          </a:xfrm>
          <a:prstGeom prst="rect">
            <a:avLst/>
          </a:prstGeom>
          <a:solidFill>
            <a:schemeClr val="bg1">
              <a:alpha val="64000"/>
            </a:schemeClr>
          </a:solidFill>
          <a:ln w="9525">
            <a:solidFill>
              <a:schemeClr val="tx1"/>
            </a:solidFill>
            <a:miter lim="800000"/>
            <a:headEnd/>
            <a:tailEnd/>
          </a:ln>
        </p:spPr>
        <p:txBody>
          <a:bodyPr wrap="square">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marL="171450" indent="-171450">
              <a:buFont typeface="Arial" panose="020B0604020202020204" pitchFamily="34" charset="0"/>
              <a:buChar char="•"/>
            </a:pPr>
            <a:endParaRPr lang="fr-FR" sz="1200" b="1" dirty="0"/>
          </a:p>
          <a:p>
            <a:pPr marL="171450" indent="-171450">
              <a:buFont typeface="Arial" panose="020B0604020202020204" pitchFamily="34" charset="0"/>
              <a:buChar char="•"/>
            </a:pPr>
            <a:r>
              <a:rPr lang="fr-FR" sz="1200" dirty="0"/>
              <a:t>Phasage avec la dernière expérience de pierre (c11s2cp_climatoruns_shading ): </a:t>
            </a:r>
            <a:r>
              <a:rPr lang="fr-FR" sz="1200" b="1" dirty="0"/>
              <a:t>remake au bit près</a:t>
            </a:r>
            <a:r>
              <a:rPr lang="fr-FR" sz="1200" dirty="0"/>
              <a:t> de l’expérience sur 2 pdt</a:t>
            </a:r>
            <a:endParaRPr lang="fr-FR" sz="1200" b="1" dirty="0"/>
          </a:p>
          <a:p>
            <a:pPr marL="171450" indent="-171450">
              <a:buFont typeface="Arial" panose="020B0604020202020204" pitchFamily="34" charset="0"/>
              <a:buChar char="•"/>
            </a:pPr>
            <a:endParaRPr lang="fr-FR" sz="1200" b="1" dirty="0"/>
          </a:p>
          <a:p>
            <a:pPr marL="171450" indent="-171450">
              <a:buFont typeface="Arial" panose="020B0604020202020204" pitchFamily="34" charset="0"/>
              <a:buChar char="•"/>
            </a:pPr>
            <a:r>
              <a:rPr lang="fr-FR" sz="1200" b="1" dirty="0"/>
              <a:t>Renommer can11sen2 =&gt;  AWA</a:t>
            </a:r>
          </a:p>
          <a:p>
            <a:pPr marL="914400" lvl="1" indent="-171450">
              <a:buFont typeface="Arial" panose="020B0604020202020204" pitchFamily="34" charset="0"/>
              <a:buChar char="•"/>
            </a:pPr>
            <a:r>
              <a:rPr lang="fr-FR" sz="1200" dirty="0"/>
              <a:t>Initialement config CANARY. Peut on changer le nom dans </a:t>
            </a:r>
            <a:r>
              <a:rPr lang="fr-FR" sz="1200" dirty="0" err="1"/>
              <a:t>param.h</a:t>
            </a:r>
            <a:r>
              <a:rPr lang="fr-FR" sz="1200" dirty="0"/>
              <a:t>?</a:t>
            </a:r>
          </a:p>
          <a:p>
            <a:pPr marL="914400" lvl="1" indent="-171450">
              <a:buFont typeface="Arial" panose="020B0604020202020204" pitchFamily="34" charset="0"/>
              <a:buChar char="•"/>
            </a:pPr>
            <a:r>
              <a:rPr lang="fr-FR" sz="1200" dirty="0"/>
              <a:t> Question sur la </a:t>
            </a:r>
            <a:r>
              <a:rPr lang="fr-FR" sz="1200" dirty="0" err="1"/>
              <a:t>sponge</a:t>
            </a:r>
            <a:r>
              <a:rPr lang="fr-FR" sz="1200" dirty="0"/>
              <a:t> dans </a:t>
            </a:r>
            <a:r>
              <a:rPr lang="fr-FR" sz="1200" dirty="0" err="1"/>
              <a:t>set_nudgcof.F</a:t>
            </a:r>
            <a:endParaRPr lang="fr-FR" sz="1200" dirty="0"/>
          </a:p>
          <a:p>
            <a:pPr marL="914400" lvl="1" indent="-171450">
              <a:buFont typeface="Arial" panose="020B0604020202020204" pitchFamily="34" charset="0"/>
              <a:buChar char="•"/>
            </a:pPr>
            <a:r>
              <a:rPr lang="fr-FR" sz="1200" dirty="0"/>
              <a:t>Question plus générale sur l’existence d’autres  #IF DEFINE CANARY</a:t>
            </a:r>
          </a:p>
          <a:p>
            <a:pPr marL="914400" lvl="1" indent="-171450">
              <a:buFont typeface="Arial" panose="020B0604020202020204" pitchFamily="34" charset="0"/>
              <a:buChar char="•"/>
            </a:pPr>
            <a:endParaRPr lang="fr-FR" sz="1200" dirty="0"/>
          </a:p>
          <a:p>
            <a:pPr marL="171450" indent="-171450">
              <a:buFont typeface="Arial" panose="020B0604020202020204" pitchFamily="34" charset="0"/>
              <a:buChar char="•"/>
            </a:pPr>
            <a:r>
              <a:rPr lang="fr-FR" sz="1200" dirty="0"/>
              <a:t>Si </a:t>
            </a:r>
            <a:r>
              <a:rPr lang="fr-FR" sz="1200" dirty="0" err="1"/>
              <a:t>runoff</a:t>
            </a:r>
            <a:r>
              <a:rPr lang="fr-FR" sz="1200" dirty="0"/>
              <a:t> avec quota, penser à initialiser les </a:t>
            </a:r>
            <a:r>
              <a:rPr lang="fr-FR" sz="1200" dirty="0" err="1"/>
              <a:t>runoffs</a:t>
            </a:r>
            <a:r>
              <a:rPr lang="fr-FR" sz="1200" dirty="0"/>
              <a:t> pour les champs quota</a:t>
            </a:r>
          </a:p>
          <a:p>
            <a:pPr marL="914400" lvl="1" indent="-171450">
              <a:buFont typeface="Arial" panose="020B0604020202020204" pitchFamily="34" charset="0"/>
              <a:buChar char="•"/>
            </a:pPr>
            <a:endParaRPr lang="fr-FR" sz="1200" dirty="0"/>
          </a:p>
          <a:p>
            <a:pPr marL="171450" indent="-171450">
              <a:buFont typeface="Arial" panose="020B0604020202020204" pitchFamily="34" charset="0"/>
              <a:buChar char="•"/>
            </a:pPr>
            <a:r>
              <a:rPr lang="fr-FR" sz="1200" dirty="0"/>
              <a:t>Pierre </a:t>
            </a:r>
            <a:r>
              <a:rPr lang="fr-FR" sz="1200" dirty="0" err="1"/>
              <a:t>Amael</a:t>
            </a:r>
            <a:r>
              <a:rPr lang="fr-FR" sz="1200" dirty="0"/>
              <a:t> : projet 	</a:t>
            </a:r>
            <a:r>
              <a:rPr lang="fr-FR" sz="1200" dirty="0" err="1"/>
              <a:t>sediments</a:t>
            </a:r>
            <a:r>
              <a:rPr lang="fr-FR" sz="1200" dirty="0"/>
              <a:t> sur </a:t>
            </a:r>
            <a:r>
              <a:rPr lang="fr-FR" sz="1200" dirty="0" err="1"/>
              <a:t>Datarmor</a:t>
            </a:r>
            <a:r>
              <a:rPr lang="fr-FR" sz="1200" dirty="0"/>
              <a:t>? </a:t>
            </a:r>
          </a:p>
          <a:p>
            <a:pPr marL="171450" indent="-171450">
              <a:buFont typeface="Arial" panose="020B0604020202020204" pitchFamily="34" charset="0"/>
              <a:buChar char="•"/>
            </a:pPr>
            <a:endParaRPr lang="fr-FR" sz="1200" dirty="0"/>
          </a:p>
          <a:p>
            <a:pPr marL="171450" indent="-171450">
              <a:buFont typeface="Arial" panose="020B0604020202020204" pitchFamily="34" charset="0"/>
              <a:buChar char="•"/>
            </a:pPr>
            <a:r>
              <a:rPr lang="fr-FR" sz="1200" dirty="0"/>
              <a:t>GLS + clé SHADING ajoutée à la main dans </a:t>
            </a:r>
            <a:r>
              <a:rPr lang="fr-FR" sz="1200" dirty="0" err="1"/>
              <a:t>cppdefs.h</a:t>
            </a:r>
            <a:r>
              <a:rPr lang="fr-FR" sz="1200" dirty="0"/>
              <a:t> et routines d'une étude de Vincent pour rétroaction de la couche de mélange sur la bio. </a:t>
            </a:r>
          </a:p>
          <a:p>
            <a:r>
              <a:rPr lang="fr-FR" sz="1200" dirty="0"/>
              <a:t>voici l'expérience en question:</a:t>
            </a:r>
          </a:p>
          <a:p>
            <a:r>
              <a:rPr lang="fr-FR" sz="1200" dirty="0"/>
              <a:t>/ccc/</a:t>
            </a:r>
            <a:r>
              <a:rPr lang="fr-FR" sz="1200" dirty="0" err="1"/>
              <a:t>work</a:t>
            </a:r>
            <a:r>
              <a:rPr lang="fr-FR" sz="1200" dirty="0"/>
              <a:t>/cont005/gen1140/</a:t>
            </a:r>
            <a:r>
              <a:rPr lang="fr-FR" sz="1200" dirty="0" err="1"/>
              <a:t>chabertp</a:t>
            </a:r>
            <a:r>
              <a:rPr lang="fr-FR" sz="1200" dirty="0"/>
              <a:t>/</a:t>
            </a:r>
            <a:r>
              <a:rPr lang="fr-FR" sz="1200" dirty="0" err="1"/>
              <a:t>wd</a:t>
            </a:r>
            <a:r>
              <a:rPr lang="fr-FR" sz="1200" dirty="0"/>
              <a:t>/can11sen2_croco/</a:t>
            </a:r>
            <a:r>
              <a:rPr lang="fr-FR" sz="1200" dirty="0" err="1"/>
              <a:t>exp</a:t>
            </a:r>
            <a:r>
              <a:rPr lang="fr-FR" sz="1200" dirty="0"/>
              <a:t>/c11s2cp_climatoruns_shading_GLS</a:t>
            </a:r>
          </a:p>
          <a:p>
            <a:r>
              <a:rPr lang="fr-FR" sz="1200" dirty="0"/>
              <a:t>ici on a rajouté une clef avec Vincent et Xavier (la clef SHADING) qui fonctionne (nécessairement avec </a:t>
            </a:r>
            <a:r>
              <a:rPr lang="fr-FR" sz="1200" dirty="0" err="1"/>
              <a:t>pisces</a:t>
            </a:r>
            <a:r>
              <a:rPr lang="fr-FR" sz="1200" dirty="0"/>
              <a:t>) bien avec le schéma de mélange KPP (clef LMD - </a:t>
            </a:r>
            <a:r>
              <a:rPr lang="fr-FR" sz="1200" dirty="0" err="1"/>
              <a:t>define</a:t>
            </a:r>
            <a:r>
              <a:rPr lang="fr-FR" sz="1200" dirty="0"/>
              <a:t> LMD_MIXING; </a:t>
            </a:r>
            <a:r>
              <a:rPr lang="fr-FR" sz="1200" dirty="0" err="1"/>
              <a:t>undef</a:t>
            </a:r>
            <a:r>
              <a:rPr lang="fr-FR" sz="1200" dirty="0"/>
              <a:t> GLS_MIXING) mais ça ne passe pas avec GLS (</a:t>
            </a:r>
            <a:r>
              <a:rPr lang="fr-FR" sz="1200" dirty="0" err="1"/>
              <a:t>undef</a:t>
            </a:r>
            <a:r>
              <a:rPr lang="fr-FR" sz="1200" dirty="0"/>
              <a:t> LMD_MIXING; </a:t>
            </a:r>
            <a:r>
              <a:rPr lang="fr-FR" sz="1200" dirty="0" err="1"/>
              <a:t>define</a:t>
            </a:r>
            <a:r>
              <a:rPr lang="fr-FR" sz="1200" dirty="0"/>
              <a:t> GLS_MIXING). Juste avec CROCO, (</a:t>
            </a:r>
            <a:r>
              <a:rPr lang="fr-FR" sz="1200" dirty="0" err="1"/>
              <a:t>undef</a:t>
            </a:r>
            <a:r>
              <a:rPr lang="fr-FR" sz="1200" dirty="0"/>
              <a:t> LMD_MIXING; </a:t>
            </a:r>
            <a:r>
              <a:rPr lang="fr-FR" sz="1200" dirty="0" err="1"/>
              <a:t>define</a:t>
            </a:r>
            <a:r>
              <a:rPr lang="fr-FR" sz="1200" dirty="0"/>
              <a:t> GLS_MIXING) passe aussi. </a:t>
            </a:r>
          </a:p>
          <a:p>
            <a:r>
              <a:rPr lang="fr-FR" sz="1200" dirty="0"/>
              <a:t>Comme précédemment, un mois passe, le second mois s'arrête, je relance ça passe ou ça ne passe pas. Quand ça ne "passe" pas; ça se "bloque" au premier pas de temps, comme dans /ccc/scratch/cont005/gen1140/</a:t>
            </a:r>
            <a:r>
              <a:rPr lang="fr-FR" sz="1200" dirty="0" err="1"/>
              <a:t>chabertp</a:t>
            </a:r>
            <a:r>
              <a:rPr lang="fr-FR" sz="1200" dirty="0"/>
              <a:t>/can11sen2_croco/</a:t>
            </a:r>
            <a:r>
              <a:rPr lang="fr-FR" sz="1200" dirty="0" err="1"/>
              <a:t>execute</a:t>
            </a:r>
            <a:r>
              <a:rPr lang="fr-FR" sz="1200" dirty="0"/>
              <a:t>/c11s2cp_climatoruns_shading_GLS/10010301_10010330/</a:t>
            </a:r>
            <a:r>
              <a:rPr lang="fr-FR" sz="1200" dirty="0" err="1"/>
              <a:t>out_run.txt</a:t>
            </a:r>
            <a:endParaRPr lang="fr-FR" sz="1200" dirty="0"/>
          </a:p>
          <a:p>
            <a:pPr marL="171450" indent="-171450">
              <a:buFont typeface="Arial" panose="020B0604020202020204" pitchFamily="34" charset="0"/>
              <a:buChar char="•"/>
            </a:pPr>
            <a:endParaRPr lang="fr-FR" sz="1200" dirty="0"/>
          </a:p>
          <a:p>
            <a:pPr marL="171450" indent="-171450">
              <a:buFont typeface="Arial" panose="020B0604020202020204" pitchFamily="34" charset="0"/>
              <a:buChar char="•"/>
            </a:pPr>
            <a:endParaRPr lang="fr-FR" sz="1200" dirty="0"/>
          </a:p>
          <a:p>
            <a:pPr marL="171450" indent="-171450">
              <a:buFont typeface="Arial" panose="020B0604020202020204" pitchFamily="34" charset="0"/>
              <a:buChar char="•"/>
            </a:pPr>
            <a:endParaRPr lang="fr-FR" sz="1200" dirty="0"/>
          </a:p>
        </p:txBody>
      </p:sp>
    </p:spTree>
    <p:extLst>
      <p:ext uri="{BB962C8B-B14F-4D97-AF65-F5344CB8AC3E}">
        <p14:creationId xmlns:p14="http://schemas.microsoft.com/office/powerpoint/2010/main" val="2843720754"/>
      </p:ext>
    </p:extLst>
  </p:cSld>
  <p:clrMapOvr>
    <a:masterClrMapping/>
  </p:clrMapOvr>
  <p:transition spd="slow"/>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re 1">
            <a:extLst>
              <a:ext uri="{FF2B5EF4-FFF2-40B4-BE49-F238E27FC236}">
                <a16:creationId xmlns:a16="http://schemas.microsoft.com/office/drawing/2014/main" id="{111492BA-667A-1E45-A793-C5EAC58C1B9F}"/>
              </a:ext>
            </a:extLst>
          </p:cNvPr>
          <p:cNvSpPr>
            <a:spLocks noGrp="1"/>
          </p:cNvSpPr>
          <p:nvPr>
            <p:ph type="ctrTitle"/>
          </p:nvPr>
        </p:nvSpPr>
        <p:spPr>
          <a:xfrm>
            <a:off x="0" y="0"/>
            <a:ext cx="9144000" cy="393700"/>
          </a:xfrm>
        </p:spPr>
        <p:txBody>
          <a:bodyPr/>
          <a:lstStyle/>
          <a:p>
            <a:r>
              <a:rPr lang="fr-FR" dirty="0">
                <a:solidFill>
                  <a:srgbClr val="0070C0"/>
                </a:solidFill>
                <a:latin typeface="Calibri" panose="020F0502020204030204" pitchFamily="34" charset="0"/>
                <a:ea typeface="ＭＳ Ｐゴシック" panose="020B0600070205080204" pitchFamily="34" charset="-128"/>
              </a:rPr>
              <a:t>PEVEX</a:t>
            </a:r>
            <a:endParaRPr lang="fr-FR" altLang="fr-FR" dirty="0">
              <a:latin typeface="Calibri" panose="020F0502020204030204" pitchFamily="34" charset="0"/>
              <a:ea typeface="ＭＳ Ｐゴシック" panose="020B0600070205080204" pitchFamily="34" charset="-128"/>
            </a:endParaRPr>
          </a:p>
        </p:txBody>
      </p:sp>
      <p:sp>
        <p:nvSpPr>
          <p:cNvPr id="36" name="ZoneTexte 35">
            <a:extLst>
              <a:ext uri="{FF2B5EF4-FFF2-40B4-BE49-F238E27FC236}">
                <a16:creationId xmlns:a16="http://schemas.microsoft.com/office/drawing/2014/main" id="{F9E73092-FCA7-6E40-A9A9-FC3A245ACBB9}"/>
              </a:ext>
            </a:extLst>
          </p:cNvPr>
          <p:cNvSpPr txBox="1">
            <a:spLocks noChangeArrowheads="1"/>
          </p:cNvSpPr>
          <p:nvPr/>
        </p:nvSpPr>
        <p:spPr bwMode="auto">
          <a:xfrm>
            <a:off x="483182" y="393700"/>
            <a:ext cx="8177635" cy="2862322"/>
          </a:xfrm>
          <a:prstGeom prst="rect">
            <a:avLst/>
          </a:prstGeom>
          <a:solidFill>
            <a:schemeClr val="bg1">
              <a:alpha val="64000"/>
            </a:schemeClr>
          </a:solidFill>
          <a:ln w="9525">
            <a:solidFill>
              <a:schemeClr val="tx1"/>
            </a:solidFill>
            <a:miter lim="800000"/>
            <a:headEnd/>
            <a:tailEnd/>
          </a:ln>
        </p:spPr>
        <p:txBody>
          <a:bodyPr wrap="square">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marL="171450" indent="-171450">
              <a:buFont typeface="Arial" panose="020B0604020202020204" pitchFamily="34" charset="0"/>
              <a:buChar char="•"/>
            </a:pPr>
            <a:endParaRPr lang="fr-FR" sz="1200" b="1" dirty="0"/>
          </a:p>
          <a:p>
            <a:pPr marL="171450" indent="-171450">
              <a:buFont typeface="Arial" panose="020B0604020202020204" pitchFamily="34" charset="0"/>
              <a:buChar char="•"/>
            </a:pPr>
            <a:r>
              <a:rPr lang="fr-FR" sz="1200" b="1" dirty="0"/>
              <a:t>Projets / besoins?</a:t>
            </a:r>
          </a:p>
          <a:p>
            <a:pPr marL="171450" indent="-171450">
              <a:buFont typeface="Arial" panose="020B0604020202020204" pitchFamily="34" charset="0"/>
              <a:buChar char="•"/>
            </a:pPr>
            <a:endParaRPr lang="fr-FR" sz="1200" b="1" dirty="0"/>
          </a:p>
          <a:p>
            <a:pPr marL="171450" indent="-171450">
              <a:buFont typeface="Arial" panose="020B0604020202020204" pitchFamily="34" charset="0"/>
              <a:buChar char="•"/>
            </a:pPr>
            <a:r>
              <a:rPr lang="fr-FR" sz="1200" b="1" dirty="0"/>
              <a:t>remake au bit près avec la v1.00 et la v2.00 de l’expérience:</a:t>
            </a:r>
          </a:p>
          <a:p>
            <a:r>
              <a:rPr lang="fr-FR" sz="1200" dirty="0"/>
              <a:t>====================================</a:t>
            </a:r>
          </a:p>
          <a:p>
            <a:r>
              <a:rPr lang="fr-FR" sz="1200" dirty="0"/>
              <a:t>PERU Jean-</a:t>
            </a:r>
            <a:r>
              <a:rPr lang="fr-FR" sz="1200" dirty="0" err="1"/>
              <a:t>zay</a:t>
            </a:r>
            <a:r>
              <a:rPr lang="fr-FR" sz="1200" dirty="0"/>
              <a:t> : Config </a:t>
            </a:r>
            <a:r>
              <a:rPr lang="fr-FR" sz="1200" dirty="0" err="1"/>
              <a:t>Perou</a:t>
            </a:r>
            <a:r>
              <a:rPr lang="fr-FR" sz="1200" dirty="0"/>
              <a:t>  atlas </a:t>
            </a:r>
          </a:p>
          <a:p>
            <a:r>
              <a:rPr lang="fr-FR" sz="1200" dirty="0"/>
              <a:t>/</a:t>
            </a:r>
            <a:r>
              <a:rPr lang="fr-FR" sz="1200" dirty="0" err="1"/>
              <a:t>gpfswork</a:t>
            </a:r>
            <a:r>
              <a:rPr lang="fr-FR" sz="1200" dirty="0"/>
              <a:t>/</a:t>
            </a:r>
            <a:r>
              <a:rPr lang="fr-FR" sz="1200" dirty="0" err="1"/>
              <a:t>rech</a:t>
            </a:r>
            <a:r>
              <a:rPr lang="fr-FR" sz="1200" dirty="0"/>
              <a:t>/</a:t>
            </a:r>
            <a:r>
              <a:rPr lang="fr-FR" sz="1200" dirty="0" err="1"/>
              <a:t>eee</a:t>
            </a:r>
            <a:r>
              <a:rPr lang="fr-FR" sz="1200" dirty="0"/>
              <a:t>/reee965/</a:t>
            </a:r>
            <a:r>
              <a:rPr lang="fr-FR" sz="1200" dirty="0" err="1"/>
              <a:t>run_newcrocopisces</a:t>
            </a:r>
            <a:r>
              <a:rPr lang="fr-FR" sz="1200" dirty="0"/>
              <a:t>/</a:t>
            </a:r>
            <a:r>
              <a:rPr lang="fr-FR" sz="1200" dirty="0" err="1"/>
              <a:t>Imarpe</a:t>
            </a:r>
            <a:endParaRPr lang="fr-FR" sz="1200" dirty="0"/>
          </a:p>
          <a:p>
            <a:r>
              <a:rPr lang="fr-FR" sz="1200" dirty="0"/>
              <a:t>/</a:t>
            </a:r>
            <a:r>
              <a:rPr lang="fr-FR" sz="1200" dirty="0" err="1"/>
              <a:t>gpfsstore</a:t>
            </a:r>
            <a:r>
              <a:rPr lang="fr-FR" sz="1200" dirty="0"/>
              <a:t>/</a:t>
            </a:r>
            <a:r>
              <a:rPr lang="fr-FR" sz="1200" dirty="0" err="1"/>
              <a:t>rech</a:t>
            </a:r>
            <a:r>
              <a:rPr lang="fr-FR" sz="1200" dirty="0"/>
              <a:t>/</a:t>
            </a:r>
            <a:r>
              <a:rPr lang="fr-FR" sz="1200" dirty="0" err="1"/>
              <a:t>eee</a:t>
            </a:r>
            <a:r>
              <a:rPr lang="fr-FR" sz="1200" dirty="0"/>
              <a:t>/reee965/CROCO/output/</a:t>
            </a:r>
            <a:r>
              <a:rPr lang="fr-FR" sz="1200" dirty="0" err="1"/>
              <a:t>Imarpe</a:t>
            </a:r>
            <a:endParaRPr lang="fr-FR" sz="1200" dirty="0"/>
          </a:p>
          <a:p>
            <a:r>
              <a:rPr lang="fr-FR" sz="1200" dirty="0"/>
              <a:t>====================================</a:t>
            </a:r>
          </a:p>
          <a:p>
            <a:endParaRPr lang="fr-FR" sz="1200" b="1" dirty="0"/>
          </a:p>
          <a:p>
            <a:pPr marL="171450" indent="-171450">
              <a:buFont typeface="Arial" panose="020B0604020202020204" pitchFamily="34" charset="0"/>
              <a:buChar char="•"/>
            </a:pPr>
            <a:r>
              <a:rPr lang="fr-FR" sz="1200" dirty="0"/>
              <a:t>Le passage de v1.00 a v2.00 a permis de comprendre la disparition du bug Nano</a:t>
            </a:r>
          </a:p>
          <a:p>
            <a:pPr marL="171450" indent="-171450">
              <a:buFont typeface="Arial" panose="020B0604020202020204" pitchFamily="34" charset="0"/>
              <a:buChar char="•"/>
            </a:pPr>
            <a:endParaRPr lang="fr-FR" sz="1200" dirty="0"/>
          </a:p>
          <a:p>
            <a:pPr marL="171450" indent="-171450">
              <a:buFont typeface="Arial" panose="020B0604020202020204" pitchFamily="34" charset="0"/>
              <a:buChar char="•"/>
            </a:pPr>
            <a:r>
              <a:rPr lang="fr-FR" sz="1200" dirty="0"/>
              <a:t>Nom de config :  NCHS. =&gt; PEVEX </a:t>
            </a:r>
          </a:p>
          <a:p>
            <a:pPr marL="171450" indent="-171450">
              <a:buFont typeface="Arial" panose="020B0604020202020204" pitchFamily="34" charset="0"/>
              <a:buChar char="•"/>
            </a:pPr>
            <a:endParaRPr lang="fr-FR" sz="1200" dirty="0"/>
          </a:p>
          <a:p>
            <a:pPr marL="171450" indent="-171450">
              <a:buFont typeface="Arial" panose="020B0604020202020204" pitchFamily="34" charset="0"/>
              <a:buChar char="•"/>
            </a:pPr>
            <a:endParaRPr lang="fr-FR" sz="1200" dirty="0"/>
          </a:p>
        </p:txBody>
      </p:sp>
    </p:spTree>
    <p:extLst>
      <p:ext uri="{BB962C8B-B14F-4D97-AF65-F5344CB8AC3E}">
        <p14:creationId xmlns:p14="http://schemas.microsoft.com/office/powerpoint/2010/main" val="810585118"/>
      </p:ext>
    </p:extLst>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re 1">
            <a:extLst>
              <a:ext uri="{FF2B5EF4-FFF2-40B4-BE49-F238E27FC236}">
                <a16:creationId xmlns:a16="http://schemas.microsoft.com/office/drawing/2014/main" id="{111492BA-667A-1E45-A793-C5EAC58C1B9F}"/>
              </a:ext>
            </a:extLst>
          </p:cNvPr>
          <p:cNvSpPr>
            <a:spLocks noGrp="1"/>
          </p:cNvSpPr>
          <p:nvPr>
            <p:ph type="ctrTitle"/>
          </p:nvPr>
        </p:nvSpPr>
        <p:spPr>
          <a:xfrm>
            <a:off x="0" y="0"/>
            <a:ext cx="9144000" cy="393700"/>
          </a:xfrm>
        </p:spPr>
        <p:txBody>
          <a:bodyPr/>
          <a:lstStyle/>
          <a:p>
            <a:r>
              <a:rPr lang="fr-FR" altLang="fr-FR" dirty="0">
                <a:solidFill>
                  <a:srgbClr val="0070C0"/>
                </a:solidFill>
                <a:latin typeface="Calibri" panose="020F0502020204030204" pitchFamily="34" charset="0"/>
                <a:ea typeface="ＭＳ Ｐゴシック" panose="020B0600070205080204" pitchFamily="34" charset="-128"/>
              </a:rPr>
              <a:t>Phase 1:		4 </a:t>
            </a:r>
            <a:r>
              <a:rPr lang="fr-FR" altLang="fr-FR" dirty="0" err="1">
                <a:solidFill>
                  <a:srgbClr val="0070C0"/>
                </a:solidFill>
                <a:latin typeface="Calibri" panose="020F0502020204030204" pitchFamily="34" charset="0"/>
                <a:ea typeface="ＭＳ Ｐゴシック" panose="020B0600070205080204" pitchFamily="34" charset="-128"/>
              </a:rPr>
              <a:t>configs</a:t>
            </a:r>
            <a:r>
              <a:rPr lang="fr-FR" altLang="fr-FR" dirty="0">
                <a:solidFill>
                  <a:srgbClr val="0070C0"/>
                </a:solidFill>
                <a:latin typeface="Calibri" panose="020F0502020204030204" pitchFamily="34" charset="0"/>
                <a:ea typeface="ＭＳ Ｐゴシック" panose="020B0600070205080204" pitchFamily="34" charset="-128"/>
              </a:rPr>
              <a:t> / 2 versions v1.00 (</a:t>
            </a:r>
            <a:r>
              <a:rPr lang="fr-FR" altLang="fr-FR" dirty="0" err="1">
                <a:solidFill>
                  <a:srgbClr val="0070C0"/>
                </a:solidFill>
                <a:latin typeface="Calibri" panose="020F0502020204030204" pitchFamily="34" charset="0"/>
                <a:ea typeface="ＭＳ Ｐゴシック" panose="020B0600070205080204" pitchFamily="34" charset="-128"/>
              </a:rPr>
              <a:t>pisces</a:t>
            </a:r>
            <a:r>
              <a:rPr lang="fr-FR" altLang="fr-FR" dirty="0">
                <a:solidFill>
                  <a:srgbClr val="0070C0"/>
                </a:solidFill>
                <a:latin typeface="Calibri" panose="020F0502020204030204" pitchFamily="34" charset="0"/>
                <a:ea typeface="ＭＳ Ｐゴシック" panose="020B0600070205080204" pitchFamily="34" charset="-128"/>
              </a:rPr>
              <a:t> v2) &amp; v2.00 (XIOS) / 4 atlas</a:t>
            </a:r>
          </a:p>
        </p:txBody>
      </p:sp>
      <p:sp>
        <p:nvSpPr>
          <p:cNvPr id="30" name="ZoneTexte 29">
            <a:extLst>
              <a:ext uri="{FF2B5EF4-FFF2-40B4-BE49-F238E27FC236}">
                <a16:creationId xmlns:a16="http://schemas.microsoft.com/office/drawing/2014/main" id="{F73EA6E1-BCCC-CE45-9AB2-0666B932F70F}"/>
              </a:ext>
            </a:extLst>
          </p:cNvPr>
          <p:cNvSpPr txBox="1">
            <a:spLocks noChangeArrowheads="1"/>
          </p:cNvSpPr>
          <p:nvPr/>
        </p:nvSpPr>
        <p:spPr bwMode="auto">
          <a:xfrm>
            <a:off x="1256031" y="562167"/>
            <a:ext cx="6344468" cy="677108"/>
          </a:xfrm>
          <a:prstGeom prst="rect">
            <a:avLst/>
          </a:prstGeom>
          <a:solidFill>
            <a:schemeClr val="bg1">
              <a:alpha val="64000"/>
            </a:schemeClr>
          </a:solidFill>
          <a:ln w="9525">
            <a:solidFill>
              <a:schemeClr val="tx1"/>
            </a:solidFill>
            <a:miter lim="800000"/>
            <a:headEnd/>
            <a:tailEnd/>
          </a:ln>
        </p:spPr>
        <p:txBody>
          <a:bodyPr wrap="square">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lgn="ctr"/>
            <a:r>
              <a:rPr lang="fr-FR" sz="1400" b="1" dirty="0"/>
              <a:t>Versions communes croco LOCEAN</a:t>
            </a:r>
          </a:p>
          <a:p>
            <a:pPr marL="171450" indent="-171450">
              <a:buFont typeface="Arial" panose="020B0604020202020204" pitchFamily="34" charset="0"/>
              <a:buChar char="•"/>
            </a:pPr>
            <a:r>
              <a:rPr lang="fr-FR" sz="1200" b="1" dirty="0"/>
              <a:t>croco_v1.00</a:t>
            </a:r>
            <a:r>
              <a:rPr lang="fr-FR" sz="1200" dirty="0"/>
              <a:t>:	16 Mars 2020	- pour </a:t>
            </a:r>
            <a:r>
              <a:rPr lang="fr-FR" sz="1200" dirty="0" err="1"/>
              <a:t>pisces</a:t>
            </a:r>
            <a:r>
              <a:rPr lang="fr-FR" sz="1200" dirty="0"/>
              <a:t> v2 </a:t>
            </a:r>
          </a:p>
          <a:p>
            <a:pPr marL="171450" indent="-171450">
              <a:buFont typeface="Arial" panose="020B0604020202020204" pitchFamily="34" charset="0"/>
              <a:buChar char="•"/>
            </a:pPr>
            <a:r>
              <a:rPr lang="fr-FR" sz="1200" b="1" dirty="0"/>
              <a:t>croco_V2.00 </a:t>
            </a:r>
            <a:r>
              <a:rPr lang="fr-FR" sz="1200" dirty="0"/>
              <a:t>:	4 Mars 2021	- pour XIOS (mais </a:t>
            </a:r>
            <a:r>
              <a:rPr lang="fr-FR" sz="1200" dirty="0" err="1"/>
              <a:t>pb</a:t>
            </a:r>
            <a:r>
              <a:rPr lang="fr-FR" sz="1200" dirty="0"/>
              <a:t> date + entête 3d </a:t>
            </a:r>
            <a:r>
              <a:rPr lang="fr-FR" sz="1200" dirty="0" err="1"/>
              <a:t>netcdf</a:t>
            </a:r>
            <a:r>
              <a:rPr lang="fr-FR" sz="1200" dirty="0"/>
              <a:t> )</a:t>
            </a:r>
          </a:p>
        </p:txBody>
      </p:sp>
      <p:sp>
        <p:nvSpPr>
          <p:cNvPr id="35" name="ZoneTexte 34">
            <a:extLst>
              <a:ext uri="{FF2B5EF4-FFF2-40B4-BE49-F238E27FC236}">
                <a16:creationId xmlns:a16="http://schemas.microsoft.com/office/drawing/2014/main" id="{E4736512-2973-714C-B57C-88938DDBDD53}"/>
              </a:ext>
            </a:extLst>
          </p:cNvPr>
          <p:cNvSpPr txBox="1">
            <a:spLocks noChangeArrowheads="1"/>
          </p:cNvSpPr>
          <p:nvPr/>
        </p:nvSpPr>
        <p:spPr bwMode="auto">
          <a:xfrm>
            <a:off x="629643" y="4970106"/>
            <a:ext cx="7597243" cy="1046440"/>
          </a:xfrm>
          <a:prstGeom prst="rect">
            <a:avLst/>
          </a:prstGeom>
          <a:solidFill>
            <a:schemeClr val="bg1">
              <a:alpha val="64000"/>
            </a:schemeClr>
          </a:solidFill>
          <a:ln w="9525">
            <a:solidFill>
              <a:schemeClr val="tx1"/>
            </a:solidFill>
            <a:miter lim="800000"/>
            <a:headEnd/>
            <a:tailEnd/>
          </a:ln>
        </p:spPr>
        <p:txBody>
          <a:bodyPr wrap="square">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lgn="ctr"/>
            <a:r>
              <a:rPr lang="fr-FR" sz="1400" b="1" dirty="0"/>
              <a:t>Config réalistes LOCEAN</a:t>
            </a:r>
            <a:endParaRPr lang="fr-FR" sz="1400" dirty="0"/>
          </a:p>
          <a:p>
            <a:pPr marL="171450" indent="-171450">
              <a:buFont typeface="Arial" panose="020B0604020202020204" pitchFamily="34" charset="0"/>
              <a:buChar char="•"/>
            </a:pPr>
            <a:r>
              <a:rPr lang="fr-FR" sz="1200" b="1" dirty="0"/>
              <a:t>can11sen2</a:t>
            </a:r>
            <a:r>
              <a:rPr lang="fr-FR" sz="1200" dirty="0"/>
              <a:t> (</a:t>
            </a:r>
            <a:r>
              <a:rPr lang="fr-FR" sz="1200" b="1" dirty="0" err="1"/>
              <a:t>awa</a:t>
            </a:r>
            <a:r>
              <a:rPr lang="fr-FR" sz="1200" dirty="0"/>
              <a:t>):		Sénégal		- Thèse Pierre, Vincent, Xavier</a:t>
            </a:r>
          </a:p>
          <a:p>
            <a:pPr marL="171450" indent="-171450">
              <a:buFont typeface="Arial" panose="020B0604020202020204" pitchFamily="34" charset="0"/>
              <a:buChar char="•"/>
            </a:pPr>
            <a:r>
              <a:rPr lang="fr-FR" sz="1200" b="1" dirty="0" err="1"/>
              <a:t>asap</a:t>
            </a:r>
            <a:r>
              <a:rPr lang="fr-FR" sz="1200" dirty="0"/>
              <a:t> :	 		Afrique du sud		- Steph (phasage can11sen2 / </a:t>
            </a:r>
            <a:r>
              <a:rPr lang="fr-FR" sz="1200" dirty="0" err="1"/>
              <a:t>asap</a:t>
            </a:r>
            <a:r>
              <a:rPr lang="fr-FR" sz="1200" dirty="0"/>
              <a:t>)</a:t>
            </a:r>
          </a:p>
          <a:p>
            <a:pPr marL="171450" indent="-171450">
              <a:buFont typeface="Arial" panose="020B0604020202020204" pitchFamily="34" charset="0"/>
              <a:buChar char="•"/>
            </a:pPr>
            <a:r>
              <a:rPr lang="fr-FR" sz="1200" b="1" dirty="0" err="1"/>
              <a:t>pevex</a:t>
            </a:r>
            <a:r>
              <a:rPr lang="fr-FR" sz="1200" dirty="0"/>
              <a:t> :	 		Pérou			- François (phasage bug Nano)</a:t>
            </a:r>
          </a:p>
          <a:p>
            <a:pPr marL="171450" indent="-171450">
              <a:buFont typeface="Arial" panose="020B0604020202020204" pitchFamily="34" charset="0"/>
              <a:buChar char="•"/>
            </a:pPr>
            <a:r>
              <a:rPr lang="fr-FR" sz="1200" b="1" dirty="0"/>
              <a:t>asap2</a:t>
            </a:r>
            <a:r>
              <a:rPr lang="fr-FR" sz="1200" dirty="0"/>
              <a:t> :	 		Afrique du sud		- Steph (nouvelle config)</a:t>
            </a:r>
          </a:p>
        </p:txBody>
      </p:sp>
      <p:sp>
        <p:nvSpPr>
          <p:cNvPr id="38" name="ZoneTexte 37">
            <a:extLst>
              <a:ext uri="{FF2B5EF4-FFF2-40B4-BE49-F238E27FC236}">
                <a16:creationId xmlns:a16="http://schemas.microsoft.com/office/drawing/2014/main" id="{DCDC8F0C-F1C7-1E41-9E17-6A1D3B334658}"/>
              </a:ext>
            </a:extLst>
          </p:cNvPr>
          <p:cNvSpPr txBox="1">
            <a:spLocks noChangeArrowheads="1"/>
          </p:cNvSpPr>
          <p:nvPr/>
        </p:nvSpPr>
        <p:spPr bwMode="auto">
          <a:xfrm>
            <a:off x="70492" y="2928875"/>
            <a:ext cx="1289772" cy="276999"/>
          </a:xfrm>
          <a:prstGeom prst="rect">
            <a:avLst/>
          </a:prstGeom>
          <a:solidFill>
            <a:schemeClr val="bg2">
              <a:lumMod val="75000"/>
              <a:alpha val="64000"/>
            </a:schemeClr>
          </a:solidFill>
          <a:ln w="9525">
            <a:solidFill>
              <a:schemeClr val="tx1"/>
            </a:solidFill>
            <a:miter lim="800000"/>
            <a:headEnd/>
            <a:tailEnd/>
          </a:ln>
        </p:spPr>
        <p:txBody>
          <a:bodyPr wrap="square">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lgn="ctr"/>
            <a:r>
              <a:rPr lang="fr-FR" sz="1200" b="1" dirty="0"/>
              <a:t>can11sen2</a:t>
            </a:r>
            <a:r>
              <a:rPr lang="fr-FR" sz="1200" dirty="0"/>
              <a:t> v1.00 </a:t>
            </a:r>
          </a:p>
        </p:txBody>
      </p:sp>
      <p:sp>
        <p:nvSpPr>
          <p:cNvPr id="39" name="ZoneTexte 38">
            <a:extLst>
              <a:ext uri="{FF2B5EF4-FFF2-40B4-BE49-F238E27FC236}">
                <a16:creationId xmlns:a16="http://schemas.microsoft.com/office/drawing/2014/main" id="{48376F7E-3FB5-6E41-BE81-1C18B2212CE3}"/>
              </a:ext>
            </a:extLst>
          </p:cNvPr>
          <p:cNvSpPr txBox="1">
            <a:spLocks noChangeArrowheads="1"/>
          </p:cNvSpPr>
          <p:nvPr/>
        </p:nvSpPr>
        <p:spPr bwMode="auto">
          <a:xfrm>
            <a:off x="698985" y="3841843"/>
            <a:ext cx="1289772" cy="646331"/>
          </a:xfrm>
          <a:prstGeom prst="rect">
            <a:avLst/>
          </a:prstGeom>
          <a:solidFill>
            <a:schemeClr val="bg2">
              <a:lumMod val="75000"/>
              <a:alpha val="64000"/>
            </a:schemeClr>
          </a:solidFill>
          <a:ln w="9525">
            <a:solidFill>
              <a:schemeClr val="tx1"/>
            </a:solidFill>
            <a:miter lim="800000"/>
            <a:headEnd/>
            <a:tailEnd/>
          </a:ln>
        </p:spPr>
        <p:txBody>
          <a:bodyPr wrap="square">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lgn="ctr"/>
            <a:r>
              <a:rPr lang="fr-FR" sz="1200" b="1" dirty="0"/>
              <a:t>can11sen2</a:t>
            </a:r>
            <a:r>
              <a:rPr lang="fr-FR" sz="1200" dirty="0"/>
              <a:t> v2.00</a:t>
            </a:r>
          </a:p>
          <a:p>
            <a:pPr algn="ctr"/>
            <a:r>
              <a:rPr lang="fr-FR" sz="1200" dirty="0">
                <a:solidFill>
                  <a:srgbClr val="0070C0"/>
                </a:solidFill>
              </a:rPr>
              <a:t>(= v1.00 )</a:t>
            </a:r>
          </a:p>
          <a:p>
            <a:pPr algn="ctr"/>
            <a:r>
              <a:rPr lang="fr-FR" sz="1200" dirty="0">
                <a:solidFill>
                  <a:srgbClr val="0070C0"/>
                </a:solidFill>
              </a:rPr>
              <a:t>+ atlas</a:t>
            </a:r>
          </a:p>
        </p:txBody>
      </p:sp>
      <p:cxnSp>
        <p:nvCxnSpPr>
          <p:cNvPr id="40" name="Connecteur droit avec flèche 39">
            <a:extLst>
              <a:ext uri="{FF2B5EF4-FFF2-40B4-BE49-F238E27FC236}">
                <a16:creationId xmlns:a16="http://schemas.microsoft.com/office/drawing/2014/main" id="{CCA0F1F0-9344-5D4E-9361-AFBB6BD21199}"/>
              </a:ext>
            </a:extLst>
          </p:cNvPr>
          <p:cNvCxnSpPr>
            <a:cxnSpLocks/>
          </p:cNvCxnSpPr>
          <p:nvPr/>
        </p:nvCxnSpPr>
        <p:spPr>
          <a:xfrm>
            <a:off x="322512" y="3524527"/>
            <a:ext cx="7597250" cy="0"/>
          </a:xfrm>
          <a:prstGeom prst="straightConnector1">
            <a:avLst/>
          </a:prstGeom>
          <a:ln>
            <a:tailEnd type="none"/>
          </a:ln>
        </p:spPr>
        <p:style>
          <a:lnRef idx="2">
            <a:schemeClr val="accent1"/>
          </a:lnRef>
          <a:fillRef idx="0">
            <a:schemeClr val="accent1"/>
          </a:fillRef>
          <a:effectRef idx="1">
            <a:schemeClr val="accent1"/>
          </a:effectRef>
          <a:fontRef idx="minor">
            <a:schemeClr val="tx1"/>
          </a:fontRef>
        </p:style>
      </p:cxnSp>
      <p:cxnSp>
        <p:nvCxnSpPr>
          <p:cNvPr id="41" name="Connecteur droit avec flèche 40">
            <a:extLst>
              <a:ext uri="{FF2B5EF4-FFF2-40B4-BE49-F238E27FC236}">
                <a16:creationId xmlns:a16="http://schemas.microsoft.com/office/drawing/2014/main" id="{3A6074C5-3DC1-5F49-B082-6379BD95B1C8}"/>
              </a:ext>
            </a:extLst>
          </p:cNvPr>
          <p:cNvCxnSpPr/>
          <p:nvPr/>
        </p:nvCxnSpPr>
        <p:spPr>
          <a:xfrm>
            <a:off x="332509" y="3205874"/>
            <a:ext cx="0" cy="313787"/>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42" name="Connecteur droit avec flèche 41">
            <a:extLst>
              <a:ext uri="{FF2B5EF4-FFF2-40B4-BE49-F238E27FC236}">
                <a16:creationId xmlns:a16="http://schemas.microsoft.com/office/drawing/2014/main" id="{A50A7232-8EA8-1C46-92AF-A501724FCD8D}"/>
              </a:ext>
            </a:extLst>
          </p:cNvPr>
          <p:cNvCxnSpPr/>
          <p:nvPr/>
        </p:nvCxnSpPr>
        <p:spPr>
          <a:xfrm flipV="1">
            <a:off x="1035312" y="3524527"/>
            <a:ext cx="0" cy="317316"/>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43" name="ZoneTexte 42">
            <a:extLst>
              <a:ext uri="{FF2B5EF4-FFF2-40B4-BE49-F238E27FC236}">
                <a16:creationId xmlns:a16="http://schemas.microsoft.com/office/drawing/2014/main" id="{95321879-4611-F94B-9EE2-CAB064DD36CD}"/>
              </a:ext>
            </a:extLst>
          </p:cNvPr>
          <p:cNvSpPr txBox="1">
            <a:spLocks noChangeArrowheads="1"/>
          </p:cNvSpPr>
          <p:nvPr/>
        </p:nvSpPr>
        <p:spPr bwMode="auto">
          <a:xfrm>
            <a:off x="1877230" y="2917586"/>
            <a:ext cx="1365953" cy="276999"/>
          </a:xfrm>
          <a:prstGeom prst="rect">
            <a:avLst/>
          </a:prstGeom>
          <a:solidFill>
            <a:schemeClr val="bg2">
              <a:lumMod val="75000"/>
              <a:alpha val="64000"/>
            </a:schemeClr>
          </a:solidFill>
          <a:ln w="9525">
            <a:solidFill>
              <a:schemeClr val="tx1"/>
            </a:solidFill>
            <a:miter lim="800000"/>
            <a:headEnd/>
            <a:tailEnd/>
          </a:ln>
        </p:spPr>
        <p:txBody>
          <a:bodyPr wrap="square">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lgn="ctr"/>
            <a:r>
              <a:rPr lang="fr-FR" sz="1200" b="1" dirty="0" err="1"/>
              <a:t>asap</a:t>
            </a:r>
            <a:r>
              <a:rPr lang="fr-FR" sz="1200" dirty="0"/>
              <a:t> v1.00 </a:t>
            </a:r>
          </a:p>
        </p:txBody>
      </p:sp>
      <p:sp>
        <p:nvSpPr>
          <p:cNvPr id="44" name="ZoneTexte 43">
            <a:extLst>
              <a:ext uri="{FF2B5EF4-FFF2-40B4-BE49-F238E27FC236}">
                <a16:creationId xmlns:a16="http://schemas.microsoft.com/office/drawing/2014/main" id="{CCCACA62-76A0-FC46-90E0-BD0679D3172A}"/>
              </a:ext>
            </a:extLst>
          </p:cNvPr>
          <p:cNvSpPr txBox="1">
            <a:spLocks noChangeArrowheads="1"/>
          </p:cNvSpPr>
          <p:nvPr/>
        </p:nvSpPr>
        <p:spPr bwMode="auto">
          <a:xfrm>
            <a:off x="2505724" y="3830554"/>
            <a:ext cx="1289772" cy="646331"/>
          </a:xfrm>
          <a:prstGeom prst="rect">
            <a:avLst/>
          </a:prstGeom>
          <a:solidFill>
            <a:schemeClr val="bg2">
              <a:lumMod val="75000"/>
              <a:alpha val="64000"/>
            </a:schemeClr>
          </a:solidFill>
          <a:ln w="9525">
            <a:solidFill>
              <a:schemeClr val="tx1"/>
            </a:solidFill>
            <a:miter lim="800000"/>
            <a:headEnd/>
            <a:tailEnd/>
          </a:ln>
        </p:spPr>
        <p:txBody>
          <a:bodyPr wrap="square">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lgn="ctr"/>
            <a:r>
              <a:rPr lang="fr-FR" sz="1200" b="1" dirty="0" err="1"/>
              <a:t>asap</a:t>
            </a:r>
            <a:r>
              <a:rPr lang="fr-FR" sz="1200" dirty="0"/>
              <a:t> v2.00</a:t>
            </a:r>
          </a:p>
          <a:p>
            <a:pPr algn="ctr"/>
            <a:r>
              <a:rPr lang="fr-FR" sz="1200" dirty="0">
                <a:solidFill>
                  <a:srgbClr val="0070C0"/>
                </a:solidFill>
              </a:rPr>
              <a:t>(= v1.00 )</a:t>
            </a:r>
          </a:p>
          <a:p>
            <a:pPr algn="ctr"/>
            <a:r>
              <a:rPr lang="fr-FR" sz="1200" dirty="0">
                <a:solidFill>
                  <a:srgbClr val="0070C0"/>
                </a:solidFill>
              </a:rPr>
              <a:t>+ atlas</a:t>
            </a:r>
          </a:p>
        </p:txBody>
      </p:sp>
      <p:cxnSp>
        <p:nvCxnSpPr>
          <p:cNvPr id="45" name="Connecteur droit avec flèche 44">
            <a:extLst>
              <a:ext uri="{FF2B5EF4-FFF2-40B4-BE49-F238E27FC236}">
                <a16:creationId xmlns:a16="http://schemas.microsoft.com/office/drawing/2014/main" id="{1D53A9C9-FBE4-664E-803F-43368451A3FF}"/>
              </a:ext>
            </a:extLst>
          </p:cNvPr>
          <p:cNvCxnSpPr/>
          <p:nvPr/>
        </p:nvCxnSpPr>
        <p:spPr>
          <a:xfrm>
            <a:off x="2139248" y="3194585"/>
            <a:ext cx="0" cy="313787"/>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46" name="Connecteur droit avec flèche 45">
            <a:extLst>
              <a:ext uri="{FF2B5EF4-FFF2-40B4-BE49-F238E27FC236}">
                <a16:creationId xmlns:a16="http://schemas.microsoft.com/office/drawing/2014/main" id="{CC0E7D84-1EFB-FE4C-B8C3-CD998A2F9E64}"/>
              </a:ext>
            </a:extLst>
          </p:cNvPr>
          <p:cNvCxnSpPr/>
          <p:nvPr/>
        </p:nvCxnSpPr>
        <p:spPr>
          <a:xfrm flipV="1">
            <a:off x="2842051" y="3513238"/>
            <a:ext cx="0" cy="317316"/>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47" name="ZoneTexte 46">
            <a:extLst>
              <a:ext uri="{FF2B5EF4-FFF2-40B4-BE49-F238E27FC236}">
                <a16:creationId xmlns:a16="http://schemas.microsoft.com/office/drawing/2014/main" id="{11C4A462-BE82-0248-A271-BD9CC3D2D06C}"/>
              </a:ext>
            </a:extLst>
          </p:cNvPr>
          <p:cNvSpPr txBox="1">
            <a:spLocks noChangeArrowheads="1"/>
          </p:cNvSpPr>
          <p:nvPr/>
        </p:nvSpPr>
        <p:spPr bwMode="auto">
          <a:xfrm>
            <a:off x="3683970" y="2917586"/>
            <a:ext cx="1289772" cy="276999"/>
          </a:xfrm>
          <a:prstGeom prst="rect">
            <a:avLst/>
          </a:prstGeom>
          <a:solidFill>
            <a:schemeClr val="bg2">
              <a:lumMod val="75000"/>
              <a:alpha val="64000"/>
            </a:schemeClr>
          </a:solidFill>
          <a:ln w="9525">
            <a:solidFill>
              <a:schemeClr val="tx1"/>
            </a:solidFill>
            <a:miter lim="800000"/>
            <a:headEnd/>
            <a:tailEnd/>
          </a:ln>
        </p:spPr>
        <p:txBody>
          <a:bodyPr wrap="square">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lgn="ctr"/>
            <a:r>
              <a:rPr lang="fr-FR" sz="1200" b="1" dirty="0" err="1"/>
              <a:t>pevex</a:t>
            </a:r>
            <a:r>
              <a:rPr lang="fr-FR" sz="1200" dirty="0"/>
              <a:t> v1.00 </a:t>
            </a:r>
          </a:p>
        </p:txBody>
      </p:sp>
      <p:sp>
        <p:nvSpPr>
          <p:cNvPr id="48" name="ZoneTexte 47">
            <a:extLst>
              <a:ext uri="{FF2B5EF4-FFF2-40B4-BE49-F238E27FC236}">
                <a16:creationId xmlns:a16="http://schemas.microsoft.com/office/drawing/2014/main" id="{7256434B-3B0C-5F42-831E-923482288D21}"/>
              </a:ext>
            </a:extLst>
          </p:cNvPr>
          <p:cNvSpPr txBox="1">
            <a:spLocks noChangeArrowheads="1"/>
          </p:cNvSpPr>
          <p:nvPr/>
        </p:nvSpPr>
        <p:spPr bwMode="auto">
          <a:xfrm>
            <a:off x="4312463" y="3830554"/>
            <a:ext cx="1289772" cy="646331"/>
          </a:xfrm>
          <a:prstGeom prst="rect">
            <a:avLst/>
          </a:prstGeom>
          <a:solidFill>
            <a:schemeClr val="bg2">
              <a:lumMod val="75000"/>
              <a:alpha val="64000"/>
            </a:schemeClr>
          </a:solidFill>
          <a:ln w="9525">
            <a:solidFill>
              <a:schemeClr val="tx1"/>
            </a:solidFill>
            <a:miter lim="800000"/>
            <a:headEnd/>
            <a:tailEnd/>
          </a:ln>
        </p:spPr>
        <p:txBody>
          <a:bodyPr wrap="square">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lgn="ctr"/>
            <a:r>
              <a:rPr lang="fr-FR" sz="1200" b="1" dirty="0" err="1"/>
              <a:t>pevex</a:t>
            </a:r>
            <a:r>
              <a:rPr lang="fr-FR" sz="1200" dirty="0"/>
              <a:t> v2.00</a:t>
            </a:r>
          </a:p>
          <a:p>
            <a:pPr algn="ctr"/>
            <a:r>
              <a:rPr lang="fr-FR" sz="1200" dirty="0">
                <a:solidFill>
                  <a:srgbClr val="0070C0"/>
                </a:solidFill>
              </a:rPr>
              <a:t>(= v1.00 )</a:t>
            </a:r>
          </a:p>
          <a:p>
            <a:pPr algn="ctr"/>
            <a:r>
              <a:rPr lang="fr-FR" sz="1200" dirty="0">
                <a:solidFill>
                  <a:srgbClr val="0070C0"/>
                </a:solidFill>
              </a:rPr>
              <a:t>+atlas</a:t>
            </a:r>
          </a:p>
        </p:txBody>
      </p:sp>
      <p:cxnSp>
        <p:nvCxnSpPr>
          <p:cNvPr id="49" name="Connecteur droit avec flèche 48">
            <a:extLst>
              <a:ext uri="{FF2B5EF4-FFF2-40B4-BE49-F238E27FC236}">
                <a16:creationId xmlns:a16="http://schemas.microsoft.com/office/drawing/2014/main" id="{63EFE0D2-8D56-0944-9D1C-9DC1B0EDF95D}"/>
              </a:ext>
            </a:extLst>
          </p:cNvPr>
          <p:cNvCxnSpPr/>
          <p:nvPr/>
        </p:nvCxnSpPr>
        <p:spPr>
          <a:xfrm>
            <a:off x="3945987" y="3194585"/>
            <a:ext cx="0" cy="313787"/>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50" name="Connecteur droit avec flèche 49">
            <a:extLst>
              <a:ext uri="{FF2B5EF4-FFF2-40B4-BE49-F238E27FC236}">
                <a16:creationId xmlns:a16="http://schemas.microsoft.com/office/drawing/2014/main" id="{A0313478-C5B5-5145-AD7A-A099E0ED774F}"/>
              </a:ext>
            </a:extLst>
          </p:cNvPr>
          <p:cNvCxnSpPr/>
          <p:nvPr/>
        </p:nvCxnSpPr>
        <p:spPr>
          <a:xfrm flipV="1">
            <a:off x="4648790" y="3513238"/>
            <a:ext cx="0" cy="317316"/>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51" name="ZoneTexte 50">
            <a:extLst>
              <a:ext uri="{FF2B5EF4-FFF2-40B4-BE49-F238E27FC236}">
                <a16:creationId xmlns:a16="http://schemas.microsoft.com/office/drawing/2014/main" id="{947D1CCE-CCF9-5E4D-8218-5BB6B2D4A247}"/>
              </a:ext>
            </a:extLst>
          </p:cNvPr>
          <p:cNvSpPr txBox="1">
            <a:spLocks noChangeArrowheads="1"/>
          </p:cNvSpPr>
          <p:nvPr/>
        </p:nvSpPr>
        <p:spPr bwMode="auto">
          <a:xfrm>
            <a:off x="5660151" y="2917586"/>
            <a:ext cx="1289772" cy="276999"/>
          </a:xfrm>
          <a:prstGeom prst="rect">
            <a:avLst/>
          </a:prstGeom>
          <a:solidFill>
            <a:schemeClr val="bg2">
              <a:lumMod val="75000"/>
              <a:alpha val="64000"/>
            </a:schemeClr>
          </a:solidFill>
          <a:ln w="9525">
            <a:solidFill>
              <a:schemeClr val="tx1"/>
            </a:solidFill>
            <a:miter lim="800000"/>
            <a:headEnd/>
            <a:tailEnd/>
          </a:ln>
        </p:spPr>
        <p:txBody>
          <a:bodyPr wrap="square">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lgn="ctr"/>
            <a:r>
              <a:rPr lang="fr-FR" sz="1200" b="1" dirty="0"/>
              <a:t>asap2</a:t>
            </a:r>
            <a:r>
              <a:rPr lang="fr-FR" sz="1200" dirty="0"/>
              <a:t> v1.00 </a:t>
            </a:r>
          </a:p>
        </p:txBody>
      </p:sp>
      <p:sp>
        <p:nvSpPr>
          <p:cNvPr id="52" name="ZoneTexte 51">
            <a:extLst>
              <a:ext uri="{FF2B5EF4-FFF2-40B4-BE49-F238E27FC236}">
                <a16:creationId xmlns:a16="http://schemas.microsoft.com/office/drawing/2014/main" id="{49BE4478-3D01-9E46-B3D1-1A6B1AF114F7}"/>
              </a:ext>
            </a:extLst>
          </p:cNvPr>
          <p:cNvSpPr txBox="1">
            <a:spLocks noChangeArrowheads="1"/>
          </p:cNvSpPr>
          <p:nvPr/>
        </p:nvSpPr>
        <p:spPr bwMode="auto">
          <a:xfrm>
            <a:off x="6288644" y="3830554"/>
            <a:ext cx="1289772" cy="646331"/>
          </a:xfrm>
          <a:prstGeom prst="rect">
            <a:avLst/>
          </a:prstGeom>
          <a:solidFill>
            <a:schemeClr val="bg2">
              <a:lumMod val="75000"/>
              <a:alpha val="64000"/>
            </a:schemeClr>
          </a:solidFill>
          <a:ln w="9525">
            <a:solidFill>
              <a:schemeClr val="tx1"/>
            </a:solidFill>
            <a:miter lim="800000"/>
            <a:headEnd/>
            <a:tailEnd/>
          </a:ln>
        </p:spPr>
        <p:txBody>
          <a:bodyPr wrap="square">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lgn="ctr"/>
            <a:r>
              <a:rPr lang="fr-FR" sz="1200" b="1" dirty="0"/>
              <a:t>asap2</a:t>
            </a:r>
            <a:r>
              <a:rPr lang="fr-FR" sz="1200" dirty="0"/>
              <a:t> v2.00</a:t>
            </a:r>
          </a:p>
          <a:p>
            <a:pPr algn="ctr"/>
            <a:r>
              <a:rPr lang="fr-FR" sz="1200" dirty="0">
                <a:solidFill>
                  <a:srgbClr val="0070C0"/>
                </a:solidFill>
              </a:rPr>
              <a:t>(= v1.00 )</a:t>
            </a:r>
          </a:p>
          <a:p>
            <a:pPr algn="ctr"/>
            <a:r>
              <a:rPr lang="fr-FR" sz="1200" dirty="0">
                <a:solidFill>
                  <a:srgbClr val="0070C0"/>
                </a:solidFill>
              </a:rPr>
              <a:t>+atlas</a:t>
            </a:r>
          </a:p>
        </p:txBody>
      </p:sp>
      <p:cxnSp>
        <p:nvCxnSpPr>
          <p:cNvPr id="53" name="Connecteur droit avec flèche 52">
            <a:extLst>
              <a:ext uri="{FF2B5EF4-FFF2-40B4-BE49-F238E27FC236}">
                <a16:creationId xmlns:a16="http://schemas.microsoft.com/office/drawing/2014/main" id="{90643CAF-BA3D-0C43-880E-79A0280D1D9D}"/>
              </a:ext>
            </a:extLst>
          </p:cNvPr>
          <p:cNvCxnSpPr/>
          <p:nvPr/>
        </p:nvCxnSpPr>
        <p:spPr>
          <a:xfrm>
            <a:off x="5922168" y="3194585"/>
            <a:ext cx="0" cy="313787"/>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54" name="Connecteur droit avec flèche 53">
            <a:extLst>
              <a:ext uri="{FF2B5EF4-FFF2-40B4-BE49-F238E27FC236}">
                <a16:creationId xmlns:a16="http://schemas.microsoft.com/office/drawing/2014/main" id="{E84B66AA-3D07-374E-8C3D-091A7B1FC45E}"/>
              </a:ext>
            </a:extLst>
          </p:cNvPr>
          <p:cNvCxnSpPr/>
          <p:nvPr/>
        </p:nvCxnSpPr>
        <p:spPr>
          <a:xfrm flipV="1">
            <a:off x="6624971" y="3513238"/>
            <a:ext cx="0" cy="317316"/>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55" name="ZoneTexte 54">
            <a:extLst>
              <a:ext uri="{FF2B5EF4-FFF2-40B4-BE49-F238E27FC236}">
                <a16:creationId xmlns:a16="http://schemas.microsoft.com/office/drawing/2014/main" id="{F92CC222-D929-DE4F-B138-726FB03EA32B}"/>
              </a:ext>
            </a:extLst>
          </p:cNvPr>
          <p:cNvSpPr txBox="1"/>
          <p:nvPr/>
        </p:nvSpPr>
        <p:spPr>
          <a:xfrm>
            <a:off x="6710640" y="3290261"/>
            <a:ext cx="1101776" cy="276999"/>
          </a:xfrm>
          <a:prstGeom prst="rect">
            <a:avLst/>
          </a:prstGeom>
          <a:noFill/>
        </p:spPr>
        <p:txBody>
          <a:bodyPr wrap="none" rtlCol="0">
            <a:spAutoFit/>
          </a:bodyPr>
          <a:lstStyle/>
          <a:p>
            <a:r>
              <a:rPr lang="fr-FR" sz="1200" dirty="0">
                <a:solidFill>
                  <a:srgbClr val="0070C0"/>
                </a:solidFill>
              </a:rPr>
              <a:t>Outil Pulsation</a:t>
            </a:r>
          </a:p>
        </p:txBody>
      </p:sp>
      <p:cxnSp>
        <p:nvCxnSpPr>
          <p:cNvPr id="56" name="Connecteur droit avec flèche 55">
            <a:extLst>
              <a:ext uri="{FF2B5EF4-FFF2-40B4-BE49-F238E27FC236}">
                <a16:creationId xmlns:a16="http://schemas.microsoft.com/office/drawing/2014/main" id="{B9F399A8-0435-EE49-98BC-4688CFA83B69}"/>
              </a:ext>
            </a:extLst>
          </p:cNvPr>
          <p:cNvCxnSpPr>
            <a:cxnSpLocks/>
          </p:cNvCxnSpPr>
          <p:nvPr/>
        </p:nvCxnSpPr>
        <p:spPr>
          <a:xfrm>
            <a:off x="7990097" y="3529141"/>
            <a:ext cx="1083561" cy="0"/>
          </a:xfrm>
          <a:prstGeom prst="straightConnector1">
            <a:avLst/>
          </a:prstGeom>
          <a:ln>
            <a:prstDash val="dash"/>
            <a:tailEnd type="triangle"/>
          </a:ln>
        </p:spPr>
        <p:style>
          <a:lnRef idx="2">
            <a:schemeClr val="accent1"/>
          </a:lnRef>
          <a:fillRef idx="0">
            <a:schemeClr val="accent1"/>
          </a:fillRef>
          <a:effectRef idx="1">
            <a:schemeClr val="accent1"/>
          </a:effectRef>
          <a:fontRef idx="minor">
            <a:schemeClr val="tx1"/>
          </a:fontRef>
        </p:style>
      </p:cxnSp>
      <p:sp>
        <p:nvSpPr>
          <p:cNvPr id="33" name="ZoneTexte 32">
            <a:extLst>
              <a:ext uri="{FF2B5EF4-FFF2-40B4-BE49-F238E27FC236}">
                <a16:creationId xmlns:a16="http://schemas.microsoft.com/office/drawing/2014/main" id="{B8CDE4D3-5C94-E94E-81E4-D66372E6D4D4}"/>
              </a:ext>
            </a:extLst>
          </p:cNvPr>
          <p:cNvSpPr txBox="1"/>
          <p:nvPr/>
        </p:nvSpPr>
        <p:spPr>
          <a:xfrm>
            <a:off x="3243183" y="6141263"/>
            <a:ext cx="2552109" cy="738664"/>
          </a:xfrm>
          <a:prstGeom prst="rect">
            <a:avLst/>
          </a:prstGeom>
          <a:noFill/>
        </p:spPr>
        <p:txBody>
          <a:bodyPr wrap="none" rtlCol="0">
            <a:spAutoFit/>
          </a:bodyPr>
          <a:lstStyle/>
          <a:p>
            <a:pPr algn="ctr"/>
            <a:r>
              <a:rPr lang="fr-FR" dirty="0">
                <a:hlinkClick r:id="rId2"/>
              </a:rPr>
              <a:t>Web croco au LOCEAN</a:t>
            </a:r>
            <a:endParaRPr lang="fr-FR" dirty="0"/>
          </a:p>
          <a:p>
            <a:pPr marL="285750" indent="-285750">
              <a:buFont typeface="Arial" panose="020B0604020202020204" pitchFamily="34" charset="0"/>
              <a:buChar char="•"/>
            </a:pPr>
            <a:r>
              <a:rPr lang="fr-FR" sz="1200" dirty="0">
                <a:hlinkClick r:id="rId3"/>
              </a:rPr>
              <a:t>Git Pulsation branches régionales</a:t>
            </a:r>
            <a:endParaRPr lang="fr-FR" sz="1200" dirty="0"/>
          </a:p>
          <a:p>
            <a:pPr marL="285750" indent="-285750">
              <a:buFont typeface="Arial" panose="020B0604020202020204" pitchFamily="34" charset="0"/>
              <a:buChar char="•"/>
            </a:pPr>
            <a:r>
              <a:rPr lang="fr-FR" sz="1200" dirty="0">
                <a:hlinkClick r:id="rId2"/>
              </a:rPr>
              <a:t>Atlas</a:t>
            </a:r>
            <a:r>
              <a:rPr lang="fr-FR" sz="1200" dirty="0"/>
              <a:t> </a:t>
            </a:r>
          </a:p>
        </p:txBody>
      </p:sp>
      <p:sp>
        <p:nvSpPr>
          <p:cNvPr id="25" name="ZoneTexte 24">
            <a:extLst>
              <a:ext uri="{FF2B5EF4-FFF2-40B4-BE49-F238E27FC236}">
                <a16:creationId xmlns:a16="http://schemas.microsoft.com/office/drawing/2014/main" id="{6C81F895-7C6A-444E-87D2-2D312538D418}"/>
              </a:ext>
            </a:extLst>
          </p:cNvPr>
          <p:cNvSpPr txBox="1">
            <a:spLocks noChangeArrowheads="1"/>
          </p:cNvSpPr>
          <p:nvPr/>
        </p:nvSpPr>
        <p:spPr bwMode="auto">
          <a:xfrm>
            <a:off x="73688" y="1725922"/>
            <a:ext cx="2435232" cy="1015663"/>
          </a:xfrm>
          <a:prstGeom prst="rect">
            <a:avLst/>
          </a:prstGeom>
          <a:solidFill>
            <a:schemeClr val="bg1">
              <a:alpha val="64000"/>
            </a:schemeClr>
          </a:solidFill>
          <a:ln w="9525">
            <a:solidFill>
              <a:schemeClr val="tx1"/>
            </a:solidFill>
            <a:miter lim="800000"/>
            <a:headEnd/>
            <a:tailEnd/>
          </a:ln>
        </p:spPr>
        <p:txBody>
          <a:bodyPr wrap="square">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r>
              <a:rPr lang="fr-FR" sz="1200" dirty="0"/>
              <a:t>Config Sénégal </a:t>
            </a:r>
            <a:r>
              <a:rPr lang="fr-FR" sz="1200" dirty="0" err="1"/>
              <a:t>pisces</a:t>
            </a:r>
            <a:r>
              <a:rPr lang="fr-FR" sz="1200" dirty="0"/>
              <a:t> v2 :</a:t>
            </a:r>
          </a:p>
          <a:p>
            <a:pPr marL="171450" indent="-171450">
              <a:buFont typeface="Arial" panose="020B0604020202020204" pitchFamily="34" charset="0"/>
              <a:buChar char="•"/>
            </a:pPr>
            <a:r>
              <a:rPr lang="fr-FR" sz="1200" dirty="0"/>
              <a:t>config </a:t>
            </a:r>
            <a:r>
              <a:rPr lang="fr-FR" sz="1200" dirty="0" err="1"/>
              <a:t>Siny</a:t>
            </a:r>
            <a:r>
              <a:rPr lang="fr-FR" sz="1200" dirty="0"/>
              <a:t> </a:t>
            </a:r>
          </a:p>
          <a:p>
            <a:pPr marL="171450" indent="-171450">
              <a:buFont typeface="Arial" panose="020B0604020202020204" pitchFamily="34" charset="0"/>
              <a:buChar char="•"/>
            </a:pPr>
            <a:r>
              <a:rPr lang="fr-FR" sz="1200" dirty="0"/>
              <a:t>+ version </a:t>
            </a:r>
            <a:r>
              <a:rPr lang="fr-FR" sz="1200" dirty="0" err="1"/>
              <a:t>pisces</a:t>
            </a:r>
            <a:r>
              <a:rPr lang="fr-FR" sz="1200" dirty="0"/>
              <a:t> v2 Afrique Steph</a:t>
            </a:r>
          </a:p>
          <a:p>
            <a:pPr marL="171450" indent="-171450">
              <a:buFont typeface="Symbol" pitchFamily="2" charset="2"/>
              <a:buChar char="Þ"/>
            </a:pPr>
            <a:r>
              <a:rPr lang="fr-FR" sz="1200" b="1" dirty="0"/>
              <a:t>     pulsation croco</a:t>
            </a:r>
          </a:p>
          <a:p>
            <a:r>
              <a:rPr lang="fr-FR" sz="1200" b="1" dirty="0"/>
              <a:t>     + Version commune v1.00</a:t>
            </a:r>
          </a:p>
        </p:txBody>
      </p:sp>
      <p:cxnSp>
        <p:nvCxnSpPr>
          <p:cNvPr id="3" name="Connecteur droit avec flèche 2">
            <a:extLst>
              <a:ext uri="{FF2B5EF4-FFF2-40B4-BE49-F238E27FC236}">
                <a16:creationId xmlns:a16="http://schemas.microsoft.com/office/drawing/2014/main" id="{FF2A1CA8-BF5F-124A-84BE-8A3C0DD9D410}"/>
              </a:ext>
            </a:extLst>
          </p:cNvPr>
          <p:cNvCxnSpPr>
            <a:stCxn id="38" idx="0"/>
          </p:cNvCxnSpPr>
          <p:nvPr/>
        </p:nvCxnSpPr>
        <p:spPr>
          <a:xfrm flipV="1">
            <a:off x="715378" y="2749112"/>
            <a:ext cx="0" cy="179763"/>
          </a:xfrm>
          <a:prstGeom prst="straightConnector1">
            <a:avLst/>
          </a:prstGeom>
          <a:ln>
            <a:solidFill>
              <a:schemeClr val="tx1"/>
            </a:solidFill>
            <a:tailEnd type="triangle"/>
          </a:ln>
        </p:spPr>
        <p:style>
          <a:lnRef idx="2">
            <a:schemeClr val="accent1"/>
          </a:lnRef>
          <a:fillRef idx="0">
            <a:schemeClr val="accent1"/>
          </a:fillRef>
          <a:effectRef idx="1">
            <a:schemeClr val="accent1"/>
          </a:effectRef>
          <a:fontRef idx="minor">
            <a:schemeClr val="tx1"/>
          </a:fontRef>
        </p:style>
      </p:cxnSp>
      <p:cxnSp>
        <p:nvCxnSpPr>
          <p:cNvPr id="4" name="Connecteur droit avec flèche 3">
            <a:extLst>
              <a:ext uri="{FF2B5EF4-FFF2-40B4-BE49-F238E27FC236}">
                <a16:creationId xmlns:a16="http://schemas.microsoft.com/office/drawing/2014/main" id="{92C4E8E3-89F9-1E4E-9F79-4440653EB3A9}"/>
              </a:ext>
            </a:extLst>
          </p:cNvPr>
          <p:cNvCxnSpPr>
            <a:cxnSpLocks/>
            <a:stCxn id="38" idx="3"/>
            <a:endCxn id="43" idx="1"/>
          </p:cNvCxnSpPr>
          <p:nvPr/>
        </p:nvCxnSpPr>
        <p:spPr>
          <a:xfrm flipV="1">
            <a:off x="1360264" y="3056086"/>
            <a:ext cx="516966" cy="11289"/>
          </a:xfrm>
          <a:prstGeom prst="straightConnector1">
            <a:avLst/>
          </a:prstGeom>
          <a:ln w="44450">
            <a:solidFill>
              <a:srgbClr val="00B050"/>
            </a:solidFill>
            <a:headEnd type="triangle"/>
            <a:tailEnd type="triangle"/>
          </a:ln>
        </p:spPr>
        <p:style>
          <a:lnRef idx="2">
            <a:schemeClr val="accent1"/>
          </a:lnRef>
          <a:fillRef idx="0">
            <a:schemeClr val="accent1"/>
          </a:fillRef>
          <a:effectRef idx="1">
            <a:schemeClr val="accent1"/>
          </a:effectRef>
          <a:fontRef idx="minor">
            <a:schemeClr val="tx1"/>
          </a:fontRef>
        </p:style>
      </p:cxnSp>
      <p:cxnSp>
        <p:nvCxnSpPr>
          <p:cNvPr id="29" name="Connecteur droit avec flèche 28">
            <a:extLst>
              <a:ext uri="{FF2B5EF4-FFF2-40B4-BE49-F238E27FC236}">
                <a16:creationId xmlns:a16="http://schemas.microsoft.com/office/drawing/2014/main" id="{27063907-6B2C-2E42-A720-439D6F5498D6}"/>
              </a:ext>
            </a:extLst>
          </p:cNvPr>
          <p:cNvCxnSpPr>
            <a:cxnSpLocks/>
            <a:endCxn id="44" idx="0"/>
          </p:cNvCxnSpPr>
          <p:nvPr/>
        </p:nvCxnSpPr>
        <p:spPr>
          <a:xfrm>
            <a:off x="2892127" y="3218501"/>
            <a:ext cx="258483" cy="612053"/>
          </a:xfrm>
          <a:prstGeom prst="straightConnector1">
            <a:avLst/>
          </a:prstGeom>
          <a:ln w="44450">
            <a:solidFill>
              <a:srgbClr val="00B050"/>
            </a:solidFill>
            <a:headEnd type="triangle"/>
            <a:tailEnd type="triangle"/>
          </a:ln>
        </p:spPr>
        <p:style>
          <a:lnRef idx="2">
            <a:schemeClr val="accent1"/>
          </a:lnRef>
          <a:fillRef idx="0">
            <a:schemeClr val="accent1"/>
          </a:fillRef>
          <a:effectRef idx="1">
            <a:schemeClr val="accent1"/>
          </a:effectRef>
          <a:fontRef idx="minor">
            <a:schemeClr val="tx1"/>
          </a:fontRef>
        </p:style>
      </p:cxnSp>
      <p:cxnSp>
        <p:nvCxnSpPr>
          <p:cNvPr id="31" name="Connecteur droit avec flèche 30">
            <a:extLst>
              <a:ext uri="{FF2B5EF4-FFF2-40B4-BE49-F238E27FC236}">
                <a16:creationId xmlns:a16="http://schemas.microsoft.com/office/drawing/2014/main" id="{87D24322-02B5-ED46-93C9-A2BA1DCF4042}"/>
              </a:ext>
            </a:extLst>
          </p:cNvPr>
          <p:cNvCxnSpPr>
            <a:cxnSpLocks/>
          </p:cNvCxnSpPr>
          <p:nvPr/>
        </p:nvCxnSpPr>
        <p:spPr>
          <a:xfrm>
            <a:off x="4629307" y="3202345"/>
            <a:ext cx="258483" cy="612053"/>
          </a:xfrm>
          <a:prstGeom prst="straightConnector1">
            <a:avLst/>
          </a:prstGeom>
          <a:ln w="44450">
            <a:solidFill>
              <a:srgbClr val="00B050"/>
            </a:solidFill>
            <a:headEnd type="triangle"/>
            <a:tailEnd type="triangle"/>
          </a:ln>
        </p:spPr>
        <p:style>
          <a:lnRef idx="2">
            <a:schemeClr val="accent1"/>
          </a:lnRef>
          <a:fillRef idx="0">
            <a:schemeClr val="accent1"/>
          </a:fillRef>
          <a:effectRef idx="1">
            <a:schemeClr val="accent1"/>
          </a:effectRef>
          <a:fontRef idx="minor">
            <a:schemeClr val="tx1"/>
          </a:fontRef>
        </p:style>
      </p:cxn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5">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5">
                                            <p:bg/>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8"/>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5">
                                            <p:txEl>
                                              <p:pRg st="1" end="1"/>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55"/>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1"/>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6"/>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25"/>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9"/>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42"/>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1" nodeType="clickEffect">
                                  <p:stCondLst>
                                    <p:cond delay="0"/>
                                  </p:stCondLst>
                                  <p:childTnLst>
                                    <p:set>
                                      <p:cBhvr>
                                        <p:cTn id="36" dur="1" fill="hold">
                                          <p:stCondLst>
                                            <p:cond delay="0"/>
                                          </p:stCondLst>
                                        </p:cTn>
                                        <p:tgtEl>
                                          <p:spTgt spid="35">
                                            <p:txEl>
                                              <p:pRg st="2" end="2"/>
                                            </p:txEl>
                                          </p:spTgt>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43"/>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4"/>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45"/>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44"/>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29"/>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46"/>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2" nodeType="clickEffect">
                                  <p:stCondLst>
                                    <p:cond delay="0"/>
                                  </p:stCondLst>
                                  <p:childTnLst>
                                    <p:set>
                                      <p:cBhvr>
                                        <p:cTn id="54" dur="1" fill="hold">
                                          <p:stCondLst>
                                            <p:cond delay="0"/>
                                          </p:stCondLst>
                                        </p:cTn>
                                        <p:tgtEl>
                                          <p:spTgt spid="35">
                                            <p:txEl>
                                              <p:pRg st="3" end="3"/>
                                            </p:txEl>
                                          </p:spTgt>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47"/>
                                        </p:tgtEl>
                                        <p:attrNameLst>
                                          <p:attrName>style.visibility</p:attrName>
                                        </p:attrNameLst>
                                      </p:cBhvr>
                                      <p:to>
                                        <p:strVal val="visible"/>
                                      </p:to>
                                    </p:set>
                                  </p:childTnLst>
                                </p:cTn>
                              </p:par>
                              <p:par>
                                <p:cTn id="57" presetID="1" presetClass="entr" presetSubtype="0" fill="hold" nodeType="withEffect">
                                  <p:stCondLst>
                                    <p:cond delay="0"/>
                                  </p:stCondLst>
                                  <p:childTnLst>
                                    <p:set>
                                      <p:cBhvr>
                                        <p:cTn id="58" dur="1" fill="hold">
                                          <p:stCondLst>
                                            <p:cond delay="0"/>
                                          </p:stCondLst>
                                        </p:cTn>
                                        <p:tgtEl>
                                          <p:spTgt spid="49"/>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48"/>
                                        </p:tgtEl>
                                        <p:attrNameLst>
                                          <p:attrName>style.visibility</p:attrName>
                                        </p:attrNameLst>
                                      </p:cBhvr>
                                      <p:to>
                                        <p:strVal val="visible"/>
                                      </p:to>
                                    </p:set>
                                  </p:childTnLst>
                                </p:cTn>
                              </p:par>
                              <p:par>
                                <p:cTn id="63" presetID="1" presetClass="entr" presetSubtype="0" fill="hold" nodeType="withEffect">
                                  <p:stCondLst>
                                    <p:cond delay="0"/>
                                  </p:stCondLst>
                                  <p:childTnLst>
                                    <p:set>
                                      <p:cBhvr>
                                        <p:cTn id="64" dur="1" fill="hold">
                                          <p:stCondLst>
                                            <p:cond delay="0"/>
                                          </p:stCondLst>
                                        </p:cTn>
                                        <p:tgtEl>
                                          <p:spTgt spid="31"/>
                                        </p:tgtEl>
                                        <p:attrNameLst>
                                          <p:attrName>style.visibility</p:attrName>
                                        </p:attrNameLst>
                                      </p:cBhvr>
                                      <p:to>
                                        <p:strVal val="visible"/>
                                      </p:to>
                                    </p:set>
                                  </p:childTnLst>
                                </p:cTn>
                              </p:par>
                              <p:par>
                                <p:cTn id="65" presetID="1" presetClass="entr" presetSubtype="0" fill="hold" nodeType="withEffect">
                                  <p:stCondLst>
                                    <p:cond delay="0"/>
                                  </p:stCondLst>
                                  <p:childTnLst>
                                    <p:set>
                                      <p:cBhvr>
                                        <p:cTn id="66" dur="1" fill="hold">
                                          <p:stCondLst>
                                            <p:cond delay="0"/>
                                          </p:stCondLst>
                                        </p:cTn>
                                        <p:tgtEl>
                                          <p:spTgt spid="50"/>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51"/>
                                        </p:tgtEl>
                                        <p:attrNameLst>
                                          <p:attrName>style.visibility</p:attrName>
                                        </p:attrNameLst>
                                      </p:cBhvr>
                                      <p:to>
                                        <p:strVal val="visible"/>
                                      </p:to>
                                    </p:set>
                                  </p:childTnLst>
                                </p:cTn>
                              </p:par>
                              <p:par>
                                <p:cTn id="71" presetID="1" presetClass="entr" presetSubtype="0" fill="hold" nodeType="withEffect">
                                  <p:stCondLst>
                                    <p:cond delay="0"/>
                                  </p:stCondLst>
                                  <p:childTnLst>
                                    <p:set>
                                      <p:cBhvr>
                                        <p:cTn id="72" dur="1" fill="hold">
                                          <p:stCondLst>
                                            <p:cond delay="0"/>
                                          </p:stCondLst>
                                        </p:cTn>
                                        <p:tgtEl>
                                          <p:spTgt spid="53"/>
                                        </p:tgtEl>
                                        <p:attrNameLst>
                                          <p:attrName>style.visibility</p:attrName>
                                        </p:attrNameLst>
                                      </p:cBhvr>
                                      <p:to>
                                        <p:strVal val="visible"/>
                                      </p:to>
                                    </p:set>
                                  </p:childTnLst>
                                </p:cTn>
                              </p:par>
                              <p:par>
                                <p:cTn id="73" presetID="1" presetClass="entr" presetSubtype="0" fill="hold" nodeType="withEffect">
                                  <p:stCondLst>
                                    <p:cond delay="0"/>
                                  </p:stCondLst>
                                  <p:childTnLst>
                                    <p:set>
                                      <p:cBhvr>
                                        <p:cTn id="74" dur="1" fill="hold">
                                          <p:stCondLst>
                                            <p:cond delay="0"/>
                                          </p:stCondLst>
                                        </p:cTn>
                                        <p:tgtEl>
                                          <p:spTgt spid="35">
                                            <p:txEl>
                                              <p:pRg st="4" end="4"/>
                                            </p:txEl>
                                          </p:spTgt>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grpId="0" nodeType="clickEffect">
                                  <p:stCondLst>
                                    <p:cond delay="0"/>
                                  </p:stCondLst>
                                  <p:childTnLst>
                                    <p:set>
                                      <p:cBhvr>
                                        <p:cTn id="78" dur="1" fill="hold">
                                          <p:stCondLst>
                                            <p:cond delay="0"/>
                                          </p:stCondLst>
                                        </p:cTn>
                                        <p:tgtEl>
                                          <p:spTgt spid="52"/>
                                        </p:tgtEl>
                                        <p:attrNameLst>
                                          <p:attrName>style.visibility</p:attrName>
                                        </p:attrNameLst>
                                      </p:cBhvr>
                                      <p:to>
                                        <p:strVal val="visible"/>
                                      </p:to>
                                    </p:set>
                                  </p:childTnLst>
                                </p:cTn>
                              </p:par>
                              <p:par>
                                <p:cTn id="79" presetID="1" presetClass="entr" presetSubtype="0" fill="hold" nodeType="withEffect">
                                  <p:stCondLst>
                                    <p:cond delay="0"/>
                                  </p:stCondLst>
                                  <p:childTnLst>
                                    <p:set>
                                      <p:cBhvr>
                                        <p:cTn id="80" dur="1" fill="hold">
                                          <p:stCondLst>
                                            <p:cond delay="0"/>
                                          </p:stCondLst>
                                        </p:cTn>
                                        <p:tgtEl>
                                          <p:spTgt spid="54"/>
                                        </p:tgtEl>
                                        <p:attrNameLst>
                                          <p:attrName>style.visibility</p:attrName>
                                        </p:attrNameLst>
                                      </p:cBhvr>
                                      <p:to>
                                        <p:strVal val="visible"/>
                                      </p:to>
                                    </p:set>
                                  </p:childTnLst>
                                </p:cTn>
                              </p:par>
                            </p:childTnLst>
                          </p:cTn>
                        </p:par>
                      </p:childTnLst>
                    </p:cTn>
                  </p:par>
                  <p:par>
                    <p:cTn id="81" fill="hold">
                      <p:stCondLst>
                        <p:cond delay="indefinite"/>
                      </p:stCondLst>
                      <p:childTnLst>
                        <p:par>
                          <p:cTn id="82" fill="hold">
                            <p:stCondLst>
                              <p:cond delay="0"/>
                            </p:stCondLst>
                            <p:childTnLst>
                              <p:par>
                                <p:cTn id="83" presetID="1" presetClass="entr" presetSubtype="0" fill="hold" nodeType="clickEffect">
                                  <p:stCondLst>
                                    <p:cond delay="0"/>
                                  </p:stCondLst>
                                  <p:childTnLst>
                                    <p:set>
                                      <p:cBhvr>
                                        <p:cTn id="84" dur="1" fill="hold">
                                          <p:stCondLst>
                                            <p:cond delay="0"/>
                                          </p:stCondLst>
                                        </p:cTn>
                                        <p:tgtEl>
                                          <p:spTgt spid="33">
                                            <p:txEl>
                                              <p:pRg st="0" end="0"/>
                                            </p:txEl>
                                          </p:spTgt>
                                        </p:tgtEl>
                                        <p:attrNameLst>
                                          <p:attrName>style.visibility</p:attrName>
                                        </p:attrNameLst>
                                      </p:cBhvr>
                                      <p:to>
                                        <p:strVal val="visible"/>
                                      </p:to>
                                    </p:set>
                                  </p:childTnLst>
                                </p:cTn>
                              </p:par>
                              <p:par>
                                <p:cTn id="85" presetID="1" presetClass="entr" presetSubtype="0" fill="hold" nodeType="withEffect">
                                  <p:stCondLst>
                                    <p:cond delay="0"/>
                                  </p:stCondLst>
                                  <p:childTnLst>
                                    <p:set>
                                      <p:cBhvr>
                                        <p:cTn id="86" dur="1" fill="hold">
                                          <p:stCondLst>
                                            <p:cond delay="0"/>
                                          </p:stCondLst>
                                        </p:cTn>
                                        <p:tgtEl>
                                          <p:spTgt spid="33">
                                            <p:txEl>
                                              <p:pRg st="1" end="1"/>
                                            </p:txEl>
                                          </p:spTgt>
                                        </p:tgtEl>
                                        <p:attrNameLst>
                                          <p:attrName>style.visibility</p:attrName>
                                        </p:attrNameLst>
                                      </p:cBhvr>
                                      <p:to>
                                        <p:strVal val="visible"/>
                                      </p:to>
                                    </p:set>
                                  </p:childTnLst>
                                </p:cTn>
                              </p:par>
                              <p:par>
                                <p:cTn id="87" presetID="1" presetClass="entr" presetSubtype="0" fill="hold" nodeType="withEffect">
                                  <p:stCondLst>
                                    <p:cond delay="0"/>
                                  </p:stCondLst>
                                  <p:childTnLst>
                                    <p:set>
                                      <p:cBhvr>
                                        <p:cTn id="88" dur="1" fill="hold">
                                          <p:stCondLst>
                                            <p:cond delay="0"/>
                                          </p:stCondLst>
                                        </p:cTn>
                                        <p:tgtEl>
                                          <p:spTgt spid="3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uiExpand="1" build="allAtOnce" animBg="1"/>
      <p:bldP spid="35" grpId="1" uiExpand="1" build="allAtOnce"/>
      <p:bldP spid="35" grpId="2" uiExpand="1" build="allAtOnce"/>
      <p:bldP spid="38" grpId="0" animBg="1"/>
      <p:bldP spid="39" grpId="0" animBg="1"/>
      <p:bldP spid="43" grpId="0" animBg="1"/>
      <p:bldP spid="44" grpId="0" animBg="1"/>
      <p:bldP spid="47" grpId="0" animBg="1"/>
      <p:bldP spid="48" grpId="0" animBg="1"/>
      <p:bldP spid="51" grpId="0" animBg="1"/>
      <p:bldP spid="52" grpId="0" animBg="1"/>
      <p:bldP spid="55" grpId="0"/>
      <p:bldP spid="25"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7" name="Image 10">
            <a:extLst>
              <a:ext uri="{FF2B5EF4-FFF2-40B4-BE49-F238E27FC236}">
                <a16:creationId xmlns:a16="http://schemas.microsoft.com/office/drawing/2014/main" id="{4E20A733-E1B0-324C-9690-3B3F04E4C869}"/>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321175" y="3436938"/>
            <a:ext cx="2149475" cy="2854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58" name="ZoneTexte 3">
            <a:extLst>
              <a:ext uri="{FF2B5EF4-FFF2-40B4-BE49-F238E27FC236}">
                <a16:creationId xmlns:a16="http://schemas.microsoft.com/office/drawing/2014/main" id="{154F3906-5472-F649-A903-65088D757864}"/>
              </a:ext>
            </a:extLst>
          </p:cNvPr>
          <p:cNvSpPr txBox="1">
            <a:spLocks noChangeArrowheads="1"/>
          </p:cNvSpPr>
          <p:nvPr/>
        </p:nvSpPr>
        <p:spPr bwMode="auto">
          <a:xfrm>
            <a:off x="390525" y="827088"/>
            <a:ext cx="8024813"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85750" indent="-285750" eaLnBrk="0" hangingPunct="0">
              <a:defRPr sz="2400">
                <a:solidFill>
                  <a:schemeClr val="tx1"/>
                </a:solidFill>
                <a:latin typeface="Calibri" panose="020F0502020204030204" pitchFamily="34" charset="0"/>
                <a:ea typeface="ＭＳ Ｐゴシック" panose="020B0600070205080204" pitchFamily="34" charset="-128"/>
              </a:defRPr>
            </a:lvl1pPr>
            <a:lvl2pPr marL="742950" indent="-285750" eaLnBrk="0" hangingPunct="0">
              <a:defRPr sz="2400">
                <a:solidFill>
                  <a:schemeClr val="tx1"/>
                </a:solidFill>
                <a:latin typeface="Calibri" panose="020F0502020204030204" pitchFamily="34" charset="0"/>
                <a:ea typeface="ＭＳ Ｐゴシック" panose="020B0600070205080204" pitchFamily="34" charset="-128"/>
              </a:defRPr>
            </a:lvl2pPr>
            <a:lvl3pPr marL="1143000" indent="-228600" eaLnBrk="0" hangingPunct="0">
              <a:defRPr sz="2400">
                <a:solidFill>
                  <a:schemeClr val="tx1"/>
                </a:solidFill>
                <a:latin typeface="Calibri" panose="020F0502020204030204" pitchFamily="34" charset="0"/>
                <a:ea typeface="ＭＳ Ｐゴシック" panose="020B0600070205080204" pitchFamily="34" charset="-128"/>
              </a:defRPr>
            </a:lvl3pPr>
            <a:lvl4pPr marL="1600200" indent="-228600" eaLnBrk="0" hangingPunct="0">
              <a:defRPr sz="2400">
                <a:solidFill>
                  <a:schemeClr val="tx1"/>
                </a:solidFill>
                <a:latin typeface="Calibri" panose="020F0502020204030204" pitchFamily="34" charset="0"/>
                <a:ea typeface="ＭＳ Ｐゴシック" panose="020B0600070205080204" pitchFamily="34" charset="-128"/>
              </a:defRPr>
            </a:lvl4pPr>
            <a:lvl5pPr marL="2057400" indent="-228600" eaLnBrk="0" hangingPunct="0">
              <a:defRPr sz="2400">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9pPr>
          </a:lstStyle>
          <a:p>
            <a:pPr eaLnBrk="1" hangingPunct="1">
              <a:buFont typeface="Arial" panose="020B0604020202020204" pitchFamily="34" charset="0"/>
              <a:buChar char="•"/>
            </a:pPr>
            <a:endParaRPr lang="fr-FR" altLang="fr-FR" sz="1400">
              <a:latin typeface="Comic Sans MS" panose="030F0902030302020204" pitchFamily="66" charset="0"/>
            </a:endParaRPr>
          </a:p>
        </p:txBody>
      </p:sp>
      <p:sp>
        <p:nvSpPr>
          <p:cNvPr id="19459" name="Titre 3">
            <a:extLst>
              <a:ext uri="{FF2B5EF4-FFF2-40B4-BE49-F238E27FC236}">
                <a16:creationId xmlns:a16="http://schemas.microsoft.com/office/drawing/2014/main" id="{58BC352E-8D11-FB4F-8F5E-9FE1497FA810}"/>
              </a:ext>
            </a:extLst>
          </p:cNvPr>
          <p:cNvSpPr>
            <a:spLocks noGrp="1"/>
          </p:cNvSpPr>
          <p:nvPr>
            <p:ph type="ctrTitle"/>
          </p:nvPr>
        </p:nvSpPr>
        <p:spPr>
          <a:xfrm>
            <a:off x="0" y="0"/>
            <a:ext cx="9144000" cy="393700"/>
          </a:xfrm>
        </p:spPr>
        <p:txBody>
          <a:bodyPr/>
          <a:lstStyle/>
          <a:p>
            <a:r>
              <a:rPr lang="fr-FR" altLang="fr-FR">
                <a:latin typeface="Comic Sans MS" panose="030F0902030302020204" pitchFamily="66" charset="0"/>
                <a:ea typeface="ＭＳ Ｐゴシック" panose="020B0600070205080204" pitchFamily="34" charset="-128"/>
              </a:rPr>
              <a:t>bug </a:t>
            </a:r>
            <a:r>
              <a:rPr lang="fr-FR" altLang="fr-FR" sz="1600" b="0">
                <a:latin typeface="Comic Sans MS" panose="030F0902030302020204" pitchFamily="66" charset="0"/>
                <a:ea typeface="ＭＳ Ｐゴシック" panose="020B0600070205080204" pitchFamily="34" charset="-128"/>
              </a:rPr>
              <a:t>(5x24 , 6x24 , 12x12 </a:t>
            </a:r>
            <a:r>
              <a:rPr lang="mr-IN" altLang="fr-FR" sz="1600" b="0">
                <a:latin typeface="Comic Sans MS" panose="030F0902030302020204" pitchFamily="66" charset="0"/>
                <a:ea typeface="ＭＳ Ｐゴシック" panose="020B0600070205080204" pitchFamily="34" charset="-128"/>
              </a:rPr>
              <a:t>…</a:t>
            </a:r>
            <a:r>
              <a:rPr lang="fr-FR" altLang="fr-FR" sz="1600" b="0">
                <a:latin typeface="Comic Sans MS" panose="030F0902030302020204" pitchFamily="66" charset="0"/>
                <a:ea typeface="ＭＳ Ｐゴシック" panose="020B0600070205080204" pitchFamily="34" charset="-128"/>
              </a:rPr>
              <a:t>  et 3x40)</a:t>
            </a:r>
            <a:endParaRPr lang="fr-FR" altLang="fr-FR" sz="1600">
              <a:latin typeface="Comic Sans MS" panose="030F0902030302020204" pitchFamily="66" charset="0"/>
              <a:ea typeface="ＭＳ Ｐゴシック" panose="020B0600070205080204" pitchFamily="34" charset="-128"/>
            </a:endParaRPr>
          </a:p>
        </p:txBody>
      </p:sp>
      <p:pic>
        <p:nvPicPr>
          <p:cNvPr id="19460" name="Image 7">
            <a:extLst>
              <a:ext uri="{FF2B5EF4-FFF2-40B4-BE49-F238E27FC236}">
                <a16:creationId xmlns:a16="http://schemas.microsoft.com/office/drawing/2014/main" id="{06B99302-41AB-844F-8EEA-ADF16B6B1C41}"/>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588" y="571500"/>
            <a:ext cx="2157412" cy="285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61" name="Image 10">
            <a:extLst>
              <a:ext uri="{FF2B5EF4-FFF2-40B4-BE49-F238E27FC236}">
                <a16:creationId xmlns:a16="http://schemas.microsoft.com/office/drawing/2014/main" id="{C11B3758-AB04-4641-8513-98B4BEC5E3C9}"/>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2160588" y="573088"/>
            <a:ext cx="2159000" cy="2854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ZoneTexte 4">
            <a:extLst>
              <a:ext uri="{FF2B5EF4-FFF2-40B4-BE49-F238E27FC236}">
                <a16:creationId xmlns:a16="http://schemas.microsoft.com/office/drawing/2014/main" id="{B0CD1106-76F4-9641-9137-7ECD62FBAF19}"/>
              </a:ext>
            </a:extLst>
          </p:cNvPr>
          <p:cNvSpPr txBox="1"/>
          <p:nvPr/>
        </p:nvSpPr>
        <p:spPr>
          <a:xfrm>
            <a:off x="123825" y="738188"/>
            <a:ext cx="1516063" cy="523875"/>
          </a:xfrm>
          <a:prstGeom prst="rect">
            <a:avLst/>
          </a:prstGeom>
          <a:noFill/>
        </p:spPr>
        <p:txBody>
          <a:bodyPr wrap="none">
            <a:spAutoFit/>
          </a:bodyPr>
          <a:lstStyle/>
          <a:p>
            <a:pPr>
              <a:defRPr/>
            </a:pPr>
            <a:r>
              <a:rPr lang="fr-FR" sz="1400" dirty="0">
                <a:solidFill>
                  <a:schemeClr val="bg1">
                    <a:lumMod val="95000"/>
                  </a:schemeClr>
                </a:solidFill>
                <a:latin typeface="Calibri" charset="0"/>
                <a:ea typeface="ＭＳ Ｐゴシック" charset="0"/>
                <a:cs typeface="ＭＳ Ｐゴシック" charset="0"/>
              </a:rPr>
              <a:t>5x24 (locean v1.0)</a:t>
            </a:r>
          </a:p>
          <a:p>
            <a:pPr>
              <a:defRPr/>
            </a:pPr>
            <a:r>
              <a:rPr lang="fr-FR" sz="1400" dirty="0">
                <a:solidFill>
                  <a:schemeClr val="bg1">
                    <a:lumMod val="95000"/>
                  </a:schemeClr>
                </a:solidFill>
                <a:latin typeface="Calibri" charset="0"/>
                <a:ea typeface="ＭＳ Ｐゴシック" charset="0"/>
                <a:cs typeface="ＭＳ Ｐゴシック" charset="0"/>
              </a:rPr>
              <a:t>JEAN-ZAY</a:t>
            </a:r>
          </a:p>
        </p:txBody>
      </p:sp>
      <p:sp>
        <p:nvSpPr>
          <p:cNvPr id="19" name="ZoneTexte 18">
            <a:extLst>
              <a:ext uri="{FF2B5EF4-FFF2-40B4-BE49-F238E27FC236}">
                <a16:creationId xmlns:a16="http://schemas.microsoft.com/office/drawing/2014/main" id="{514AD133-3919-294E-8C9A-F9434B01B806}"/>
              </a:ext>
            </a:extLst>
          </p:cNvPr>
          <p:cNvSpPr txBox="1"/>
          <p:nvPr/>
        </p:nvSpPr>
        <p:spPr>
          <a:xfrm>
            <a:off x="2281238" y="720725"/>
            <a:ext cx="1516062" cy="523875"/>
          </a:xfrm>
          <a:prstGeom prst="rect">
            <a:avLst/>
          </a:prstGeom>
          <a:noFill/>
        </p:spPr>
        <p:txBody>
          <a:bodyPr wrap="none">
            <a:spAutoFit/>
          </a:bodyPr>
          <a:lstStyle/>
          <a:p>
            <a:pPr>
              <a:defRPr/>
            </a:pPr>
            <a:r>
              <a:rPr lang="fr-FR" sz="1400" dirty="0">
                <a:solidFill>
                  <a:schemeClr val="bg1">
                    <a:lumMod val="95000"/>
                  </a:schemeClr>
                </a:solidFill>
                <a:latin typeface="Calibri" charset="0"/>
                <a:ea typeface="ＭＳ Ｐゴシック" charset="0"/>
                <a:cs typeface="ＭＳ Ｐゴシック" charset="0"/>
              </a:rPr>
              <a:t>6x24 (locean v1.0)</a:t>
            </a:r>
          </a:p>
          <a:p>
            <a:pPr>
              <a:defRPr/>
            </a:pPr>
            <a:r>
              <a:rPr lang="fr-FR" sz="1400" dirty="0">
                <a:solidFill>
                  <a:schemeClr val="bg1">
                    <a:lumMod val="95000"/>
                  </a:schemeClr>
                </a:solidFill>
                <a:latin typeface="Calibri" charset="0"/>
                <a:ea typeface="ＭＳ Ｐゴシック" charset="0"/>
                <a:cs typeface="ＭＳ Ｐゴシック" charset="0"/>
              </a:rPr>
              <a:t>IRENE-</a:t>
            </a:r>
            <a:r>
              <a:rPr lang="fr-FR" sz="1400" dirty="0" err="1">
                <a:solidFill>
                  <a:schemeClr val="bg1">
                    <a:lumMod val="95000"/>
                  </a:schemeClr>
                </a:solidFill>
                <a:latin typeface="Calibri" charset="0"/>
                <a:ea typeface="ＭＳ Ｐゴシック" charset="0"/>
                <a:cs typeface="ＭＳ Ｐゴシック" charset="0"/>
              </a:rPr>
              <a:t>Skylake</a:t>
            </a:r>
            <a:endParaRPr lang="fr-FR" sz="1400" dirty="0">
              <a:solidFill>
                <a:schemeClr val="bg1">
                  <a:lumMod val="95000"/>
                </a:schemeClr>
              </a:solidFill>
              <a:latin typeface="Calibri" charset="0"/>
              <a:ea typeface="ＭＳ Ｐゴシック" charset="0"/>
              <a:cs typeface="ＭＳ Ｐゴシック" charset="0"/>
            </a:endParaRPr>
          </a:p>
        </p:txBody>
      </p:sp>
      <p:sp>
        <p:nvSpPr>
          <p:cNvPr id="14" name="ZoneTexte 13">
            <a:extLst>
              <a:ext uri="{FF2B5EF4-FFF2-40B4-BE49-F238E27FC236}">
                <a16:creationId xmlns:a16="http://schemas.microsoft.com/office/drawing/2014/main" id="{13CE7E0E-5B66-0347-84D1-FD3B34C75E0A}"/>
              </a:ext>
            </a:extLst>
          </p:cNvPr>
          <p:cNvSpPr txBox="1"/>
          <p:nvPr/>
        </p:nvSpPr>
        <p:spPr>
          <a:xfrm>
            <a:off x="4410075" y="3568700"/>
            <a:ext cx="1606550" cy="523875"/>
          </a:xfrm>
          <a:prstGeom prst="rect">
            <a:avLst/>
          </a:prstGeom>
          <a:noFill/>
        </p:spPr>
        <p:txBody>
          <a:bodyPr wrap="none">
            <a:spAutoFit/>
          </a:bodyPr>
          <a:lstStyle/>
          <a:p>
            <a:pPr>
              <a:defRPr/>
            </a:pPr>
            <a:r>
              <a:rPr lang="fr-FR" sz="1400" dirty="0">
                <a:solidFill>
                  <a:schemeClr val="bg1">
                    <a:lumMod val="95000"/>
                  </a:schemeClr>
                </a:solidFill>
                <a:latin typeface="Calibri" charset="0"/>
                <a:ea typeface="ＭＳ Ｐゴシック" charset="0"/>
                <a:cs typeface="ＭＳ Ｐゴシック" charset="0"/>
              </a:rPr>
              <a:t>12x12 (locean v1.0)</a:t>
            </a:r>
          </a:p>
          <a:p>
            <a:pPr>
              <a:defRPr/>
            </a:pPr>
            <a:r>
              <a:rPr lang="fr-FR" sz="1400" dirty="0">
                <a:solidFill>
                  <a:schemeClr val="bg1">
                    <a:lumMod val="95000"/>
                  </a:schemeClr>
                </a:solidFill>
                <a:latin typeface="Calibri" charset="0"/>
                <a:ea typeface="ＭＳ Ｐゴシック" charset="0"/>
                <a:cs typeface="ＭＳ Ｐゴシック" charset="0"/>
              </a:rPr>
              <a:t>JEAN-ZAY</a:t>
            </a:r>
          </a:p>
        </p:txBody>
      </p:sp>
      <p:sp>
        <p:nvSpPr>
          <p:cNvPr id="16" name="ZoneTexte 15">
            <a:extLst>
              <a:ext uri="{FF2B5EF4-FFF2-40B4-BE49-F238E27FC236}">
                <a16:creationId xmlns:a16="http://schemas.microsoft.com/office/drawing/2014/main" id="{3030BCEE-3DEA-FA43-AB4E-5B8AABE75420}"/>
              </a:ext>
            </a:extLst>
          </p:cNvPr>
          <p:cNvSpPr txBox="1"/>
          <p:nvPr/>
        </p:nvSpPr>
        <p:spPr>
          <a:xfrm>
            <a:off x="61913" y="3602038"/>
            <a:ext cx="1017587" cy="307975"/>
          </a:xfrm>
          <a:prstGeom prst="rect">
            <a:avLst/>
          </a:prstGeom>
          <a:noFill/>
        </p:spPr>
        <p:txBody>
          <a:bodyPr wrap="none">
            <a:spAutoFit/>
          </a:bodyPr>
          <a:lstStyle/>
          <a:p>
            <a:pPr>
              <a:defRPr/>
            </a:pPr>
            <a:r>
              <a:rPr lang="fr-FR" sz="1400" dirty="0">
                <a:solidFill>
                  <a:schemeClr val="bg1">
                    <a:lumMod val="95000"/>
                  </a:schemeClr>
                </a:solidFill>
                <a:latin typeface="Calibri" charset="0"/>
                <a:ea typeface="ＭＳ Ｐゴシック" charset="0"/>
                <a:cs typeface="ＭＳ Ｐゴシック" charset="0"/>
              </a:rPr>
              <a:t>Avec AGRIF</a:t>
            </a:r>
          </a:p>
        </p:txBody>
      </p:sp>
      <p:sp>
        <p:nvSpPr>
          <p:cNvPr id="17" name="ZoneTexte 16">
            <a:extLst>
              <a:ext uri="{FF2B5EF4-FFF2-40B4-BE49-F238E27FC236}">
                <a16:creationId xmlns:a16="http://schemas.microsoft.com/office/drawing/2014/main" id="{EE2F6EDA-5E63-714C-AB5E-E4222E60B954}"/>
              </a:ext>
            </a:extLst>
          </p:cNvPr>
          <p:cNvSpPr txBox="1"/>
          <p:nvPr/>
        </p:nvSpPr>
        <p:spPr>
          <a:xfrm>
            <a:off x="6573838" y="3679825"/>
            <a:ext cx="1019175" cy="307975"/>
          </a:xfrm>
          <a:prstGeom prst="rect">
            <a:avLst/>
          </a:prstGeom>
          <a:noFill/>
        </p:spPr>
        <p:txBody>
          <a:bodyPr wrap="none">
            <a:spAutoFit/>
          </a:bodyPr>
          <a:lstStyle/>
          <a:p>
            <a:pPr>
              <a:defRPr/>
            </a:pPr>
            <a:r>
              <a:rPr lang="fr-FR" sz="1400" dirty="0">
                <a:solidFill>
                  <a:schemeClr val="bg1">
                    <a:lumMod val="95000"/>
                  </a:schemeClr>
                </a:solidFill>
                <a:latin typeface="Calibri" charset="0"/>
                <a:ea typeface="ＭＳ Ｐゴシック" charset="0"/>
                <a:cs typeface="ＭＳ Ｐゴシック" charset="0"/>
              </a:rPr>
              <a:t>Avec AGRIF</a:t>
            </a:r>
          </a:p>
        </p:txBody>
      </p:sp>
      <p:pic>
        <p:nvPicPr>
          <p:cNvPr id="19467" name="Image 13">
            <a:extLst>
              <a:ext uri="{FF2B5EF4-FFF2-40B4-BE49-F238E27FC236}">
                <a16:creationId xmlns:a16="http://schemas.microsoft.com/office/drawing/2014/main" id="{550C3E3B-0C65-794B-B4A2-2899F4A723D9}"/>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2165350" y="3417888"/>
            <a:ext cx="2151063" cy="287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 name="Ellipse 21">
            <a:extLst>
              <a:ext uri="{FF2B5EF4-FFF2-40B4-BE49-F238E27FC236}">
                <a16:creationId xmlns:a16="http://schemas.microsoft.com/office/drawing/2014/main" id="{D8369259-364A-BF42-8F2D-972F86C3FA67}"/>
              </a:ext>
            </a:extLst>
          </p:cNvPr>
          <p:cNvSpPr>
            <a:spLocks noChangeArrowheads="1"/>
          </p:cNvSpPr>
          <p:nvPr/>
        </p:nvSpPr>
        <p:spPr bwMode="auto">
          <a:xfrm>
            <a:off x="3665538" y="596900"/>
            <a:ext cx="650875" cy="788988"/>
          </a:xfrm>
          <a:prstGeom prst="ellipse">
            <a:avLst/>
          </a:prstGeom>
          <a:noFill/>
          <a:ln w="28575">
            <a:solidFill>
              <a:srgbClr val="F2F2F2"/>
            </a:solidFill>
            <a:round/>
            <a:headEnd/>
            <a:tailEnd/>
          </a:ln>
          <a:effectLst>
            <a:outerShdw blurRad="40000" dist="23000" dir="5400000" rotWithShape="0">
              <a:srgbClr val="808080">
                <a:alpha val="34999"/>
              </a:srgbClr>
            </a:outerShdw>
          </a:effectLst>
          <a:extLst>
            <a:ext uri="{909E8E84-426E-40DD-AFC4-6F175D3DCCD1}">
              <a14:hiddenFill xmlns:a14="http://schemas.microsoft.com/office/drawing/2010/main">
                <a:solidFill>
                  <a:srgbClr val="FFFFFF"/>
                </a:solidFill>
              </a14:hiddenFill>
            </a:ext>
          </a:extLst>
        </p:spPr>
        <p:txBody>
          <a:bodyPr anchor="ctr"/>
          <a:lstStyle/>
          <a:p>
            <a:pPr algn="ctr">
              <a:defRPr/>
            </a:pPr>
            <a:endParaRPr lang="fr-FR">
              <a:ln>
                <a:solidFill>
                  <a:srgbClr val="000000"/>
                </a:solidFill>
              </a:ln>
              <a:solidFill>
                <a:schemeClr val="bg1">
                  <a:lumMod val="95000"/>
                </a:schemeClr>
              </a:solidFill>
              <a:latin typeface="+mn-lt"/>
              <a:ea typeface="+mn-ea"/>
            </a:endParaRPr>
          </a:p>
        </p:txBody>
      </p:sp>
      <p:sp>
        <p:nvSpPr>
          <p:cNvPr id="23" name="Ellipse 22">
            <a:extLst>
              <a:ext uri="{FF2B5EF4-FFF2-40B4-BE49-F238E27FC236}">
                <a16:creationId xmlns:a16="http://schemas.microsoft.com/office/drawing/2014/main" id="{65D92FDC-D86E-8C4B-99C1-AEEC9D210F14}"/>
              </a:ext>
            </a:extLst>
          </p:cNvPr>
          <p:cNvSpPr>
            <a:spLocks noChangeArrowheads="1"/>
          </p:cNvSpPr>
          <p:nvPr/>
        </p:nvSpPr>
        <p:spPr bwMode="auto">
          <a:xfrm>
            <a:off x="1387475" y="596900"/>
            <a:ext cx="650875" cy="788988"/>
          </a:xfrm>
          <a:prstGeom prst="ellipse">
            <a:avLst/>
          </a:prstGeom>
          <a:noFill/>
          <a:ln w="28575">
            <a:solidFill>
              <a:srgbClr val="F2F2F2"/>
            </a:solidFill>
            <a:round/>
            <a:headEnd/>
            <a:tailEnd/>
          </a:ln>
          <a:effectLst>
            <a:outerShdw blurRad="40000" dist="23000" dir="5400000" rotWithShape="0">
              <a:srgbClr val="808080">
                <a:alpha val="34999"/>
              </a:srgbClr>
            </a:outerShdw>
          </a:effectLst>
          <a:extLst>
            <a:ext uri="{909E8E84-426E-40DD-AFC4-6F175D3DCCD1}">
              <a14:hiddenFill xmlns:a14="http://schemas.microsoft.com/office/drawing/2010/main">
                <a:solidFill>
                  <a:srgbClr val="FFFFFF"/>
                </a:solidFill>
              </a14:hiddenFill>
            </a:ext>
          </a:extLst>
        </p:spPr>
        <p:txBody>
          <a:bodyPr anchor="ctr"/>
          <a:lstStyle/>
          <a:p>
            <a:pPr algn="ctr">
              <a:defRPr/>
            </a:pPr>
            <a:endParaRPr lang="fr-FR">
              <a:ln>
                <a:solidFill>
                  <a:srgbClr val="000000"/>
                </a:solidFill>
              </a:ln>
              <a:solidFill>
                <a:schemeClr val="bg1">
                  <a:lumMod val="95000"/>
                </a:schemeClr>
              </a:solidFill>
              <a:latin typeface="+mn-lt"/>
              <a:ea typeface="+mn-ea"/>
            </a:endParaRPr>
          </a:p>
        </p:txBody>
      </p:sp>
      <p:sp>
        <p:nvSpPr>
          <p:cNvPr id="24" name="Ellipse 23">
            <a:extLst>
              <a:ext uri="{FF2B5EF4-FFF2-40B4-BE49-F238E27FC236}">
                <a16:creationId xmlns:a16="http://schemas.microsoft.com/office/drawing/2014/main" id="{81022AAA-3C94-3146-B533-CBE4230F3AAC}"/>
              </a:ext>
            </a:extLst>
          </p:cNvPr>
          <p:cNvSpPr>
            <a:spLocks noChangeArrowheads="1"/>
          </p:cNvSpPr>
          <p:nvPr/>
        </p:nvSpPr>
        <p:spPr bwMode="auto">
          <a:xfrm>
            <a:off x="6105525" y="3436938"/>
            <a:ext cx="382588" cy="400050"/>
          </a:xfrm>
          <a:prstGeom prst="ellipse">
            <a:avLst/>
          </a:prstGeom>
          <a:noFill/>
          <a:ln w="28575">
            <a:solidFill>
              <a:srgbClr val="F2F2F2"/>
            </a:solidFill>
            <a:round/>
            <a:headEnd/>
            <a:tailEnd/>
          </a:ln>
          <a:effectLst>
            <a:outerShdw blurRad="40000" dist="23000" dir="5400000" rotWithShape="0">
              <a:srgbClr val="808080">
                <a:alpha val="34999"/>
              </a:srgbClr>
            </a:outerShdw>
          </a:effectLst>
          <a:extLst>
            <a:ext uri="{909E8E84-426E-40DD-AFC4-6F175D3DCCD1}">
              <a14:hiddenFill xmlns:a14="http://schemas.microsoft.com/office/drawing/2010/main">
                <a:solidFill>
                  <a:srgbClr val="FFFFFF"/>
                </a:solidFill>
              </a14:hiddenFill>
            </a:ext>
          </a:extLst>
        </p:spPr>
        <p:txBody>
          <a:bodyPr anchor="ctr"/>
          <a:lstStyle/>
          <a:p>
            <a:pPr algn="ctr">
              <a:defRPr/>
            </a:pPr>
            <a:endParaRPr lang="fr-FR">
              <a:ln>
                <a:solidFill>
                  <a:srgbClr val="000000"/>
                </a:solidFill>
              </a:ln>
              <a:solidFill>
                <a:schemeClr val="bg1">
                  <a:lumMod val="95000"/>
                </a:schemeClr>
              </a:solidFill>
              <a:latin typeface="+mn-lt"/>
              <a:ea typeface="+mn-ea"/>
            </a:endParaRPr>
          </a:p>
        </p:txBody>
      </p:sp>
      <p:sp>
        <p:nvSpPr>
          <p:cNvPr id="25" name="Ellipse 24">
            <a:extLst>
              <a:ext uri="{FF2B5EF4-FFF2-40B4-BE49-F238E27FC236}">
                <a16:creationId xmlns:a16="http://schemas.microsoft.com/office/drawing/2014/main" id="{D1F0F84B-2B30-CD49-9586-BB3F9504DD94}"/>
              </a:ext>
            </a:extLst>
          </p:cNvPr>
          <p:cNvSpPr>
            <a:spLocks noChangeArrowheads="1"/>
          </p:cNvSpPr>
          <p:nvPr/>
        </p:nvSpPr>
        <p:spPr bwMode="auto">
          <a:xfrm>
            <a:off x="3665538" y="3452813"/>
            <a:ext cx="650875" cy="788987"/>
          </a:xfrm>
          <a:prstGeom prst="ellipse">
            <a:avLst/>
          </a:prstGeom>
          <a:noFill/>
          <a:ln w="28575">
            <a:solidFill>
              <a:srgbClr val="F2F2F2"/>
            </a:solidFill>
            <a:round/>
            <a:headEnd/>
            <a:tailEnd/>
          </a:ln>
          <a:effectLst>
            <a:outerShdw blurRad="40000" dist="23000" dir="5400000" rotWithShape="0">
              <a:srgbClr val="808080">
                <a:alpha val="34999"/>
              </a:srgbClr>
            </a:outerShdw>
          </a:effectLst>
          <a:extLst>
            <a:ext uri="{909E8E84-426E-40DD-AFC4-6F175D3DCCD1}">
              <a14:hiddenFill xmlns:a14="http://schemas.microsoft.com/office/drawing/2010/main">
                <a:solidFill>
                  <a:srgbClr val="FFFFFF"/>
                </a:solidFill>
              </a14:hiddenFill>
            </a:ext>
          </a:extLst>
        </p:spPr>
        <p:txBody>
          <a:bodyPr anchor="ctr"/>
          <a:lstStyle/>
          <a:p>
            <a:pPr algn="ctr">
              <a:defRPr/>
            </a:pPr>
            <a:endParaRPr lang="fr-FR">
              <a:ln>
                <a:solidFill>
                  <a:srgbClr val="000000"/>
                </a:solidFill>
              </a:ln>
              <a:solidFill>
                <a:schemeClr val="bg1">
                  <a:lumMod val="95000"/>
                </a:schemeClr>
              </a:solidFill>
              <a:latin typeface="+mn-lt"/>
              <a:ea typeface="+mn-ea"/>
            </a:endParaRPr>
          </a:p>
        </p:txBody>
      </p:sp>
      <p:sp>
        <p:nvSpPr>
          <p:cNvPr id="26" name="Ellipse 25">
            <a:extLst>
              <a:ext uri="{FF2B5EF4-FFF2-40B4-BE49-F238E27FC236}">
                <a16:creationId xmlns:a16="http://schemas.microsoft.com/office/drawing/2014/main" id="{3331FEF5-9103-4F4A-BE8E-C04C1CA4132A}"/>
              </a:ext>
            </a:extLst>
          </p:cNvPr>
          <p:cNvSpPr>
            <a:spLocks noChangeArrowheads="1"/>
          </p:cNvSpPr>
          <p:nvPr/>
        </p:nvSpPr>
        <p:spPr bwMode="auto">
          <a:xfrm>
            <a:off x="2959100" y="5100638"/>
            <a:ext cx="650875" cy="790575"/>
          </a:xfrm>
          <a:prstGeom prst="ellipse">
            <a:avLst/>
          </a:prstGeom>
          <a:noFill/>
          <a:ln w="28575">
            <a:solidFill>
              <a:srgbClr val="F2F2F2"/>
            </a:solidFill>
            <a:round/>
            <a:headEnd/>
            <a:tailEnd/>
          </a:ln>
          <a:effectLst>
            <a:outerShdw blurRad="40000" dist="23000" dir="5400000" rotWithShape="0">
              <a:srgbClr val="808080">
                <a:alpha val="34999"/>
              </a:srgbClr>
            </a:outerShdw>
          </a:effectLst>
          <a:extLst>
            <a:ext uri="{909E8E84-426E-40DD-AFC4-6F175D3DCCD1}">
              <a14:hiddenFill xmlns:a14="http://schemas.microsoft.com/office/drawing/2010/main">
                <a:solidFill>
                  <a:srgbClr val="FFFFFF"/>
                </a:solidFill>
              </a14:hiddenFill>
            </a:ext>
          </a:extLst>
        </p:spPr>
        <p:txBody>
          <a:bodyPr anchor="ctr"/>
          <a:lstStyle/>
          <a:p>
            <a:pPr algn="ctr">
              <a:defRPr/>
            </a:pPr>
            <a:endParaRPr lang="fr-FR">
              <a:ln>
                <a:solidFill>
                  <a:srgbClr val="000000"/>
                </a:solidFill>
              </a:ln>
              <a:solidFill>
                <a:schemeClr val="bg1">
                  <a:lumMod val="95000"/>
                </a:schemeClr>
              </a:solidFill>
              <a:latin typeface="+mn-lt"/>
              <a:ea typeface="+mn-ea"/>
            </a:endParaRPr>
          </a:p>
        </p:txBody>
      </p:sp>
      <p:sp>
        <p:nvSpPr>
          <p:cNvPr id="27" name="Ellipse 26">
            <a:extLst>
              <a:ext uri="{FF2B5EF4-FFF2-40B4-BE49-F238E27FC236}">
                <a16:creationId xmlns:a16="http://schemas.microsoft.com/office/drawing/2014/main" id="{146CD72C-C892-A946-A4F2-10AE53F81548}"/>
              </a:ext>
            </a:extLst>
          </p:cNvPr>
          <p:cNvSpPr>
            <a:spLocks noChangeArrowheads="1"/>
          </p:cNvSpPr>
          <p:nvPr/>
        </p:nvSpPr>
        <p:spPr bwMode="auto">
          <a:xfrm>
            <a:off x="5137150" y="5100638"/>
            <a:ext cx="650875" cy="790575"/>
          </a:xfrm>
          <a:prstGeom prst="ellipse">
            <a:avLst/>
          </a:prstGeom>
          <a:noFill/>
          <a:ln w="28575">
            <a:solidFill>
              <a:srgbClr val="F2F2F2"/>
            </a:solidFill>
            <a:round/>
            <a:headEnd/>
            <a:tailEnd/>
          </a:ln>
          <a:effectLst>
            <a:outerShdw blurRad="40000" dist="23000" dir="5400000" rotWithShape="0">
              <a:srgbClr val="808080">
                <a:alpha val="34999"/>
              </a:srgbClr>
            </a:outerShdw>
          </a:effectLst>
          <a:extLst>
            <a:ext uri="{909E8E84-426E-40DD-AFC4-6F175D3DCCD1}">
              <a14:hiddenFill xmlns:a14="http://schemas.microsoft.com/office/drawing/2010/main">
                <a:solidFill>
                  <a:srgbClr val="FFFFFF"/>
                </a:solidFill>
              </a14:hiddenFill>
            </a:ext>
          </a:extLst>
        </p:spPr>
        <p:txBody>
          <a:bodyPr anchor="ctr"/>
          <a:lstStyle/>
          <a:p>
            <a:pPr algn="ctr">
              <a:defRPr/>
            </a:pPr>
            <a:endParaRPr lang="fr-FR">
              <a:ln>
                <a:solidFill>
                  <a:srgbClr val="000000"/>
                </a:solidFill>
              </a:ln>
              <a:solidFill>
                <a:schemeClr val="bg1">
                  <a:lumMod val="95000"/>
                </a:schemeClr>
              </a:solidFill>
              <a:latin typeface="+mn-lt"/>
              <a:ea typeface="+mn-ea"/>
            </a:endParaRPr>
          </a:p>
        </p:txBody>
      </p:sp>
      <p:sp>
        <p:nvSpPr>
          <p:cNvPr id="28" name="ZoneTexte 27">
            <a:extLst>
              <a:ext uri="{FF2B5EF4-FFF2-40B4-BE49-F238E27FC236}">
                <a16:creationId xmlns:a16="http://schemas.microsoft.com/office/drawing/2014/main" id="{3D28F66C-01FB-8C4F-97B5-1F07BE6231FF}"/>
              </a:ext>
            </a:extLst>
          </p:cNvPr>
          <p:cNvSpPr txBox="1"/>
          <p:nvPr/>
        </p:nvSpPr>
        <p:spPr>
          <a:xfrm>
            <a:off x="3595688" y="4711700"/>
            <a:ext cx="666750" cy="307975"/>
          </a:xfrm>
          <a:prstGeom prst="rect">
            <a:avLst/>
          </a:prstGeom>
          <a:noFill/>
        </p:spPr>
        <p:txBody>
          <a:bodyPr wrap="none">
            <a:spAutoFit/>
          </a:bodyPr>
          <a:lstStyle/>
          <a:p>
            <a:pPr>
              <a:defRPr/>
            </a:pPr>
            <a:r>
              <a:rPr lang="fr-FR" sz="1400" dirty="0">
                <a:solidFill>
                  <a:schemeClr val="bg1">
                    <a:lumMod val="95000"/>
                  </a:schemeClr>
                </a:solidFill>
                <a:latin typeface="Calibri" charset="0"/>
                <a:ea typeface="ＭＳ Ｐゴシック" charset="0"/>
                <a:cs typeface="ＭＳ Ｐゴシック" charset="0"/>
              </a:rPr>
              <a:t> AGRIF</a:t>
            </a:r>
          </a:p>
        </p:txBody>
      </p:sp>
      <p:sp>
        <p:nvSpPr>
          <p:cNvPr id="29" name="ZoneTexte 28">
            <a:extLst>
              <a:ext uri="{FF2B5EF4-FFF2-40B4-BE49-F238E27FC236}">
                <a16:creationId xmlns:a16="http://schemas.microsoft.com/office/drawing/2014/main" id="{52630A8E-A0A9-2342-94C8-7A41DF8B1CD5}"/>
              </a:ext>
            </a:extLst>
          </p:cNvPr>
          <p:cNvSpPr txBox="1"/>
          <p:nvPr/>
        </p:nvSpPr>
        <p:spPr>
          <a:xfrm>
            <a:off x="5772150" y="4711700"/>
            <a:ext cx="668338" cy="306388"/>
          </a:xfrm>
          <a:prstGeom prst="rect">
            <a:avLst/>
          </a:prstGeom>
          <a:noFill/>
        </p:spPr>
        <p:txBody>
          <a:bodyPr wrap="none">
            <a:spAutoFit/>
          </a:bodyPr>
          <a:lstStyle/>
          <a:p>
            <a:pPr>
              <a:defRPr/>
            </a:pPr>
            <a:r>
              <a:rPr lang="fr-FR" sz="1400" dirty="0">
                <a:solidFill>
                  <a:schemeClr val="bg1">
                    <a:lumMod val="95000"/>
                  </a:schemeClr>
                </a:solidFill>
                <a:latin typeface="Calibri" charset="0"/>
                <a:ea typeface="ＭＳ Ｐゴシック" charset="0"/>
                <a:cs typeface="ＭＳ Ｐゴシック" charset="0"/>
              </a:rPr>
              <a:t> AGRIF</a:t>
            </a:r>
          </a:p>
        </p:txBody>
      </p:sp>
      <p:sp>
        <p:nvSpPr>
          <p:cNvPr id="30" name="ZoneTexte 29">
            <a:extLst>
              <a:ext uri="{FF2B5EF4-FFF2-40B4-BE49-F238E27FC236}">
                <a16:creationId xmlns:a16="http://schemas.microsoft.com/office/drawing/2014/main" id="{22A1072E-9F48-AA49-8F50-85D008FF4DA4}"/>
              </a:ext>
            </a:extLst>
          </p:cNvPr>
          <p:cNvSpPr txBox="1"/>
          <p:nvPr/>
        </p:nvSpPr>
        <p:spPr>
          <a:xfrm>
            <a:off x="4410075" y="665163"/>
            <a:ext cx="4562475" cy="2616200"/>
          </a:xfrm>
          <a:prstGeom prst="rect">
            <a:avLst/>
          </a:prstGeom>
          <a:solidFill>
            <a:schemeClr val="tx2">
              <a:lumMod val="20000"/>
              <a:lumOff val="80000"/>
            </a:schemeClr>
          </a:solidFill>
        </p:spPr>
        <p:txBody>
          <a:bodyPr>
            <a:spAutoFit/>
          </a:bodyPr>
          <a:lstStyle>
            <a:lvl1pPr eaLnBrk="0" hangingPunct="0">
              <a:defRPr sz="2400">
                <a:solidFill>
                  <a:schemeClr val="tx1"/>
                </a:solidFill>
                <a:latin typeface="Calibri" panose="020F0502020204030204" pitchFamily="34" charset="0"/>
                <a:ea typeface="ＭＳ Ｐゴシック" panose="020B0600070205080204" pitchFamily="34" charset="-128"/>
              </a:defRPr>
            </a:lvl1pPr>
            <a:lvl2pPr marL="742950" indent="-285750" eaLnBrk="0" hangingPunct="0">
              <a:defRPr sz="2400">
                <a:solidFill>
                  <a:schemeClr val="tx1"/>
                </a:solidFill>
                <a:latin typeface="Calibri" panose="020F0502020204030204" pitchFamily="34" charset="0"/>
                <a:ea typeface="ＭＳ Ｐゴシック" panose="020B0600070205080204" pitchFamily="34" charset="-128"/>
              </a:defRPr>
            </a:lvl2pPr>
            <a:lvl3pPr marL="1143000" indent="-228600" eaLnBrk="0" hangingPunct="0">
              <a:defRPr sz="2400">
                <a:solidFill>
                  <a:schemeClr val="tx1"/>
                </a:solidFill>
                <a:latin typeface="Calibri" panose="020F0502020204030204" pitchFamily="34" charset="0"/>
                <a:ea typeface="ＭＳ Ｐゴシック" panose="020B0600070205080204" pitchFamily="34" charset="-128"/>
              </a:defRPr>
            </a:lvl3pPr>
            <a:lvl4pPr marL="1600200" indent="-228600" eaLnBrk="0" hangingPunct="0">
              <a:defRPr sz="2400">
                <a:solidFill>
                  <a:schemeClr val="tx1"/>
                </a:solidFill>
                <a:latin typeface="Calibri" panose="020F0502020204030204" pitchFamily="34" charset="0"/>
                <a:ea typeface="ＭＳ Ｐゴシック" panose="020B0600070205080204" pitchFamily="34" charset="-128"/>
              </a:defRPr>
            </a:lvl4pPr>
            <a:lvl5pPr marL="2057400" indent="-228600" eaLnBrk="0" hangingPunct="0">
              <a:defRPr sz="2400">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9pPr>
          </a:lstStyle>
          <a:p>
            <a:pPr eaLnBrk="1" hangingPunct="1"/>
            <a:r>
              <a:rPr lang="fr-FR" altLang="fr-FR" sz="1400" b="1">
                <a:solidFill>
                  <a:srgbClr val="000000"/>
                </a:solidFill>
              </a:rPr>
              <a:t>5x24  &amp; 6x24  &amp;  12x12    </a:t>
            </a:r>
          </a:p>
          <a:p>
            <a:pPr eaLnBrk="1" hangingPunct="1"/>
            <a:r>
              <a:rPr lang="fr-FR" altLang="fr-FR" sz="1400">
                <a:solidFill>
                  <a:srgbClr val="000000"/>
                </a:solidFill>
              </a:rPr>
              <a:t>	</a:t>
            </a:r>
            <a:r>
              <a:rPr lang="fr-FR" altLang="fr-FR" sz="1400">
                <a:solidFill>
                  <a:srgbClr val="0000FF"/>
                </a:solidFill>
              </a:rPr>
              <a:t>Bug sur la bio (NANO) </a:t>
            </a:r>
            <a:r>
              <a:rPr lang="fr-FR" altLang="fr-FR" sz="1400">
                <a:solidFill>
                  <a:srgbClr val="000000"/>
                </a:solidFill>
              </a:rPr>
              <a:t>au nord avec et sans AGRIF</a:t>
            </a:r>
          </a:p>
          <a:p>
            <a:pPr eaLnBrk="1" hangingPunct="1"/>
            <a:r>
              <a:rPr lang="fr-FR" altLang="fr-FR" sz="1400">
                <a:solidFill>
                  <a:srgbClr val="000000"/>
                </a:solidFill>
              </a:rPr>
              <a:t>	Bug sur la frontière AGRIF</a:t>
            </a:r>
          </a:p>
          <a:p>
            <a:pPr eaLnBrk="1" hangingPunct="1"/>
            <a:endParaRPr lang="fr-FR" altLang="fr-FR" sz="1400">
              <a:solidFill>
                <a:srgbClr val="000000"/>
              </a:solidFill>
            </a:endParaRPr>
          </a:p>
          <a:p>
            <a:pPr eaLnBrk="1" hangingPunct="1"/>
            <a:r>
              <a:rPr lang="fr-FR" altLang="fr-FR" sz="1200" i="1">
                <a:solidFill>
                  <a:srgbClr val="000000"/>
                </a:solidFill>
              </a:rPr>
              <a:t>Sans AGRIF sur ligne du haut</a:t>
            </a:r>
          </a:p>
          <a:p>
            <a:pPr eaLnBrk="1" hangingPunct="1"/>
            <a:r>
              <a:rPr lang="fr-FR" altLang="fr-FR" sz="1200" i="1">
                <a:solidFill>
                  <a:srgbClr val="000000"/>
                </a:solidFill>
              </a:rPr>
              <a:t>Avec AGRIF sur ligne du bas.</a:t>
            </a:r>
            <a:endParaRPr lang="fr-FR" altLang="fr-FR" sz="1200" i="1">
              <a:solidFill>
                <a:srgbClr val="F2F2F2"/>
              </a:solidFill>
            </a:endParaRPr>
          </a:p>
          <a:p>
            <a:pPr eaLnBrk="1" hangingPunct="1"/>
            <a:endParaRPr lang="fr-FR" altLang="fr-FR" sz="1400">
              <a:solidFill>
                <a:srgbClr val="000000"/>
              </a:solidFill>
            </a:endParaRPr>
          </a:p>
          <a:p>
            <a:pPr eaLnBrk="1" hangingPunct="1"/>
            <a:endParaRPr lang="fr-FR" altLang="fr-FR" sz="1400">
              <a:solidFill>
                <a:srgbClr val="000000"/>
              </a:solidFill>
            </a:endParaRPr>
          </a:p>
          <a:p>
            <a:pPr eaLnBrk="1" hangingPunct="1"/>
            <a:r>
              <a:rPr lang="fr-FR" altLang="fr-FR" sz="1400" b="1">
                <a:solidFill>
                  <a:srgbClr val="000000"/>
                </a:solidFill>
              </a:rPr>
              <a:t>3x40  </a:t>
            </a:r>
            <a:r>
              <a:rPr lang="fr-FR" altLang="fr-FR" sz="1400">
                <a:solidFill>
                  <a:srgbClr val="0000FF"/>
                </a:solidFill>
              </a:rPr>
              <a:t>ERROR lecture h</a:t>
            </a:r>
            <a:r>
              <a:rPr lang="fr-FR" altLang="fr-FR" sz="1400">
                <a:solidFill>
                  <a:srgbClr val="000000"/>
                </a:solidFill>
              </a:rPr>
              <a:t>:</a:t>
            </a:r>
          </a:p>
          <a:p>
            <a:pPr eaLnBrk="1" hangingPunct="1"/>
            <a:r>
              <a:rPr lang="fr-FR" altLang="fr-FR" sz="1400">
                <a:solidFill>
                  <a:srgbClr val="000000"/>
                </a:solidFill>
              </a:rPr>
              <a:t>	</a:t>
            </a:r>
            <a:r>
              <a:rPr lang="fr-FR" altLang="fr-FR" sz="1400" i="1">
                <a:solidFill>
                  <a:srgbClr val="000000"/>
                </a:solidFill>
              </a:rPr>
              <a:t>GET_GRID - error while reading variable: h</a:t>
            </a:r>
          </a:p>
          <a:p>
            <a:pPr eaLnBrk="1" hangingPunct="1"/>
            <a:r>
              <a:rPr lang="fr-FR" altLang="fr-FR" sz="1400" i="1">
                <a:solidFill>
                  <a:srgbClr val="000000"/>
                </a:solidFill>
              </a:rPr>
              <a:t>            in grid netCDF file: croco_grd.nc</a:t>
            </a:r>
          </a:p>
          <a:p>
            <a:pPr eaLnBrk="1" hangingPunct="1"/>
            <a:endParaRPr lang="fr-FR" altLang="fr-FR" sz="1400" i="1">
              <a:solidFill>
                <a:srgbClr val="000000"/>
              </a:solidFill>
            </a:endParaRPr>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2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3"/>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4"/>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6"/>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P spid="23" grpId="0" animBg="1"/>
      <p:bldP spid="24" grpId="0" animBg="1"/>
      <p:bldP spid="25" grpId="0" animBg="1"/>
      <p:bldP spid="26" grpId="0" animBg="1"/>
      <p:bldP spid="27"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5" name="Image 13">
            <a:extLst>
              <a:ext uri="{FF2B5EF4-FFF2-40B4-BE49-F238E27FC236}">
                <a16:creationId xmlns:a16="http://schemas.microsoft.com/office/drawing/2014/main" id="{D50E77CB-A41B-9B49-8CFB-F7E85557E64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543300" y="3571875"/>
            <a:ext cx="2151063" cy="2859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506" name="Image 13">
            <a:extLst>
              <a:ext uri="{FF2B5EF4-FFF2-40B4-BE49-F238E27FC236}">
                <a16:creationId xmlns:a16="http://schemas.microsoft.com/office/drawing/2014/main" id="{52C0275D-A9CE-9346-BA2A-F8BCB3D86E14}"/>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293813" y="581025"/>
            <a:ext cx="2151062" cy="287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507" name="Image 10">
            <a:extLst>
              <a:ext uri="{FF2B5EF4-FFF2-40B4-BE49-F238E27FC236}">
                <a16:creationId xmlns:a16="http://schemas.microsoft.com/office/drawing/2014/main" id="{9C31B8C0-6723-954D-A38A-C12C68C56D91}"/>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277938" y="3576638"/>
            <a:ext cx="2149475" cy="2854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508" name="ZoneTexte 3">
            <a:extLst>
              <a:ext uri="{FF2B5EF4-FFF2-40B4-BE49-F238E27FC236}">
                <a16:creationId xmlns:a16="http://schemas.microsoft.com/office/drawing/2014/main" id="{534D9E0A-345E-5E4F-A11A-FBB40BFAF819}"/>
              </a:ext>
            </a:extLst>
          </p:cNvPr>
          <p:cNvSpPr txBox="1">
            <a:spLocks noChangeArrowheads="1"/>
          </p:cNvSpPr>
          <p:nvPr/>
        </p:nvSpPr>
        <p:spPr bwMode="auto">
          <a:xfrm>
            <a:off x="390525" y="827088"/>
            <a:ext cx="8024813"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85750" indent="-285750" eaLnBrk="0" hangingPunct="0">
              <a:defRPr sz="2400">
                <a:solidFill>
                  <a:schemeClr val="tx1"/>
                </a:solidFill>
                <a:latin typeface="Calibri" panose="020F0502020204030204" pitchFamily="34" charset="0"/>
                <a:ea typeface="ＭＳ Ｐゴシック" panose="020B0600070205080204" pitchFamily="34" charset="-128"/>
              </a:defRPr>
            </a:lvl1pPr>
            <a:lvl2pPr marL="742950" indent="-285750" eaLnBrk="0" hangingPunct="0">
              <a:defRPr sz="2400">
                <a:solidFill>
                  <a:schemeClr val="tx1"/>
                </a:solidFill>
                <a:latin typeface="Calibri" panose="020F0502020204030204" pitchFamily="34" charset="0"/>
                <a:ea typeface="ＭＳ Ｐゴシック" panose="020B0600070205080204" pitchFamily="34" charset="-128"/>
              </a:defRPr>
            </a:lvl2pPr>
            <a:lvl3pPr marL="1143000" indent="-228600" eaLnBrk="0" hangingPunct="0">
              <a:defRPr sz="2400">
                <a:solidFill>
                  <a:schemeClr val="tx1"/>
                </a:solidFill>
                <a:latin typeface="Calibri" panose="020F0502020204030204" pitchFamily="34" charset="0"/>
                <a:ea typeface="ＭＳ Ｐゴシック" panose="020B0600070205080204" pitchFamily="34" charset="-128"/>
              </a:defRPr>
            </a:lvl3pPr>
            <a:lvl4pPr marL="1600200" indent="-228600" eaLnBrk="0" hangingPunct="0">
              <a:defRPr sz="2400">
                <a:solidFill>
                  <a:schemeClr val="tx1"/>
                </a:solidFill>
                <a:latin typeface="Calibri" panose="020F0502020204030204" pitchFamily="34" charset="0"/>
                <a:ea typeface="ＭＳ Ｐゴシック" panose="020B0600070205080204" pitchFamily="34" charset="-128"/>
              </a:defRPr>
            </a:lvl4pPr>
            <a:lvl5pPr marL="2057400" indent="-228600" eaLnBrk="0" hangingPunct="0">
              <a:defRPr sz="2400">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9pPr>
          </a:lstStyle>
          <a:p>
            <a:pPr eaLnBrk="1" hangingPunct="1">
              <a:buFont typeface="Arial" panose="020B0604020202020204" pitchFamily="34" charset="0"/>
              <a:buChar char="•"/>
            </a:pPr>
            <a:endParaRPr lang="fr-FR" altLang="fr-FR" sz="1400">
              <a:latin typeface="Comic Sans MS" panose="030F0902030302020204" pitchFamily="66" charset="0"/>
            </a:endParaRPr>
          </a:p>
        </p:txBody>
      </p:sp>
      <p:sp>
        <p:nvSpPr>
          <p:cNvPr id="21509" name="Titre 3">
            <a:extLst>
              <a:ext uri="{FF2B5EF4-FFF2-40B4-BE49-F238E27FC236}">
                <a16:creationId xmlns:a16="http://schemas.microsoft.com/office/drawing/2014/main" id="{97F572CD-D145-004F-893C-0C67D467298F}"/>
              </a:ext>
            </a:extLst>
          </p:cNvPr>
          <p:cNvSpPr>
            <a:spLocks noGrp="1"/>
          </p:cNvSpPr>
          <p:nvPr>
            <p:ph type="ctrTitle"/>
          </p:nvPr>
        </p:nvSpPr>
        <p:spPr>
          <a:xfrm>
            <a:off x="0" y="0"/>
            <a:ext cx="9144000" cy="393700"/>
          </a:xfrm>
        </p:spPr>
        <p:txBody>
          <a:bodyPr/>
          <a:lstStyle/>
          <a:p>
            <a:r>
              <a:rPr lang="fr-FR" altLang="fr-FR">
                <a:latin typeface="Comic Sans MS" panose="030F0902030302020204" pitchFamily="66" charset="0"/>
                <a:ea typeface="ＭＳ Ｐゴシック" panose="020B0600070205080204" pitchFamily="34" charset="-128"/>
              </a:rPr>
              <a:t>Bug </a:t>
            </a:r>
            <a:r>
              <a:rPr lang="fr-FR" altLang="fr-FR" sz="1600">
                <a:latin typeface="Comic Sans MS" panose="030F0902030302020204" pitchFamily="66" charset="0"/>
                <a:ea typeface="ＭＳ Ｐゴシック" panose="020B0600070205080204" pitchFamily="34" charset="-128"/>
              </a:rPr>
              <a:t>sur NANO </a:t>
            </a:r>
            <a:r>
              <a:rPr lang="fr-FR" altLang="fr-FR" sz="1600">
                <a:solidFill>
                  <a:srgbClr val="0000FF"/>
                </a:solidFill>
                <a:latin typeface="Comic Sans MS" panose="030F0902030302020204" pitchFamily="66" charset="0"/>
                <a:ea typeface="ＭＳ Ｐゴシック" panose="020B0600070205080204" pitchFamily="34" charset="-128"/>
              </a:rPr>
              <a:t>(semble corrigé par la v2.00)</a:t>
            </a:r>
          </a:p>
        </p:txBody>
      </p:sp>
      <p:sp>
        <p:nvSpPr>
          <p:cNvPr id="19" name="ZoneTexte 18">
            <a:extLst>
              <a:ext uri="{FF2B5EF4-FFF2-40B4-BE49-F238E27FC236}">
                <a16:creationId xmlns:a16="http://schemas.microsoft.com/office/drawing/2014/main" id="{C6F064EB-B85C-A442-B9D5-70F6FBE3DF15}"/>
              </a:ext>
            </a:extLst>
          </p:cNvPr>
          <p:cNvSpPr txBox="1"/>
          <p:nvPr/>
        </p:nvSpPr>
        <p:spPr>
          <a:xfrm>
            <a:off x="1354138" y="738188"/>
            <a:ext cx="1516062" cy="523875"/>
          </a:xfrm>
          <a:prstGeom prst="rect">
            <a:avLst/>
          </a:prstGeom>
          <a:noFill/>
        </p:spPr>
        <p:txBody>
          <a:bodyPr wrap="none">
            <a:spAutoFit/>
          </a:bodyPr>
          <a:lstStyle/>
          <a:p>
            <a:pPr>
              <a:defRPr/>
            </a:pPr>
            <a:r>
              <a:rPr lang="fr-FR" sz="1400" dirty="0">
                <a:solidFill>
                  <a:schemeClr val="bg1">
                    <a:lumMod val="95000"/>
                  </a:schemeClr>
                </a:solidFill>
                <a:latin typeface="Calibri" charset="0"/>
                <a:ea typeface="ＭＳ Ｐゴシック" charset="0"/>
                <a:cs typeface="ＭＳ Ｐゴシック" charset="0"/>
              </a:rPr>
              <a:t>6x24 (locean v1.0)</a:t>
            </a:r>
          </a:p>
          <a:p>
            <a:pPr>
              <a:defRPr/>
            </a:pPr>
            <a:r>
              <a:rPr lang="fr-FR" sz="1400" dirty="0">
                <a:solidFill>
                  <a:schemeClr val="bg1">
                    <a:lumMod val="95000"/>
                  </a:schemeClr>
                </a:solidFill>
                <a:latin typeface="Calibri" charset="0"/>
                <a:ea typeface="ＭＳ Ｐゴシック" charset="0"/>
                <a:cs typeface="ＭＳ Ｐゴシック" charset="0"/>
              </a:rPr>
              <a:t>IRENE-</a:t>
            </a:r>
            <a:r>
              <a:rPr lang="fr-FR" sz="1400" dirty="0" err="1">
                <a:solidFill>
                  <a:schemeClr val="bg1">
                    <a:lumMod val="95000"/>
                  </a:schemeClr>
                </a:solidFill>
                <a:latin typeface="Calibri" charset="0"/>
                <a:ea typeface="ＭＳ Ｐゴシック" charset="0"/>
                <a:cs typeface="ＭＳ Ｐゴシック" charset="0"/>
              </a:rPr>
              <a:t>Skylake</a:t>
            </a:r>
            <a:endParaRPr lang="fr-FR" sz="1400" dirty="0">
              <a:solidFill>
                <a:schemeClr val="bg1">
                  <a:lumMod val="95000"/>
                </a:schemeClr>
              </a:solidFill>
              <a:latin typeface="Calibri" charset="0"/>
              <a:ea typeface="ＭＳ Ｐゴシック" charset="0"/>
              <a:cs typeface="ＭＳ Ｐゴシック" charset="0"/>
            </a:endParaRPr>
          </a:p>
        </p:txBody>
      </p:sp>
      <p:sp>
        <p:nvSpPr>
          <p:cNvPr id="14" name="ZoneTexte 13">
            <a:extLst>
              <a:ext uri="{FF2B5EF4-FFF2-40B4-BE49-F238E27FC236}">
                <a16:creationId xmlns:a16="http://schemas.microsoft.com/office/drawing/2014/main" id="{736920C1-8DFC-CE48-BF04-019BB6BAAC18}"/>
              </a:ext>
            </a:extLst>
          </p:cNvPr>
          <p:cNvSpPr txBox="1"/>
          <p:nvPr/>
        </p:nvSpPr>
        <p:spPr>
          <a:xfrm>
            <a:off x="1366838" y="3708400"/>
            <a:ext cx="1606550" cy="523875"/>
          </a:xfrm>
          <a:prstGeom prst="rect">
            <a:avLst/>
          </a:prstGeom>
          <a:noFill/>
        </p:spPr>
        <p:txBody>
          <a:bodyPr wrap="none">
            <a:spAutoFit/>
          </a:bodyPr>
          <a:lstStyle/>
          <a:p>
            <a:pPr>
              <a:defRPr/>
            </a:pPr>
            <a:r>
              <a:rPr lang="fr-FR" sz="1400" dirty="0">
                <a:solidFill>
                  <a:schemeClr val="bg1">
                    <a:lumMod val="95000"/>
                  </a:schemeClr>
                </a:solidFill>
                <a:latin typeface="Calibri" charset="0"/>
                <a:ea typeface="ＭＳ Ｐゴシック" charset="0"/>
                <a:cs typeface="ＭＳ Ｐゴシック" charset="0"/>
              </a:rPr>
              <a:t>12x12 (locean v1.0)</a:t>
            </a:r>
          </a:p>
          <a:p>
            <a:pPr>
              <a:defRPr/>
            </a:pPr>
            <a:r>
              <a:rPr lang="fr-FR" sz="1400" dirty="0">
                <a:solidFill>
                  <a:schemeClr val="bg1">
                    <a:lumMod val="95000"/>
                  </a:schemeClr>
                </a:solidFill>
                <a:latin typeface="Calibri" charset="0"/>
                <a:ea typeface="ＭＳ Ｐゴシック" charset="0"/>
                <a:cs typeface="ＭＳ Ｐゴシック" charset="0"/>
              </a:rPr>
              <a:t>JEAN-ZAY</a:t>
            </a:r>
          </a:p>
        </p:txBody>
      </p:sp>
      <p:sp>
        <p:nvSpPr>
          <p:cNvPr id="24" name="Ellipse 23">
            <a:extLst>
              <a:ext uri="{FF2B5EF4-FFF2-40B4-BE49-F238E27FC236}">
                <a16:creationId xmlns:a16="http://schemas.microsoft.com/office/drawing/2014/main" id="{4CF35FAA-F287-4441-9EEC-1C77CB985182}"/>
              </a:ext>
            </a:extLst>
          </p:cNvPr>
          <p:cNvSpPr>
            <a:spLocks noChangeArrowheads="1"/>
          </p:cNvSpPr>
          <p:nvPr/>
        </p:nvSpPr>
        <p:spPr bwMode="auto">
          <a:xfrm>
            <a:off x="5311775" y="3576638"/>
            <a:ext cx="382588" cy="400050"/>
          </a:xfrm>
          <a:prstGeom prst="ellipse">
            <a:avLst/>
          </a:prstGeom>
          <a:noFill/>
          <a:ln w="28575">
            <a:solidFill>
              <a:srgbClr val="F2F2F2"/>
            </a:solidFill>
            <a:round/>
            <a:headEnd/>
            <a:tailEnd/>
          </a:ln>
          <a:effectLst>
            <a:outerShdw blurRad="40000" dist="23000" dir="5400000" rotWithShape="0">
              <a:srgbClr val="808080">
                <a:alpha val="34999"/>
              </a:srgbClr>
            </a:outerShdw>
          </a:effectLst>
          <a:extLst>
            <a:ext uri="{909E8E84-426E-40DD-AFC4-6F175D3DCCD1}">
              <a14:hiddenFill xmlns:a14="http://schemas.microsoft.com/office/drawing/2010/main">
                <a:solidFill>
                  <a:srgbClr val="FFFFFF"/>
                </a:solidFill>
              </a14:hiddenFill>
            </a:ext>
          </a:extLst>
        </p:spPr>
        <p:txBody>
          <a:bodyPr anchor="ctr"/>
          <a:lstStyle/>
          <a:p>
            <a:pPr algn="ctr">
              <a:defRPr/>
            </a:pPr>
            <a:endParaRPr lang="fr-FR">
              <a:ln>
                <a:solidFill>
                  <a:srgbClr val="000000"/>
                </a:solidFill>
              </a:ln>
              <a:solidFill>
                <a:schemeClr val="bg1">
                  <a:lumMod val="95000"/>
                </a:schemeClr>
              </a:solidFill>
              <a:latin typeface="+mn-lt"/>
              <a:ea typeface="+mn-ea"/>
            </a:endParaRPr>
          </a:p>
        </p:txBody>
      </p:sp>
      <p:sp>
        <p:nvSpPr>
          <p:cNvPr id="25" name="Ellipse 24">
            <a:extLst>
              <a:ext uri="{FF2B5EF4-FFF2-40B4-BE49-F238E27FC236}">
                <a16:creationId xmlns:a16="http://schemas.microsoft.com/office/drawing/2014/main" id="{91C020DF-66FC-5549-97C6-41CC72E69EF5}"/>
              </a:ext>
            </a:extLst>
          </p:cNvPr>
          <p:cNvSpPr>
            <a:spLocks noChangeArrowheads="1"/>
          </p:cNvSpPr>
          <p:nvPr/>
        </p:nvSpPr>
        <p:spPr bwMode="auto">
          <a:xfrm>
            <a:off x="2794000" y="615950"/>
            <a:ext cx="650875" cy="788988"/>
          </a:xfrm>
          <a:prstGeom prst="ellipse">
            <a:avLst/>
          </a:prstGeom>
          <a:noFill/>
          <a:ln w="28575">
            <a:solidFill>
              <a:srgbClr val="F2F2F2"/>
            </a:solidFill>
            <a:round/>
            <a:headEnd/>
            <a:tailEnd/>
          </a:ln>
          <a:effectLst>
            <a:outerShdw blurRad="40000" dist="23000" dir="5400000" rotWithShape="0">
              <a:srgbClr val="808080">
                <a:alpha val="34999"/>
              </a:srgbClr>
            </a:outerShdw>
          </a:effectLst>
          <a:extLst>
            <a:ext uri="{909E8E84-426E-40DD-AFC4-6F175D3DCCD1}">
              <a14:hiddenFill xmlns:a14="http://schemas.microsoft.com/office/drawing/2010/main">
                <a:solidFill>
                  <a:srgbClr val="FFFFFF"/>
                </a:solidFill>
              </a14:hiddenFill>
            </a:ext>
          </a:extLst>
        </p:spPr>
        <p:txBody>
          <a:bodyPr anchor="ctr"/>
          <a:lstStyle/>
          <a:p>
            <a:pPr algn="ctr">
              <a:defRPr/>
            </a:pPr>
            <a:endParaRPr lang="fr-FR">
              <a:ln>
                <a:solidFill>
                  <a:srgbClr val="000000"/>
                </a:solidFill>
              </a:ln>
              <a:solidFill>
                <a:schemeClr val="bg1">
                  <a:lumMod val="95000"/>
                </a:schemeClr>
              </a:solidFill>
              <a:latin typeface="+mn-lt"/>
              <a:ea typeface="+mn-ea"/>
            </a:endParaRPr>
          </a:p>
        </p:txBody>
      </p:sp>
      <p:sp>
        <p:nvSpPr>
          <p:cNvPr id="26" name="Ellipse 25">
            <a:extLst>
              <a:ext uri="{FF2B5EF4-FFF2-40B4-BE49-F238E27FC236}">
                <a16:creationId xmlns:a16="http://schemas.microsoft.com/office/drawing/2014/main" id="{05E9F29A-D440-8B4D-8FD8-00F448DC7BD1}"/>
              </a:ext>
            </a:extLst>
          </p:cNvPr>
          <p:cNvSpPr>
            <a:spLocks noChangeArrowheads="1"/>
          </p:cNvSpPr>
          <p:nvPr/>
        </p:nvSpPr>
        <p:spPr bwMode="auto">
          <a:xfrm>
            <a:off x="2087563" y="2263775"/>
            <a:ext cx="650875" cy="790575"/>
          </a:xfrm>
          <a:prstGeom prst="ellipse">
            <a:avLst/>
          </a:prstGeom>
          <a:noFill/>
          <a:ln w="28575">
            <a:solidFill>
              <a:srgbClr val="F2F2F2"/>
            </a:solidFill>
            <a:round/>
            <a:headEnd/>
            <a:tailEnd/>
          </a:ln>
          <a:effectLst>
            <a:outerShdw blurRad="40000" dist="23000" dir="5400000" rotWithShape="0">
              <a:srgbClr val="808080">
                <a:alpha val="34999"/>
              </a:srgbClr>
            </a:outerShdw>
          </a:effectLst>
          <a:extLst>
            <a:ext uri="{909E8E84-426E-40DD-AFC4-6F175D3DCCD1}">
              <a14:hiddenFill xmlns:a14="http://schemas.microsoft.com/office/drawing/2010/main">
                <a:solidFill>
                  <a:srgbClr val="FFFFFF"/>
                </a:solidFill>
              </a14:hiddenFill>
            </a:ext>
          </a:extLst>
        </p:spPr>
        <p:txBody>
          <a:bodyPr anchor="ctr"/>
          <a:lstStyle/>
          <a:p>
            <a:pPr algn="ctr">
              <a:defRPr/>
            </a:pPr>
            <a:endParaRPr lang="fr-FR">
              <a:ln>
                <a:solidFill>
                  <a:srgbClr val="000000"/>
                </a:solidFill>
              </a:ln>
              <a:solidFill>
                <a:schemeClr val="bg1">
                  <a:lumMod val="95000"/>
                </a:schemeClr>
              </a:solidFill>
              <a:latin typeface="+mn-lt"/>
              <a:ea typeface="+mn-ea"/>
            </a:endParaRPr>
          </a:p>
        </p:txBody>
      </p:sp>
      <p:sp>
        <p:nvSpPr>
          <p:cNvPr id="27" name="Ellipse 26">
            <a:extLst>
              <a:ext uri="{FF2B5EF4-FFF2-40B4-BE49-F238E27FC236}">
                <a16:creationId xmlns:a16="http://schemas.microsoft.com/office/drawing/2014/main" id="{9AF3A63B-73DA-384C-9292-828C373C94CE}"/>
              </a:ext>
            </a:extLst>
          </p:cNvPr>
          <p:cNvSpPr>
            <a:spLocks noChangeArrowheads="1"/>
          </p:cNvSpPr>
          <p:nvPr/>
        </p:nvSpPr>
        <p:spPr bwMode="auto">
          <a:xfrm>
            <a:off x="2093913" y="5240338"/>
            <a:ext cx="650875" cy="790575"/>
          </a:xfrm>
          <a:prstGeom prst="ellipse">
            <a:avLst/>
          </a:prstGeom>
          <a:noFill/>
          <a:ln w="28575">
            <a:solidFill>
              <a:srgbClr val="F2F2F2"/>
            </a:solidFill>
            <a:round/>
            <a:headEnd/>
            <a:tailEnd/>
          </a:ln>
          <a:effectLst>
            <a:outerShdw blurRad="40000" dist="23000" dir="5400000" rotWithShape="0">
              <a:srgbClr val="808080">
                <a:alpha val="34999"/>
              </a:srgbClr>
            </a:outerShdw>
          </a:effectLst>
          <a:extLst>
            <a:ext uri="{909E8E84-426E-40DD-AFC4-6F175D3DCCD1}">
              <a14:hiddenFill xmlns:a14="http://schemas.microsoft.com/office/drawing/2010/main">
                <a:solidFill>
                  <a:srgbClr val="FFFFFF"/>
                </a:solidFill>
              </a14:hiddenFill>
            </a:ext>
          </a:extLst>
        </p:spPr>
        <p:txBody>
          <a:bodyPr anchor="ctr"/>
          <a:lstStyle/>
          <a:p>
            <a:pPr algn="ctr">
              <a:defRPr/>
            </a:pPr>
            <a:endParaRPr lang="fr-FR">
              <a:ln>
                <a:solidFill>
                  <a:srgbClr val="000000"/>
                </a:solidFill>
              </a:ln>
              <a:solidFill>
                <a:schemeClr val="bg1">
                  <a:lumMod val="95000"/>
                </a:schemeClr>
              </a:solidFill>
              <a:latin typeface="+mn-lt"/>
              <a:ea typeface="+mn-ea"/>
            </a:endParaRPr>
          </a:p>
        </p:txBody>
      </p:sp>
      <p:sp>
        <p:nvSpPr>
          <p:cNvPr id="28" name="ZoneTexte 27">
            <a:extLst>
              <a:ext uri="{FF2B5EF4-FFF2-40B4-BE49-F238E27FC236}">
                <a16:creationId xmlns:a16="http://schemas.microsoft.com/office/drawing/2014/main" id="{1184EE70-33BD-2B4C-975D-EA9281108845}"/>
              </a:ext>
            </a:extLst>
          </p:cNvPr>
          <p:cNvSpPr txBox="1"/>
          <p:nvPr/>
        </p:nvSpPr>
        <p:spPr>
          <a:xfrm>
            <a:off x="2724150" y="1874838"/>
            <a:ext cx="666750" cy="307975"/>
          </a:xfrm>
          <a:prstGeom prst="rect">
            <a:avLst/>
          </a:prstGeom>
          <a:noFill/>
        </p:spPr>
        <p:txBody>
          <a:bodyPr wrap="none">
            <a:spAutoFit/>
          </a:bodyPr>
          <a:lstStyle/>
          <a:p>
            <a:pPr>
              <a:defRPr/>
            </a:pPr>
            <a:r>
              <a:rPr lang="fr-FR" sz="1400" dirty="0">
                <a:solidFill>
                  <a:schemeClr val="bg1">
                    <a:lumMod val="95000"/>
                  </a:schemeClr>
                </a:solidFill>
                <a:latin typeface="Calibri" charset="0"/>
                <a:ea typeface="ＭＳ Ｐゴシック" charset="0"/>
                <a:cs typeface="ＭＳ Ｐゴシック" charset="0"/>
              </a:rPr>
              <a:t> AGRIF</a:t>
            </a:r>
          </a:p>
        </p:txBody>
      </p:sp>
      <p:sp>
        <p:nvSpPr>
          <p:cNvPr id="29" name="ZoneTexte 28">
            <a:extLst>
              <a:ext uri="{FF2B5EF4-FFF2-40B4-BE49-F238E27FC236}">
                <a16:creationId xmlns:a16="http://schemas.microsoft.com/office/drawing/2014/main" id="{0F8B3D2D-6F53-7B46-98A4-39DE77FEB49A}"/>
              </a:ext>
            </a:extLst>
          </p:cNvPr>
          <p:cNvSpPr txBox="1"/>
          <p:nvPr/>
        </p:nvSpPr>
        <p:spPr>
          <a:xfrm>
            <a:off x="2728913" y="4851400"/>
            <a:ext cx="668337" cy="306388"/>
          </a:xfrm>
          <a:prstGeom prst="rect">
            <a:avLst/>
          </a:prstGeom>
          <a:noFill/>
        </p:spPr>
        <p:txBody>
          <a:bodyPr wrap="none">
            <a:spAutoFit/>
          </a:bodyPr>
          <a:lstStyle/>
          <a:p>
            <a:pPr>
              <a:defRPr/>
            </a:pPr>
            <a:r>
              <a:rPr lang="fr-FR" sz="1400" dirty="0">
                <a:solidFill>
                  <a:schemeClr val="bg1">
                    <a:lumMod val="95000"/>
                  </a:schemeClr>
                </a:solidFill>
                <a:latin typeface="Calibri" charset="0"/>
                <a:ea typeface="ＭＳ Ｐゴシック" charset="0"/>
                <a:cs typeface="ＭＳ Ｐゴシック" charset="0"/>
              </a:rPr>
              <a:t> AGRIF</a:t>
            </a:r>
          </a:p>
        </p:txBody>
      </p:sp>
      <p:pic>
        <p:nvPicPr>
          <p:cNvPr id="21518" name="Image 13">
            <a:extLst>
              <a:ext uri="{FF2B5EF4-FFF2-40B4-BE49-F238E27FC236}">
                <a16:creationId xmlns:a16="http://schemas.microsoft.com/office/drawing/2014/main" id="{E04AEE6B-AE28-0A46-B205-8451C11C9D7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543300" y="587375"/>
            <a:ext cx="2151063" cy="2859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2" name="ZoneTexte 31">
            <a:extLst>
              <a:ext uri="{FF2B5EF4-FFF2-40B4-BE49-F238E27FC236}">
                <a16:creationId xmlns:a16="http://schemas.microsoft.com/office/drawing/2014/main" id="{7648044F-71A2-324D-B38A-B3414D4214A2}"/>
              </a:ext>
            </a:extLst>
          </p:cNvPr>
          <p:cNvSpPr txBox="1"/>
          <p:nvPr/>
        </p:nvSpPr>
        <p:spPr>
          <a:xfrm>
            <a:off x="3603625" y="738188"/>
            <a:ext cx="1516063" cy="522287"/>
          </a:xfrm>
          <a:prstGeom prst="rect">
            <a:avLst/>
          </a:prstGeom>
          <a:noFill/>
        </p:spPr>
        <p:txBody>
          <a:bodyPr wrap="none">
            <a:spAutoFit/>
          </a:bodyPr>
          <a:lstStyle/>
          <a:p>
            <a:pPr>
              <a:defRPr/>
            </a:pPr>
            <a:r>
              <a:rPr lang="fr-FR" sz="1400" dirty="0">
                <a:solidFill>
                  <a:schemeClr val="bg1">
                    <a:lumMod val="95000"/>
                  </a:schemeClr>
                </a:solidFill>
                <a:latin typeface="Calibri" charset="0"/>
                <a:ea typeface="ＭＳ Ｐゴシック" charset="0"/>
                <a:cs typeface="ＭＳ Ｐゴシック" charset="0"/>
              </a:rPr>
              <a:t>6x24 (locean </a:t>
            </a:r>
            <a:r>
              <a:rPr lang="fr-FR" sz="1400" dirty="0">
                <a:solidFill>
                  <a:srgbClr val="FF0000"/>
                </a:solidFill>
                <a:latin typeface="Calibri" charset="0"/>
                <a:ea typeface="ＭＳ Ｐゴシック" charset="0"/>
                <a:cs typeface="ＭＳ Ｐゴシック" charset="0"/>
              </a:rPr>
              <a:t>v2.0</a:t>
            </a:r>
            <a:r>
              <a:rPr lang="fr-FR" sz="1400" dirty="0">
                <a:solidFill>
                  <a:schemeClr val="bg1">
                    <a:lumMod val="95000"/>
                  </a:schemeClr>
                </a:solidFill>
                <a:latin typeface="Calibri" charset="0"/>
                <a:ea typeface="ＭＳ Ｐゴシック" charset="0"/>
                <a:cs typeface="ＭＳ Ｐゴシック" charset="0"/>
              </a:rPr>
              <a:t>)</a:t>
            </a:r>
          </a:p>
          <a:p>
            <a:pPr>
              <a:defRPr/>
            </a:pPr>
            <a:r>
              <a:rPr lang="fr-FR" sz="1400" dirty="0">
                <a:solidFill>
                  <a:srgbClr val="FF0000"/>
                </a:solidFill>
                <a:latin typeface="Calibri" charset="0"/>
                <a:ea typeface="ＭＳ Ｐゴシック" charset="0"/>
                <a:cs typeface="ＭＳ Ｐゴシック" charset="0"/>
              </a:rPr>
              <a:t>IRENE-</a:t>
            </a:r>
            <a:r>
              <a:rPr lang="fr-FR" sz="1400" dirty="0" err="1">
                <a:solidFill>
                  <a:srgbClr val="FF0000"/>
                </a:solidFill>
                <a:latin typeface="Calibri" charset="0"/>
                <a:ea typeface="ＭＳ Ｐゴシック" charset="0"/>
                <a:cs typeface="ＭＳ Ｐゴシック" charset="0"/>
              </a:rPr>
              <a:t>Skylake</a:t>
            </a:r>
            <a:endParaRPr lang="fr-FR" sz="1400" dirty="0">
              <a:solidFill>
                <a:srgbClr val="FF0000"/>
              </a:solidFill>
              <a:latin typeface="Calibri" charset="0"/>
              <a:ea typeface="ＭＳ Ｐゴシック" charset="0"/>
              <a:cs typeface="ＭＳ Ｐゴシック" charset="0"/>
            </a:endParaRPr>
          </a:p>
        </p:txBody>
      </p:sp>
      <p:sp>
        <p:nvSpPr>
          <p:cNvPr id="33" name="Ellipse 32">
            <a:extLst>
              <a:ext uri="{FF2B5EF4-FFF2-40B4-BE49-F238E27FC236}">
                <a16:creationId xmlns:a16="http://schemas.microsoft.com/office/drawing/2014/main" id="{B24A3EF6-0B71-5842-A012-A0C6DE0B183F}"/>
              </a:ext>
            </a:extLst>
          </p:cNvPr>
          <p:cNvSpPr>
            <a:spLocks noChangeArrowheads="1"/>
          </p:cNvSpPr>
          <p:nvPr/>
        </p:nvSpPr>
        <p:spPr bwMode="auto">
          <a:xfrm>
            <a:off x="5043488" y="615950"/>
            <a:ext cx="650875" cy="788988"/>
          </a:xfrm>
          <a:prstGeom prst="ellipse">
            <a:avLst/>
          </a:prstGeom>
          <a:noFill/>
          <a:ln w="28575">
            <a:solidFill>
              <a:srgbClr val="F2F2F2"/>
            </a:solidFill>
            <a:round/>
            <a:headEnd/>
            <a:tailEnd/>
          </a:ln>
          <a:effectLst>
            <a:outerShdw blurRad="40000" dist="23000" dir="5400000" rotWithShape="0">
              <a:srgbClr val="808080">
                <a:alpha val="34999"/>
              </a:srgbClr>
            </a:outerShdw>
          </a:effectLst>
          <a:extLst>
            <a:ext uri="{909E8E84-426E-40DD-AFC4-6F175D3DCCD1}">
              <a14:hiddenFill xmlns:a14="http://schemas.microsoft.com/office/drawing/2010/main">
                <a:solidFill>
                  <a:srgbClr val="FFFFFF"/>
                </a:solidFill>
              </a14:hiddenFill>
            </a:ext>
          </a:extLst>
        </p:spPr>
        <p:txBody>
          <a:bodyPr anchor="ctr"/>
          <a:lstStyle/>
          <a:p>
            <a:pPr algn="ctr">
              <a:defRPr/>
            </a:pPr>
            <a:endParaRPr lang="fr-FR">
              <a:ln>
                <a:solidFill>
                  <a:srgbClr val="000000"/>
                </a:solidFill>
              </a:ln>
              <a:solidFill>
                <a:schemeClr val="bg1">
                  <a:lumMod val="95000"/>
                </a:schemeClr>
              </a:solidFill>
              <a:latin typeface="+mn-lt"/>
              <a:ea typeface="+mn-ea"/>
            </a:endParaRPr>
          </a:p>
        </p:txBody>
      </p:sp>
      <p:sp>
        <p:nvSpPr>
          <p:cNvPr id="34" name="Ellipse 33">
            <a:extLst>
              <a:ext uri="{FF2B5EF4-FFF2-40B4-BE49-F238E27FC236}">
                <a16:creationId xmlns:a16="http://schemas.microsoft.com/office/drawing/2014/main" id="{BEEE22A0-8E1A-5F4E-94B3-0E9C7558920C}"/>
              </a:ext>
            </a:extLst>
          </p:cNvPr>
          <p:cNvSpPr>
            <a:spLocks noChangeArrowheads="1"/>
          </p:cNvSpPr>
          <p:nvPr/>
        </p:nvSpPr>
        <p:spPr bwMode="auto">
          <a:xfrm>
            <a:off x="4337050" y="2263775"/>
            <a:ext cx="650875" cy="790575"/>
          </a:xfrm>
          <a:prstGeom prst="ellipse">
            <a:avLst/>
          </a:prstGeom>
          <a:noFill/>
          <a:ln w="28575">
            <a:solidFill>
              <a:srgbClr val="F2F2F2"/>
            </a:solidFill>
            <a:round/>
            <a:headEnd/>
            <a:tailEnd/>
          </a:ln>
          <a:effectLst>
            <a:outerShdw blurRad="40000" dist="23000" dir="5400000" rotWithShape="0">
              <a:srgbClr val="808080">
                <a:alpha val="34999"/>
              </a:srgbClr>
            </a:outerShdw>
          </a:effectLst>
          <a:extLst>
            <a:ext uri="{909E8E84-426E-40DD-AFC4-6F175D3DCCD1}">
              <a14:hiddenFill xmlns:a14="http://schemas.microsoft.com/office/drawing/2010/main">
                <a:solidFill>
                  <a:srgbClr val="FFFFFF"/>
                </a:solidFill>
              </a14:hiddenFill>
            </a:ext>
          </a:extLst>
        </p:spPr>
        <p:txBody>
          <a:bodyPr anchor="ctr"/>
          <a:lstStyle/>
          <a:p>
            <a:pPr algn="ctr">
              <a:defRPr/>
            </a:pPr>
            <a:endParaRPr lang="fr-FR">
              <a:ln>
                <a:solidFill>
                  <a:srgbClr val="000000"/>
                </a:solidFill>
              </a:ln>
              <a:solidFill>
                <a:schemeClr val="bg1">
                  <a:lumMod val="95000"/>
                </a:schemeClr>
              </a:solidFill>
              <a:latin typeface="+mn-lt"/>
              <a:ea typeface="+mn-ea"/>
            </a:endParaRPr>
          </a:p>
        </p:txBody>
      </p:sp>
      <p:sp>
        <p:nvSpPr>
          <p:cNvPr id="35" name="ZoneTexte 34">
            <a:extLst>
              <a:ext uri="{FF2B5EF4-FFF2-40B4-BE49-F238E27FC236}">
                <a16:creationId xmlns:a16="http://schemas.microsoft.com/office/drawing/2014/main" id="{46C3255D-4B99-C64D-86DD-AF9EBACF349A}"/>
              </a:ext>
            </a:extLst>
          </p:cNvPr>
          <p:cNvSpPr txBox="1"/>
          <p:nvPr/>
        </p:nvSpPr>
        <p:spPr>
          <a:xfrm>
            <a:off x="4973638" y="1874838"/>
            <a:ext cx="666750" cy="307975"/>
          </a:xfrm>
          <a:prstGeom prst="rect">
            <a:avLst/>
          </a:prstGeom>
          <a:noFill/>
        </p:spPr>
        <p:txBody>
          <a:bodyPr wrap="none">
            <a:spAutoFit/>
          </a:bodyPr>
          <a:lstStyle/>
          <a:p>
            <a:pPr>
              <a:defRPr/>
            </a:pPr>
            <a:r>
              <a:rPr lang="fr-FR" sz="1400" dirty="0">
                <a:solidFill>
                  <a:schemeClr val="bg1">
                    <a:lumMod val="95000"/>
                  </a:schemeClr>
                </a:solidFill>
                <a:latin typeface="Calibri" charset="0"/>
                <a:ea typeface="ＭＳ Ｐゴシック" charset="0"/>
                <a:cs typeface="ＭＳ Ｐゴシック" charset="0"/>
              </a:rPr>
              <a:t> AGRIF</a:t>
            </a:r>
          </a:p>
        </p:txBody>
      </p:sp>
      <p:pic>
        <p:nvPicPr>
          <p:cNvPr id="21523" name="Image 13">
            <a:extLst>
              <a:ext uri="{FF2B5EF4-FFF2-40B4-BE49-F238E27FC236}">
                <a16:creationId xmlns:a16="http://schemas.microsoft.com/office/drawing/2014/main" id="{A2A190DF-D1D3-1D4F-939E-4103F23BDA54}"/>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792788" y="587375"/>
            <a:ext cx="2151062" cy="2859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7" name="ZoneTexte 36">
            <a:extLst>
              <a:ext uri="{FF2B5EF4-FFF2-40B4-BE49-F238E27FC236}">
                <a16:creationId xmlns:a16="http://schemas.microsoft.com/office/drawing/2014/main" id="{5048DDE2-57F1-574D-A190-EB9EB72C43F5}"/>
              </a:ext>
            </a:extLst>
          </p:cNvPr>
          <p:cNvSpPr txBox="1"/>
          <p:nvPr/>
        </p:nvSpPr>
        <p:spPr>
          <a:xfrm>
            <a:off x="5853113" y="738188"/>
            <a:ext cx="1516062" cy="522287"/>
          </a:xfrm>
          <a:prstGeom prst="rect">
            <a:avLst/>
          </a:prstGeom>
          <a:noFill/>
        </p:spPr>
        <p:txBody>
          <a:bodyPr wrap="none">
            <a:spAutoFit/>
          </a:bodyPr>
          <a:lstStyle/>
          <a:p>
            <a:pPr>
              <a:defRPr/>
            </a:pPr>
            <a:r>
              <a:rPr lang="fr-FR" sz="1400" dirty="0">
                <a:solidFill>
                  <a:schemeClr val="bg1">
                    <a:lumMod val="95000"/>
                  </a:schemeClr>
                </a:solidFill>
                <a:latin typeface="Calibri" charset="0"/>
                <a:ea typeface="ＭＳ Ｐゴシック" charset="0"/>
                <a:cs typeface="ＭＳ Ｐゴシック" charset="0"/>
              </a:rPr>
              <a:t>6x24 (locean </a:t>
            </a:r>
            <a:r>
              <a:rPr lang="fr-FR" sz="1400" dirty="0">
                <a:solidFill>
                  <a:srgbClr val="FF0000"/>
                </a:solidFill>
                <a:latin typeface="Calibri" charset="0"/>
                <a:ea typeface="ＭＳ Ｐゴシック" charset="0"/>
                <a:cs typeface="ＭＳ Ｐゴシック" charset="0"/>
              </a:rPr>
              <a:t>v2.0</a:t>
            </a:r>
            <a:r>
              <a:rPr lang="fr-FR" sz="1400" dirty="0">
                <a:solidFill>
                  <a:schemeClr val="bg1">
                    <a:lumMod val="95000"/>
                  </a:schemeClr>
                </a:solidFill>
                <a:latin typeface="Calibri" charset="0"/>
                <a:ea typeface="ＭＳ Ｐゴシック" charset="0"/>
                <a:cs typeface="ＭＳ Ｐゴシック" charset="0"/>
              </a:rPr>
              <a:t>)</a:t>
            </a:r>
          </a:p>
          <a:p>
            <a:pPr>
              <a:defRPr/>
            </a:pPr>
            <a:r>
              <a:rPr lang="fr-FR" sz="1400" dirty="0">
                <a:solidFill>
                  <a:srgbClr val="FF0000"/>
                </a:solidFill>
                <a:latin typeface="Calibri" charset="0"/>
                <a:ea typeface="ＭＳ Ｐゴシック" charset="0"/>
                <a:cs typeface="ＭＳ Ｐゴシック" charset="0"/>
              </a:rPr>
              <a:t>JEAN-ZAY</a:t>
            </a:r>
          </a:p>
        </p:txBody>
      </p:sp>
      <p:sp>
        <p:nvSpPr>
          <p:cNvPr id="38" name="Ellipse 37">
            <a:extLst>
              <a:ext uri="{FF2B5EF4-FFF2-40B4-BE49-F238E27FC236}">
                <a16:creationId xmlns:a16="http://schemas.microsoft.com/office/drawing/2014/main" id="{F00DCD5C-73FD-954E-AA66-22DBF9D3BAEE}"/>
              </a:ext>
            </a:extLst>
          </p:cNvPr>
          <p:cNvSpPr>
            <a:spLocks noChangeArrowheads="1"/>
          </p:cNvSpPr>
          <p:nvPr/>
        </p:nvSpPr>
        <p:spPr bwMode="auto">
          <a:xfrm>
            <a:off x="7292975" y="615950"/>
            <a:ext cx="650875" cy="788988"/>
          </a:xfrm>
          <a:prstGeom prst="ellipse">
            <a:avLst/>
          </a:prstGeom>
          <a:noFill/>
          <a:ln w="28575">
            <a:solidFill>
              <a:srgbClr val="F2F2F2"/>
            </a:solidFill>
            <a:round/>
            <a:headEnd/>
            <a:tailEnd/>
          </a:ln>
          <a:effectLst>
            <a:outerShdw blurRad="40000" dist="23000" dir="5400000" rotWithShape="0">
              <a:srgbClr val="808080">
                <a:alpha val="34999"/>
              </a:srgbClr>
            </a:outerShdw>
          </a:effectLst>
          <a:extLst>
            <a:ext uri="{909E8E84-426E-40DD-AFC4-6F175D3DCCD1}">
              <a14:hiddenFill xmlns:a14="http://schemas.microsoft.com/office/drawing/2010/main">
                <a:solidFill>
                  <a:srgbClr val="FFFFFF"/>
                </a:solidFill>
              </a14:hiddenFill>
            </a:ext>
          </a:extLst>
        </p:spPr>
        <p:txBody>
          <a:bodyPr anchor="ctr"/>
          <a:lstStyle/>
          <a:p>
            <a:pPr algn="ctr">
              <a:defRPr/>
            </a:pPr>
            <a:endParaRPr lang="fr-FR">
              <a:ln>
                <a:solidFill>
                  <a:srgbClr val="000000"/>
                </a:solidFill>
              </a:ln>
              <a:solidFill>
                <a:schemeClr val="bg1">
                  <a:lumMod val="95000"/>
                </a:schemeClr>
              </a:solidFill>
              <a:latin typeface="+mn-lt"/>
              <a:ea typeface="+mn-ea"/>
            </a:endParaRPr>
          </a:p>
        </p:txBody>
      </p:sp>
      <p:sp>
        <p:nvSpPr>
          <p:cNvPr id="39" name="Ellipse 38">
            <a:extLst>
              <a:ext uri="{FF2B5EF4-FFF2-40B4-BE49-F238E27FC236}">
                <a16:creationId xmlns:a16="http://schemas.microsoft.com/office/drawing/2014/main" id="{87CA79F1-59F1-7D41-9225-984C2CE6D191}"/>
              </a:ext>
            </a:extLst>
          </p:cNvPr>
          <p:cNvSpPr>
            <a:spLocks noChangeArrowheads="1"/>
          </p:cNvSpPr>
          <p:nvPr/>
        </p:nvSpPr>
        <p:spPr bwMode="auto">
          <a:xfrm>
            <a:off x="6586538" y="2263775"/>
            <a:ext cx="650875" cy="790575"/>
          </a:xfrm>
          <a:prstGeom prst="ellipse">
            <a:avLst/>
          </a:prstGeom>
          <a:noFill/>
          <a:ln w="28575">
            <a:solidFill>
              <a:srgbClr val="F2F2F2"/>
            </a:solidFill>
            <a:round/>
            <a:headEnd/>
            <a:tailEnd/>
          </a:ln>
          <a:effectLst>
            <a:outerShdw blurRad="40000" dist="23000" dir="5400000" rotWithShape="0">
              <a:srgbClr val="808080">
                <a:alpha val="34999"/>
              </a:srgbClr>
            </a:outerShdw>
          </a:effectLst>
          <a:extLst>
            <a:ext uri="{909E8E84-426E-40DD-AFC4-6F175D3DCCD1}">
              <a14:hiddenFill xmlns:a14="http://schemas.microsoft.com/office/drawing/2010/main">
                <a:solidFill>
                  <a:srgbClr val="FFFFFF"/>
                </a:solidFill>
              </a14:hiddenFill>
            </a:ext>
          </a:extLst>
        </p:spPr>
        <p:txBody>
          <a:bodyPr anchor="ctr"/>
          <a:lstStyle/>
          <a:p>
            <a:pPr algn="ctr">
              <a:defRPr/>
            </a:pPr>
            <a:endParaRPr lang="fr-FR">
              <a:ln>
                <a:solidFill>
                  <a:srgbClr val="000000"/>
                </a:solidFill>
              </a:ln>
              <a:solidFill>
                <a:schemeClr val="bg1">
                  <a:lumMod val="95000"/>
                </a:schemeClr>
              </a:solidFill>
              <a:latin typeface="+mn-lt"/>
              <a:ea typeface="+mn-ea"/>
            </a:endParaRPr>
          </a:p>
        </p:txBody>
      </p:sp>
      <p:sp>
        <p:nvSpPr>
          <p:cNvPr id="40" name="ZoneTexte 39">
            <a:extLst>
              <a:ext uri="{FF2B5EF4-FFF2-40B4-BE49-F238E27FC236}">
                <a16:creationId xmlns:a16="http://schemas.microsoft.com/office/drawing/2014/main" id="{FB42F0E5-E8B3-F844-AD8E-A4CDC2739074}"/>
              </a:ext>
            </a:extLst>
          </p:cNvPr>
          <p:cNvSpPr txBox="1"/>
          <p:nvPr/>
        </p:nvSpPr>
        <p:spPr>
          <a:xfrm>
            <a:off x="7223125" y="1874838"/>
            <a:ext cx="666750" cy="307975"/>
          </a:xfrm>
          <a:prstGeom prst="rect">
            <a:avLst/>
          </a:prstGeom>
          <a:noFill/>
        </p:spPr>
        <p:txBody>
          <a:bodyPr wrap="none">
            <a:spAutoFit/>
          </a:bodyPr>
          <a:lstStyle/>
          <a:p>
            <a:pPr>
              <a:defRPr/>
            </a:pPr>
            <a:r>
              <a:rPr lang="fr-FR" sz="1400" dirty="0">
                <a:solidFill>
                  <a:schemeClr val="bg1">
                    <a:lumMod val="95000"/>
                  </a:schemeClr>
                </a:solidFill>
                <a:latin typeface="Calibri" charset="0"/>
                <a:ea typeface="ＭＳ Ｐゴシック" charset="0"/>
                <a:cs typeface="ＭＳ Ｐゴシック" charset="0"/>
              </a:rPr>
              <a:t> AGRIF</a:t>
            </a:r>
          </a:p>
        </p:txBody>
      </p:sp>
      <p:sp>
        <p:nvSpPr>
          <p:cNvPr id="42" name="ZoneTexte 41">
            <a:extLst>
              <a:ext uri="{FF2B5EF4-FFF2-40B4-BE49-F238E27FC236}">
                <a16:creationId xmlns:a16="http://schemas.microsoft.com/office/drawing/2014/main" id="{82BF792D-CE5F-034C-A109-0C5DAE5C9BC9}"/>
              </a:ext>
            </a:extLst>
          </p:cNvPr>
          <p:cNvSpPr txBox="1"/>
          <p:nvPr/>
        </p:nvSpPr>
        <p:spPr>
          <a:xfrm>
            <a:off x="3603625" y="3721100"/>
            <a:ext cx="1606550" cy="523875"/>
          </a:xfrm>
          <a:prstGeom prst="rect">
            <a:avLst/>
          </a:prstGeom>
          <a:noFill/>
        </p:spPr>
        <p:txBody>
          <a:bodyPr wrap="none">
            <a:spAutoFit/>
          </a:bodyPr>
          <a:lstStyle/>
          <a:p>
            <a:pPr>
              <a:defRPr/>
            </a:pPr>
            <a:r>
              <a:rPr lang="fr-FR" sz="1400" dirty="0">
                <a:solidFill>
                  <a:schemeClr val="bg1">
                    <a:lumMod val="95000"/>
                  </a:schemeClr>
                </a:solidFill>
                <a:latin typeface="Calibri" charset="0"/>
                <a:ea typeface="ＭＳ Ｐゴシック" charset="0"/>
                <a:cs typeface="ＭＳ Ｐゴシック" charset="0"/>
              </a:rPr>
              <a:t>12x12 (locean </a:t>
            </a:r>
            <a:r>
              <a:rPr lang="fr-FR" sz="1400" dirty="0">
                <a:solidFill>
                  <a:srgbClr val="FF0000"/>
                </a:solidFill>
                <a:latin typeface="Calibri" charset="0"/>
                <a:ea typeface="ＭＳ Ｐゴシック" charset="0"/>
                <a:cs typeface="ＭＳ Ｐゴシック" charset="0"/>
              </a:rPr>
              <a:t>v2.0</a:t>
            </a:r>
            <a:r>
              <a:rPr lang="fr-FR" sz="1400" dirty="0">
                <a:solidFill>
                  <a:schemeClr val="bg1">
                    <a:lumMod val="95000"/>
                  </a:schemeClr>
                </a:solidFill>
                <a:latin typeface="Calibri" charset="0"/>
                <a:ea typeface="ＭＳ Ｐゴシック" charset="0"/>
                <a:cs typeface="ＭＳ Ｐゴシック" charset="0"/>
              </a:rPr>
              <a:t>)</a:t>
            </a:r>
          </a:p>
          <a:p>
            <a:pPr>
              <a:defRPr/>
            </a:pPr>
            <a:r>
              <a:rPr lang="fr-FR" sz="1400" dirty="0">
                <a:solidFill>
                  <a:srgbClr val="FF0000"/>
                </a:solidFill>
                <a:latin typeface="Calibri" charset="0"/>
                <a:ea typeface="ＭＳ Ｐゴシック" charset="0"/>
                <a:cs typeface="ＭＳ Ｐゴシック" charset="0"/>
              </a:rPr>
              <a:t>IRENE-</a:t>
            </a:r>
            <a:r>
              <a:rPr lang="fr-FR" sz="1400" dirty="0" err="1">
                <a:solidFill>
                  <a:srgbClr val="FF0000"/>
                </a:solidFill>
                <a:latin typeface="Calibri" charset="0"/>
                <a:ea typeface="ＭＳ Ｐゴシック" charset="0"/>
                <a:cs typeface="ＭＳ Ｐゴシック" charset="0"/>
              </a:rPr>
              <a:t>Skylake</a:t>
            </a:r>
            <a:endParaRPr lang="fr-FR" sz="1400" dirty="0">
              <a:solidFill>
                <a:srgbClr val="FF0000"/>
              </a:solidFill>
              <a:latin typeface="Calibri" charset="0"/>
              <a:ea typeface="ＭＳ Ｐゴシック" charset="0"/>
              <a:cs typeface="ＭＳ Ｐゴシック" charset="0"/>
            </a:endParaRPr>
          </a:p>
        </p:txBody>
      </p:sp>
      <p:sp>
        <p:nvSpPr>
          <p:cNvPr id="44" name="Ellipse 43">
            <a:extLst>
              <a:ext uri="{FF2B5EF4-FFF2-40B4-BE49-F238E27FC236}">
                <a16:creationId xmlns:a16="http://schemas.microsoft.com/office/drawing/2014/main" id="{DCA2DEC6-418E-F648-AACC-DCCA90D48D29}"/>
              </a:ext>
            </a:extLst>
          </p:cNvPr>
          <p:cNvSpPr>
            <a:spLocks noChangeArrowheads="1"/>
          </p:cNvSpPr>
          <p:nvPr/>
        </p:nvSpPr>
        <p:spPr bwMode="auto">
          <a:xfrm>
            <a:off x="4337050" y="5246688"/>
            <a:ext cx="650875" cy="790575"/>
          </a:xfrm>
          <a:prstGeom prst="ellipse">
            <a:avLst/>
          </a:prstGeom>
          <a:noFill/>
          <a:ln w="28575">
            <a:solidFill>
              <a:srgbClr val="F2F2F2"/>
            </a:solidFill>
            <a:round/>
            <a:headEnd/>
            <a:tailEnd/>
          </a:ln>
          <a:effectLst>
            <a:outerShdw blurRad="40000" dist="23000" dir="5400000" rotWithShape="0">
              <a:srgbClr val="808080">
                <a:alpha val="34999"/>
              </a:srgbClr>
            </a:outerShdw>
          </a:effectLst>
          <a:extLst>
            <a:ext uri="{909E8E84-426E-40DD-AFC4-6F175D3DCCD1}">
              <a14:hiddenFill xmlns:a14="http://schemas.microsoft.com/office/drawing/2010/main">
                <a:solidFill>
                  <a:srgbClr val="FFFFFF"/>
                </a:solidFill>
              </a14:hiddenFill>
            </a:ext>
          </a:extLst>
        </p:spPr>
        <p:txBody>
          <a:bodyPr anchor="ctr"/>
          <a:lstStyle/>
          <a:p>
            <a:pPr algn="ctr">
              <a:defRPr/>
            </a:pPr>
            <a:endParaRPr lang="fr-FR">
              <a:ln>
                <a:solidFill>
                  <a:srgbClr val="000000"/>
                </a:solidFill>
              </a:ln>
              <a:solidFill>
                <a:schemeClr val="bg1">
                  <a:lumMod val="95000"/>
                </a:schemeClr>
              </a:solidFill>
              <a:latin typeface="+mn-lt"/>
              <a:ea typeface="+mn-ea"/>
            </a:endParaRPr>
          </a:p>
        </p:txBody>
      </p:sp>
      <p:sp>
        <p:nvSpPr>
          <p:cNvPr id="45" name="ZoneTexte 44">
            <a:extLst>
              <a:ext uri="{FF2B5EF4-FFF2-40B4-BE49-F238E27FC236}">
                <a16:creationId xmlns:a16="http://schemas.microsoft.com/office/drawing/2014/main" id="{965407AC-018A-5F48-BC1A-8877EB0702F7}"/>
              </a:ext>
            </a:extLst>
          </p:cNvPr>
          <p:cNvSpPr txBox="1"/>
          <p:nvPr/>
        </p:nvSpPr>
        <p:spPr>
          <a:xfrm>
            <a:off x="4973638" y="4857750"/>
            <a:ext cx="666750" cy="307975"/>
          </a:xfrm>
          <a:prstGeom prst="rect">
            <a:avLst/>
          </a:prstGeom>
          <a:noFill/>
        </p:spPr>
        <p:txBody>
          <a:bodyPr wrap="none">
            <a:spAutoFit/>
          </a:bodyPr>
          <a:lstStyle/>
          <a:p>
            <a:pPr>
              <a:defRPr/>
            </a:pPr>
            <a:r>
              <a:rPr lang="fr-FR" sz="1400" dirty="0">
                <a:solidFill>
                  <a:schemeClr val="bg1">
                    <a:lumMod val="95000"/>
                  </a:schemeClr>
                </a:solidFill>
                <a:latin typeface="Calibri" charset="0"/>
                <a:ea typeface="ＭＳ Ｐゴシック" charset="0"/>
                <a:cs typeface="ＭＳ Ｐゴシック" charset="0"/>
              </a:rPr>
              <a:t> AGRIF</a:t>
            </a:r>
          </a:p>
        </p:txBody>
      </p:sp>
      <p:pic>
        <p:nvPicPr>
          <p:cNvPr id="21531" name="Image 13">
            <a:extLst>
              <a:ext uri="{FF2B5EF4-FFF2-40B4-BE49-F238E27FC236}">
                <a16:creationId xmlns:a16="http://schemas.microsoft.com/office/drawing/2014/main" id="{72F42741-E6D3-ED4E-A277-713AC3C78612}"/>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792788" y="3571875"/>
            <a:ext cx="2151062" cy="2859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7" name="ZoneTexte 46">
            <a:extLst>
              <a:ext uri="{FF2B5EF4-FFF2-40B4-BE49-F238E27FC236}">
                <a16:creationId xmlns:a16="http://schemas.microsoft.com/office/drawing/2014/main" id="{9E68527F-E5CB-CA41-BC1F-B0A11633D258}"/>
              </a:ext>
            </a:extLst>
          </p:cNvPr>
          <p:cNvSpPr txBox="1"/>
          <p:nvPr/>
        </p:nvSpPr>
        <p:spPr>
          <a:xfrm>
            <a:off x="5853113" y="3721100"/>
            <a:ext cx="1606550" cy="523875"/>
          </a:xfrm>
          <a:prstGeom prst="rect">
            <a:avLst/>
          </a:prstGeom>
          <a:noFill/>
        </p:spPr>
        <p:txBody>
          <a:bodyPr wrap="none">
            <a:spAutoFit/>
          </a:bodyPr>
          <a:lstStyle/>
          <a:p>
            <a:pPr>
              <a:defRPr/>
            </a:pPr>
            <a:r>
              <a:rPr lang="fr-FR" sz="1400" dirty="0">
                <a:solidFill>
                  <a:schemeClr val="bg1">
                    <a:lumMod val="95000"/>
                  </a:schemeClr>
                </a:solidFill>
                <a:latin typeface="Calibri" charset="0"/>
                <a:ea typeface="ＭＳ Ｐゴシック" charset="0"/>
                <a:cs typeface="ＭＳ Ｐゴシック" charset="0"/>
              </a:rPr>
              <a:t>12x12 (locean </a:t>
            </a:r>
            <a:r>
              <a:rPr lang="fr-FR" sz="1400" dirty="0">
                <a:solidFill>
                  <a:srgbClr val="FF0000"/>
                </a:solidFill>
                <a:latin typeface="Calibri" charset="0"/>
                <a:ea typeface="ＭＳ Ｐゴシック" charset="0"/>
                <a:cs typeface="ＭＳ Ｐゴシック" charset="0"/>
              </a:rPr>
              <a:t>v2.0</a:t>
            </a:r>
            <a:r>
              <a:rPr lang="fr-FR" sz="1400" dirty="0">
                <a:solidFill>
                  <a:schemeClr val="bg1">
                    <a:lumMod val="95000"/>
                  </a:schemeClr>
                </a:solidFill>
                <a:latin typeface="Calibri" charset="0"/>
                <a:ea typeface="ＭＳ Ｐゴシック" charset="0"/>
                <a:cs typeface="ＭＳ Ｐゴシック" charset="0"/>
              </a:rPr>
              <a:t>)</a:t>
            </a:r>
          </a:p>
          <a:p>
            <a:pPr>
              <a:defRPr/>
            </a:pPr>
            <a:r>
              <a:rPr lang="fr-FR" sz="1400" dirty="0">
                <a:solidFill>
                  <a:srgbClr val="FF0000"/>
                </a:solidFill>
                <a:latin typeface="Calibri" charset="0"/>
                <a:ea typeface="ＭＳ Ｐゴシック" charset="0"/>
                <a:cs typeface="ＭＳ Ｐゴシック" charset="0"/>
              </a:rPr>
              <a:t>JEAN-ZAY</a:t>
            </a:r>
          </a:p>
        </p:txBody>
      </p:sp>
      <p:sp>
        <p:nvSpPr>
          <p:cNvPr id="49" name="Ellipse 48">
            <a:extLst>
              <a:ext uri="{FF2B5EF4-FFF2-40B4-BE49-F238E27FC236}">
                <a16:creationId xmlns:a16="http://schemas.microsoft.com/office/drawing/2014/main" id="{692FA865-2243-624A-AF55-1F598E3E6A68}"/>
              </a:ext>
            </a:extLst>
          </p:cNvPr>
          <p:cNvSpPr>
            <a:spLocks noChangeArrowheads="1"/>
          </p:cNvSpPr>
          <p:nvPr/>
        </p:nvSpPr>
        <p:spPr bwMode="auto">
          <a:xfrm>
            <a:off x="6586538" y="5246688"/>
            <a:ext cx="650875" cy="790575"/>
          </a:xfrm>
          <a:prstGeom prst="ellipse">
            <a:avLst/>
          </a:prstGeom>
          <a:noFill/>
          <a:ln w="28575">
            <a:solidFill>
              <a:srgbClr val="F2F2F2"/>
            </a:solidFill>
            <a:round/>
            <a:headEnd/>
            <a:tailEnd/>
          </a:ln>
          <a:effectLst>
            <a:outerShdw blurRad="40000" dist="23000" dir="5400000" rotWithShape="0">
              <a:srgbClr val="808080">
                <a:alpha val="34999"/>
              </a:srgbClr>
            </a:outerShdw>
          </a:effectLst>
          <a:extLst>
            <a:ext uri="{909E8E84-426E-40DD-AFC4-6F175D3DCCD1}">
              <a14:hiddenFill xmlns:a14="http://schemas.microsoft.com/office/drawing/2010/main">
                <a:solidFill>
                  <a:srgbClr val="FFFFFF"/>
                </a:solidFill>
              </a14:hiddenFill>
            </a:ext>
          </a:extLst>
        </p:spPr>
        <p:txBody>
          <a:bodyPr anchor="ctr"/>
          <a:lstStyle/>
          <a:p>
            <a:pPr algn="ctr">
              <a:defRPr/>
            </a:pPr>
            <a:endParaRPr lang="fr-FR">
              <a:ln>
                <a:solidFill>
                  <a:srgbClr val="000000"/>
                </a:solidFill>
              </a:ln>
              <a:solidFill>
                <a:schemeClr val="bg1">
                  <a:lumMod val="95000"/>
                </a:schemeClr>
              </a:solidFill>
              <a:latin typeface="+mn-lt"/>
              <a:ea typeface="+mn-ea"/>
            </a:endParaRPr>
          </a:p>
        </p:txBody>
      </p:sp>
      <p:sp>
        <p:nvSpPr>
          <p:cNvPr id="50" name="ZoneTexte 49">
            <a:extLst>
              <a:ext uri="{FF2B5EF4-FFF2-40B4-BE49-F238E27FC236}">
                <a16:creationId xmlns:a16="http://schemas.microsoft.com/office/drawing/2014/main" id="{0BDE32BA-2D7E-2148-9E84-6B9E72C3B405}"/>
              </a:ext>
            </a:extLst>
          </p:cNvPr>
          <p:cNvSpPr txBox="1"/>
          <p:nvPr/>
        </p:nvSpPr>
        <p:spPr>
          <a:xfrm>
            <a:off x="7223125" y="4857750"/>
            <a:ext cx="666750" cy="307975"/>
          </a:xfrm>
          <a:prstGeom prst="rect">
            <a:avLst/>
          </a:prstGeom>
          <a:noFill/>
        </p:spPr>
        <p:txBody>
          <a:bodyPr wrap="none">
            <a:spAutoFit/>
          </a:bodyPr>
          <a:lstStyle/>
          <a:p>
            <a:pPr>
              <a:defRPr/>
            </a:pPr>
            <a:r>
              <a:rPr lang="fr-FR" sz="1400" dirty="0">
                <a:solidFill>
                  <a:schemeClr val="bg1">
                    <a:lumMod val="95000"/>
                  </a:schemeClr>
                </a:solidFill>
                <a:latin typeface="Calibri" charset="0"/>
                <a:ea typeface="ＭＳ Ｐゴシック" charset="0"/>
                <a:cs typeface="ＭＳ Ｐゴシック" charset="0"/>
              </a:rPr>
              <a:t> AGRIF</a:t>
            </a:r>
          </a:p>
        </p:txBody>
      </p:sp>
      <p:sp>
        <p:nvSpPr>
          <p:cNvPr id="51" name="Ellipse 50">
            <a:extLst>
              <a:ext uri="{FF2B5EF4-FFF2-40B4-BE49-F238E27FC236}">
                <a16:creationId xmlns:a16="http://schemas.microsoft.com/office/drawing/2014/main" id="{C3CDC999-CBBE-7C41-8E15-C965DBA7275F}"/>
              </a:ext>
            </a:extLst>
          </p:cNvPr>
          <p:cNvSpPr>
            <a:spLocks noChangeArrowheads="1"/>
          </p:cNvSpPr>
          <p:nvPr/>
        </p:nvSpPr>
        <p:spPr bwMode="auto">
          <a:xfrm>
            <a:off x="3062288" y="3576638"/>
            <a:ext cx="382587" cy="400050"/>
          </a:xfrm>
          <a:prstGeom prst="ellipse">
            <a:avLst/>
          </a:prstGeom>
          <a:noFill/>
          <a:ln w="28575">
            <a:solidFill>
              <a:srgbClr val="F2F2F2"/>
            </a:solidFill>
            <a:round/>
            <a:headEnd/>
            <a:tailEnd/>
          </a:ln>
          <a:effectLst>
            <a:outerShdw blurRad="40000" dist="23000" dir="5400000" rotWithShape="0">
              <a:srgbClr val="808080">
                <a:alpha val="34999"/>
              </a:srgbClr>
            </a:outerShdw>
          </a:effectLst>
          <a:extLst>
            <a:ext uri="{909E8E84-426E-40DD-AFC4-6F175D3DCCD1}">
              <a14:hiddenFill xmlns:a14="http://schemas.microsoft.com/office/drawing/2010/main">
                <a:solidFill>
                  <a:srgbClr val="FFFFFF"/>
                </a:solidFill>
              </a14:hiddenFill>
            </a:ext>
          </a:extLst>
        </p:spPr>
        <p:txBody>
          <a:bodyPr anchor="ctr"/>
          <a:lstStyle/>
          <a:p>
            <a:pPr algn="ctr">
              <a:defRPr/>
            </a:pPr>
            <a:endParaRPr lang="fr-FR">
              <a:ln>
                <a:solidFill>
                  <a:srgbClr val="000000"/>
                </a:solidFill>
              </a:ln>
              <a:solidFill>
                <a:schemeClr val="bg1">
                  <a:lumMod val="95000"/>
                </a:schemeClr>
              </a:solidFill>
              <a:latin typeface="+mn-lt"/>
              <a:ea typeface="+mn-ea"/>
            </a:endParaRPr>
          </a:p>
        </p:txBody>
      </p:sp>
      <p:sp>
        <p:nvSpPr>
          <p:cNvPr id="52" name="Ellipse 51">
            <a:extLst>
              <a:ext uri="{FF2B5EF4-FFF2-40B4-BE49-F238E27FC236}">
                <a16:creationId xmlns:a16="http://schemas.microsoft.com/office/drawing/2014/main" id="{19B7C656-C444-A645-8F72-1468762A9509}"/>
              </a:ext>
            </a:extLst>
          </p:cNvPr>
          <p:cNvSpPr>
            <a:spLocks noChangeArrowheads="1"/>
          </p:cNvSpPr>
          <p:nvPr/>
        </p:nvSpPr>
        <p:spPr bwMode="auto">
          <a:xfrm>
            <a:off x="7561263" y="3584575"/>
            <a:ext cx="382587" cy="400050"/>
          </a:xfrm>
          <a:prstGeom prst="ellipse">
            <a:avLst/>
          </a:prstGeom>
          <a:noFill/>
          <a:ln w="28575">
            <a:solidFill>
              <a:srgbClr val="F2F2F2"/>
            </a:solidFill>
            <a:round/>
            <a:headEnd/>
            <a:tailEnd/>
          </a:ln>
          <a:effectLst>
            <a:outerShdw blurRad="40000" dist="23000" dir="5400000" rotWithShape="0">
              <a:srgbClr val="808080">
                <a:alpha val="34999"/>
              </a:srgbClr>
            </a:outerShdw>
          </a:effectLst>
          <a:extLst>
            <a:ext uri="{909E8E84-426E-40DD-AFC4-6F175D3DCCD1}">
              <a14:hiddenFill xmlns:a14="http://schemas.microsoft.com/office/drawing/2010/main">
                <a:solidFill>
                  <a:srgbClr val="FFFFFF"/>
                </a:solidFill>
              </a14:hiddenFill>
            </a:ext>
          </a:extLst>
        </p:spPr>
        <p:txBody>
          <a:bodyPr anchor="ctr"/>
          <a:lstStyle/>
          <a:p>
            <a:pPr algn="ctr">
              <a:defRPr/>
            </a:pPr>
            <a:endParaRPr lang="fr-FR">
              <a:ln>
                <a:solidFill>
                  <a:srgbClr val="000000"/>
                </a:solidFill>
              </a:ln>
              <a:solidFill>
                <a:schemeClr val="bg1">
                  <a:lumMod val="95000"/>
                </a:schemeClr>
              </a:solidFill>
              <a:latin typeface="+mn-lt"/>
              <a:ea typeface="+mn-ea"/>
            </a:endParaRPr>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2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5"/>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6"/>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7"/>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3"/>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4"/>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8"/>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9"/>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44"/>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49"/>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51"/>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5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animBg="1"/>
      <p:bldP spid="25" grpId="0" animBg="1"/>
      <p:bldP spid="26" grpId="0" animBg="1"/>
      <p:bldP spid="27" grpId="0" animBg="1"/>
      <p:bldP spid="33" grpId="0" animBg="1"/>
      <p:bldP spid="34" grpId="0" animBg="1"/>
      <p:bldP spid="38" grpId="0" animBg="1"/>
      <p:bldP spid="39" grpId="0" animBg="1"/>
      <p:bldP spid="44" grpId="0" animBg="1"/>
      <p:bldP spid="49" grpId="0" animBg="1"/>
      <p:bldP spid="51" grpId="0" animBg="1"/>
      <p:bldP spid="52"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re 1">
            <a:extLst>
              <a:ext uri="{FF2B5EF4-FFF2-40B4-BE49-F238E27FC236}">
                <a16:creationId xmlns:a16="http://schemas.microsoft.com/office/drawing/2014/main" id="{111492BA-667A-1E45-A793-C5EAC58C1B9F}"/>
              </a:ext>
            </a:extLst>
          </p:cNvPr>
          <p:cNvSpPr>
            <a:spLocks noGrp="1"/>
          </p:cNvSpPr>
          <p:nvPr>
            <p:ph type="ctrTitle"/>
          </p:nvPr>
        </p:nvSpPr>
        <p:spPr>
          <a:xfrm>
            <a:off x="0" y="0"/>
            <a:ext cx="9144000" cy="393700"/>
          </a:xfrm>
        </p:spPr>
        <p:txBody>
          <a:bodyPr/>
          <a:lstStyle/>
          <a:p>
            <a:r>
              <a:rPr lang="fr-FR" dirty="0">
                <a:solidFill>
                  <a:srgbClr val="0070C0"/>
                </a:solidFill>
                <a:latin typeface="Calibri" panose="020F0502020204030204" pitchFamily="34" charset="0"/>
                <a:ea typeface="ＭＳ Ｐゴシック" panose="020B0600070205080204" pitchFamily="34" charset="-128"/>
              </a:rPr>
              <a:t>Projet Inter-comparaison systèmes d’upwelling?</a:t>
            </a:r>
            <a:endParaRPr lang="fr-FR" altLang="fr-FR" dirty="0">
              <a:latin typeface="Calibri" panose="020F0502020204030204" pitchFamily="34" charset="0"/>
              <a:ea typeface="ＭＳ Ｐゴシック" panose="020B0600070205080204" pitchFamily="34" charset="-128"/>
            </a:endParaRPr>
          </a:p>
        </p:txBody>
      </p:sp>
      <p:sp>
        <p:nvSpPr>
          <p:cNvPr id="36" name="ZoneTexte 35">
            <a:extLst>
              <a:ext uri="{FF2B5EF4-FFF2-40B4-BE49-F238E27FC236}">
                <a16:creationId xmlns:a16="http://schemas.microsoft.com/office/drawing/2014/main" id="{F9E73092-FCA7-6E40-A9A9-FC3A245ACBB9}"/>
              </a:ext>
            </a:extLst>
          </p:cNvPr>
          <p:cNvSpPr txBox="1">
            <a:spLocks noChangeArrowheads="1"/>
          </p:cNvSpPr>
          <p:nvPr/>
        </p:nvSpPr>
        <p:spPr bwMode="auto">
          <a:xfrm>
            <a:off x="483182" y="393700"/>
            <a:ext cx="8177635" cy="3785652"/>
          </a:xfrm>
          <a:prstGeom prst="rect">
            <a:avLst/>
          </a:prstGeom>
          <a:solidFill>
            <a:schemeClr val="bg1">
              <a:alpha val="64000"/>
            </a:schemeClr>
          </a:solidFill>
          <a:ln w="9525">
            <a:solidFill>
              <a:schemeClr val="tx1"/>
            </a:solidFill>
            <a:miter lim="800000"/>
            <a:headEnd/>
            <a:tailEnd/>
          </a:ln>
        </p:spPr>
        <p:txBody>
          <a:bodyPr wrap="square">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marL="171450" indent="-171450">
              <a:buFont typeface="Arial" panose="020B0604020202020204" pitchFamily="34" charset="0"/>
              <a:buChar char="•"/>
            </a:pPr>
            <a:endParaRPr lang="fr-FR" sz="1200" b="1" dirty="0"/>
          </a:p>
          <a:p>
            <a:pPr marL="171450" indent="-171450">
              <a:buFont typeface="Arial" panose="020B0604020202020204" pitchFamily="34" charset="0"/>
              <a:buChar char="•"/>
            </a:pPr>
            <a:r>
              <a:rPr lang="fr-FR" sz="1200" dirty="0"/>
              <a:t>Qu’un projet réel d’</a:t>
            </a:r>
            <a:r>
              <a:rPr lang="fr-FR" sz="1200" dirty="0" err="1"/>
              <a:t>intercomparaison</a:t>
            </a:r>
            <a:r>
              <a:rPr lang="fr-FR" sz="1200" dirty="0"/>
              <a:t> voit le jour ou pas, il est intéressant pour gagner en efficacité de s'entendre sur le plus commun, le plus explicite mais le moins contraignant possible.  </a:t>
            </a:r>
            <a:r>
              <a:rPr lang="fr-FR" sz="1200" b="1" dirty="0"/>
              <a:t>Gain de temps énorme à le faire en AMONT!!!</a:t>
            </a:r>
          </a:p>
          <a:p>
            <a:pPr marL="171450" indent="-171450">
              <a:buFont typeface="Arial" panose="020B0604020202020204" pitchFamily="34" charset="0"/>
              <a:buChar char="•"/>
            </a:pPr>
            <a:endParaRPr lang="fr-FR" sz="1200" dirty="0"/>
          </a:p>
          <a:p>
            <a:r>
              <a:rPr lang="fr-FR" sz="1200" dirty="0" err="1"/>
              <a:t>Configs</a:t>
            </a:r>
            <a:r>
              <a:rPr lang="fr-FR" sz="1200" dirty="0"/>
              <a:t> (grilles):</a:t>
            </a:r>
          </a:p>
          <a:p>
            <a:r>
              <a:rPr lang="fr-FR" sz="1200" dirty="0"/>
              <a:t>BENGUELA_LR</a:t>
            </a:r>
          </a:p>
          <a:p>
            <a:r>
              <a:rPr lang="fr-FR" sz="1200" dirty="0"/>
              <a:t>AWA </a:t>
            </a:r>
          </a:p>
          <a:p>
            <a:r>
              <a:rPr lang="fr-FR" sz="1200" dirty="0"/>
              <a:t>PEVEX</a:t>
            </a:r>
          </a:p>
          <a:p>
            <a:r>
              <a:rPr lang="fr-FR" sz="1200" dirty="0"/>
              <a:t>ASAP / ASAP2</a:t>
            </a:r>
          </a:p>
          <a:p>
            <a:pPr marL="171450" indent="-171450">
              <a:buFont typeface="Arial" panose="020B0604020202020204" pitchFamily="34" charset="0"/>
              <a:buChar char="•"/>
            </a:pPr>
            <a:endParaRPr lang="fr-FR" sz="1200" dirty="0"/>
          </a:p>
          <a:p>
            <a:pPr marL="171450" indent="-171450">
              <a:buFont typeface="Arial" panose="020B0604020202020204" pitchFamily="34" charset="0"/>
              <a:buChar char="•"/>
            </a:pPr>
            <a:r>
              <a:rPr lang="fr-FR" sz="1200" dirty="0"/>
              <a:t>Se mettre éventuellement d'accord sur </a:t>
            </a:r>
          </a:p>
          <a:p>
            <a:r>
              <a:rPr lang="fr-FR" sz="1200" dirty="0"/>
              <a:t>- nomenclature</a:t>
            </a:r>
          </a:p>
          <a:p>
            <a:r>
              <a:rPr lang="fr-FR" sz="1200" dirty="0"/>
              <a:t>- calendriers (30d, Julian...)</a:t>
            </a:r>
          </a:p>
          <a:p>
            <a:pPr marL="171450" indent="-171450">
              <a:buFontTx/>
              <a:buChar char="-"/>
            </a:pPr>
            <a:r>
              <a:rPr lang="fr-FR" sz="1200" dirty="0"/>
              <a:t>fréquences sorties (5days, 10days...)</a:t>
            </a:r>
          </a:p>
          <a:p>
            <a:pPr marL="914400" lvl="1" indent="-171450">
              <a:buFontTx/>
              <a:buChar char="-"/>
            </a:pPr>
            <a:r>
              <a:rPr lang="fr-FR" sz="1200" dirty="0"/>
              <a:t>Steph par exemple AVG en 111 </a:t>
            </a:r>
            <a:r>
              <a:rPr lang="fr-FR" sz="1200" dirty="0" err="1"/>
              <a:t>tsp</a:t>
            </a:r>
            <a:r>
              <a:rPr lang="fr-FR" sz="1200" dirty="0"/>
              <a:t> au lieu de 5days. Car calendrier (</a:t>
            </a:r>
            <a:r>
              <a:rPr lang="fr-FR" sz="1200" dirty="0" err="1"/>
              <a:t>julian</a:t>
            </a:r>
            <a:r>
              <a:rPr lang="fr-FR" sz="1200" dirty="0"/>
              <a:t>/30d)</a:t>
            </a:r>
          </a:p>
          <a:p>
            <a:r>
              <a:rPr lang="fr-FR" sz="1200" dirty="0"/>
              <a:t>- quelles sorties? Bio et </a:t>
            </a:r>
            <a:r>
              <a:rPr lang="fr-FR" sz="1200" dirty="0" err="1"/>
              <a:t>physqiues</a:t>
            </a:r>
            <a:r>
              <a:rPr lang="fr-FR" sz="1200" dirty="0"/>
              <a:t>?  (XIOS) ? Combien de fichiers? </a:t>
            </a:r>
            <a:r>
              <a:rPr lang="fr-FR" sz="1200" dirty="0" err="1"/>
              <a:t>avg</a:t>
            </a:r>
            <a:r>
              <a:rPr lang="fr-FR" sz="1200" dirty="0"/>
              <a:t>, </a:t>
            </a:r>
            <a:r>
              <a:rPr lang="fr-FR" sz="1200" dirty="0" err="1"/>
              <a:t>his</a:t>
            </a:r>
            <a:r>
              <a:rPr lang="fr-FR" sz="1200" dirty="0"/>
              <a:t>, </a:t>
            </a:r>
            <a:r>
              <a:rPr lang="fr-FR" sz="1200" dirty="0" err="1"/>
              <a:t>sediment</a:t>
            </a:r>
            <a:r>
              <a:rPr lang="fr-FR" sz="1200" dirty="0"/>
              <a:t>… </a:t>
            </a:r>
          </a:p>
          <a:p>
            <a:r>
              <a:rPr lang="fr-FR" sz="1200" dirty="0"/>
              <a:t>- échelles &amp; palettes communes? </a:t>
            </a:r>
          </a:p>
          <a:p>
            <a:r>
              <a:rPr lang="fr-FR" sz="1200" dirty="0"/>
              <a:t>- </a:t>
            </a:r>
            <a:r>
              <a:rPr lang="fr-FR" sz="1200" dirty="0" err="1"/>
              <a:t>zeta</a:t>
            </a:r>
            <a:r>
              <a:rPr lang="fr-FR" sz="1200" dirty="0"/>
              <a:t> en </a:t>
            </a:r>
            <a:r>
              <a:rPr lang="fr-FR" sz="1200" dirty="0" err="1"/>
              <a:t>negatif</a:t>
            </a:r>
            <a:r>
              <a:rPr lang="fr-FR" sz="1200" dirty="0"/>
              <a:t> pour le </a:t>
            </a:r>
            <a:r>
              <a:rPr lang="fr-FR" sz="1200" dirty="0" err="1"/>
              <a:t>pérou</a:t>
            </a:r>
            <a:r>
              <a:rPr lang="fr-FR" sz="1200" dirty="0"/>
              <a:t>. </a:t>
            </a:r>
          </a:p>
          <a:p>
            <a:pPr marL="171450" indent="-171450">
              <a:buFont typeface="Arial" panose="020B0604020202020204" pitchFamily="34" charset="0"/>
              <a:buChar char="•"/>
            </a:pPr>
            <a:endParaRPr lang="fr-FR" sz="1200" dirty="0"/>
          </a:p>
          <a:p>
            <a:pPr marL="171450" indent="-171450">
              <a:buFont typeface="Arial" panose="020B0604020202020204" pitchFamily="34" charset="0"/>
              <a:buChar char="•"/>
            </a:pPr>
            <a:endParaRPr lang="fr-FR" sz="1200" dirty="0"/>
          </a:p>
        </p:txBody>
      </p:sp>
    </p:spTree>
    <p:extLst>
      <p:ext uri="{BB962C8B-B14F-4D97-AF65-F5344CB8AC3E}">
        <p14:creationId xmlns:p14="http://schemas.microsoft.com/office/powerpoint/2010/main" val="2717363396"/>
      </p:ext>
    </p:extLst>
  </p:cSld>
  <p:clrMapOvr>
    <a:masterClrMapping/>
  </p:clrMapOvr>
  <p:transition spd="slow"/>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re 1">
            <a:extLst>
              <a:ext uri="{FF2B5EF4-FFF2-40B4-BE49-F238E27FC236}">
                <a16:creationId xmlns:a16="http://schemas.microsoft.com/office/drawing/2014/main" id="{111492BA-667A-1E45-A793-C5EAC58C1B9F}"/>
              </a:ext>
            </a:extLst>
          </p:cNvPr>
          <p:cNvSpPr>
            <a:spLocks noGrp="1"/>
          </p:cNvSpPr>
          <p:nvPr>
            <p:ph type="ctrTitle"/>
          </p:nvPr>
        </p:nvSpPr>
        <p:spPr>
          <a:xfrm>
            <a:off x="0" y="0"/>
            <a:ext cx="9144000" cy="393700"/>
          </a:xfrm>
        </p:spPr>
        <p:txBody>
          <a:bodyPr/>
          <a:lstStyle/>
          <a:p>
            <a:r>
              <a:rPr lang="fr-FR" dirty="0">
                <a:solidFill>
                  <a:srgbClr val="0070C0"/>
                </a:solidFill>
                <a:latin typeface="Calibri" panose="020F0502020204030204" pitchFamily="34" charset="0"/>
                <a:ea typeface="ＭＳ Ｐゴシック" panose="020B0600070205080204" pitchFamily="34" charset="-128"/>
              </a:rPr>
              <a:t>Projet Inter-comparaison systèmes d’upwelling?</a:t>
            </a:r>
            <a:endParaRPr lang="fr-FR" altLang="fr-FR" dirty="0">
              <a:latin typeface="Calibri" panose="020F0502020204030204" pitchFamily="34" charset="0"/>
              <a:ea typeface="ＭＳ Ｐゴシック" panose="020B0600070205080204" pitchFamily="34" charset="-128"/>
            </a:endParaRPr>
          </a:p>
        </p:txBody>
      </p:sp>
      <p:sp>
        <p:nvSpPr>
          <p:cNvPr id="36" name="ZoneTexte 35">
            <a:extLst>
              <a:ext uri="{FF2B5EF4-FFF2-40B4-BE49-F238E27FC236}">
                <a16:creationId xmlns:a16="http://schemas.microsoft.com/office/drawing/2014/main" id="{F9E73092-FCA7-6E40-A9A9-FC3A245ACBB9}"/>
              </a:ext>
            </a:extLst>
          </p:cNvPr>
          <p:cNvSpPr txBox="1">
            <a:spLocks noChangeArrowheads="1"/>
          </p:cNvSpPr>
          <p:nvPr/>
        </p:nvSpPr>
        <p:spPr bwMode="auto">
          <a:xfrm>
            <a:off x="483182" y="393700"/>
            <a:ext cx="8177635" cy="6186309"/>
          </a:xfrm>
          <a:prstGeom prst="rect">
            <a:avLst/>
          </a:prstGeom>
          <a:solidFill>
            <a:schemeClr val="bg1">
              <a:alpha val="64000"/>
            </a:schemeClr>
          </a:solidFill>
          <a:ln w="9525">
            <a:solidFill>
              <a:schemeClr val="tx1"/>
            </a:solidFill>
            <a:miter lim="800000"/>
            <a:headEnd/>
            <a:tailEnd/>
          </a:ln>
        </p:spPr>
        <p:txBody>
          <a:bodyPr wrap="square">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marL="171450" indent="-171450">
              <a:buFont typeface="Arial" panose="020B0604020202020204" pitchFamily="34" charset="0"/>
              <a:buChar char="•"/>
            </a:pPr>
            <a:endParaRPr lang="fr-FR" sz="1200" b="1" dirty="0"/>
          </a:p>
          <a:p>
            <a:pPr marL="171450" indent="-171450">
              <a:buFont typeface="Arial" panose="020B0604020202020204" pitchFamily="34" charset="0"/>
              <a:buChar char="•"/>
            </a:pPr>
            <a:r>
              <a:rPr lang="fr-FR" sz="1200" dirty="0"/>
              <a:t>Nom des </a:t>
            </a:r>
            <a:r>
              <a:rPr lang="fr-FR" sz="1200" dirty="0" err="1"/>
              <a:t>experiences</a:t>
            </a:r>
            <a:r>
              <a:rPr lang="fr-FR" sz="1200" dirty="0"/>
              <a:t> </a:t>
            </a:r>
          </a:p>
          <a:p>
            <a:pPr marL="171450" indent="-171450">
              <a:buFont typeface="Arial" panose="020B0604020202020204" pitchFamily="34" charset="0"/>
              <a:buChar char="•"/>
            </a:pPr>
            <a:endParaRPr lang="fr-FR" sz="1200" dirty="0"/>
          </a:p>
          <a:p>
            <a:r>
              <a:rPr lang="fr-FR" sz="1200" dirty="0"/>
              <a:t>Explicite mais des noms courts </a:t>
            </a:r>
          </a:p>
          <a:p>
            <a:endParaRPr lang="fr-FR" sz="1200" dirty="0"/>
          </a:p>
          <a:p>
            <a:r>
              <a:rPr lang="fr-FR" sz="1200" dirty="0"/>
              <a:t>Expériences  </a:t>
            </a:r>
            <a:r>
              <a:rPr lang="fr-FR" sz="1200" dirty="0" err="1"/>
              <a:t>croco+agrif+pisces</a:t>
            </a:r>
            <a:r>
              <a:rPr lang="fr-FR" sz="1200" dirty="0"/>
              <a:t> :    (cap ou ccp ?)</a:t>
            </a:r>
          </a:p>
          <a:p>
            <a:r>
              <a:rPr lang="fr-FR" sz="1200" dirty="0" err="1"/>
              <a:t>awa_cap_climatoruns</a:t>
            </a:r>
            <a:r>
              <a:rPr lang="fr-FR" sz="1200" dirty="0"/>
              <a:t>_...</a:t>
            </a:r>
          </a:p>
          <a:p>
            <a:r>
              <a:rPr lang="fr-FR" sz="1200" dirty="0" err="1"/>
              <a:t>pevex_cap_Imarpe</a:t>
            </a:r>
            <a:r>
              <a:rPr lang="fr-FR" sz="1200" dirty="0"/>
              <a:t>_... </a:t>
            </a:r>
          </a:p>
          <a:p>
            <a:r>
              <a:rPr lang="fr-FR" sz="1200" dirty="0" err="1"/>
              <a:t>asap_cap_KPP</a:t>
            </a:r>
            <a:r>
              <a:rPr lang="fr-FR" sz="1200" dirty="0"/>
              <a:t>_...</a:t>
            </a:r>
          </a:p>
          <a:p>
            <a:r>
              <a:rPr lang="fr-FR" sz="1200" dirty="0"/>
              <a:t>asap2_cap_KPP_...</a:t>
            </a:r>
          </a:p>
          <a:p>
            <a:endParaRPr lang="fr-FR" sz="1200" dirty="0"/>
          </a:p>
          <a:p>
            <a:r>
              <a:rPr lang="fr-FR" sz="1200" dirty="0"/>
              <a:t>Expériences  </a:t>
            </a:r>
            <a:r>
              <a:rPr lang="fr-FR" sz="1200" dirty="0" err="1"/>
              <a:t>croco+pisces</a:t>
            </a:r>
            <a:r>
              <a:rPr lang="fr-FR" sz="1200" dirty="0"/>
              <a:t> : 	(</a:t>
            </a:r>
            <a:r>
              <a:rPr lang="fr-FR" sz="1200" dirty="0" err="1"/>
              <a:t>cp</a:t>
            </a:r>
            <a:r>
              <a:rPr lang="fr-FR" sz="1200" dirty="0"/>
              <a:t>)</a:t>
            </a:r>
          </a:p>
          <a:p>
            <a:r>
              <a:rPr lang="fr-FR" sz="1200" dirty="0" err="1"/>
              <a:t>awa_cp_climatoruns</a:t>
            </a:r>
            <a:r>
              <a:rPr lang="fr-FR" sz="1200" dirty="0"/>
              <a:t>_...</a:t>
            </a:r>
          </a:p>
          <a:p>
            <a:r>
              <a:rPr lang="fr-FR" sz="1200" dirty="0" err="1"/>
              <a:t>pevex_cp_Imarpe</a:t>
            </a:r>
            <a:r>
              <a:rPr lang="fr-FR" sz="1200" dirty="0"/>
              <a:t>_... </a:t>
            </a:r>
          </a:p>
          <a:p>
            <a:r>
              <a:rPr lang="fr-FR" sz="1200" dirty="0" err="1"/>
              <a:t>asap_cp_KPP</a:t>
            </a:r>
            <a:r>
              <a:rPr lang="fr-FR" sz="1200" dirty="0"/>
              <a:t>_...</a:t>
            </a:r>
          </a:p>
          <a:p>
            <a:r>
              <a:rPr lang="fr-FR" sz="1200" dirty="0"/>
              <a:t>asap2_cp_KPP_...</a:t>
            </a:r>
          </a:p>
          <a:p>
            <a:endParaRPr lang="fr-FR" sz="1200" dirty="0"/>
          </a:p>
          <a:p>
            <a:r>
              <a:rPr lang="fr-FR" sz="1200" dirty="0"/>
              <a:t>Expériences  </a:t>
            </a:r>
            <a:r>
              <a:rPr lang="fr-FR" sz="1200" dirty="0" err="1"/>
              <a:t>croco+agrif</a:t>
            </a:r>
            <a:r>
              <a:rPr lang="fr-FR" sz="1200" dirty="0"/>
              <a:t> : 		(ca ou cc?)</a:t>
            </a:r>
          </a:p>
          <a:p>
            <a:r>
              <a:rPr lang="fr-FR" sz="1200" dirty="0" err="1"/>
              <a:t>awa_ca_climatoruns</a:t>
            </a:r>
            <a:r>
              <a:rPr lang="fr-FR" sz="1200" dirty="0"/>
              <a:t>_...</a:t>
            </a:r>
          </a:p>
          <a:p>
            <a:r>
              <a:rPr lang="fr-FR" sz="1200" dirty="0" err="1"/>
              <a:t>pevex_ca_Imarpe</a:t>
            </a:r>
            <a:r>
              <a:rPr lang="fr-FR" sz="1200" dirty="0"/>
              <a:t>_...  </a:t>
            </a:r>
          </a:p>
          <a:p>
            <a:r>
              <a:rPr lang="fr-FR" sz="1200" dirty="0" err="1"/>
              <a:t>asap_ca_KPP</a:t>
            </a:r>
            <a:r>
              <a:rPr lang="fr-FR" sz="1200" dirty="0"/>
              <a:t>_...</a:t>
            </a:r>
          </a:p>
          <a:p>
            <a:r>
              <a:rPr lang="fr-FR" sz="1200" dirty="0"/>
              <a:t>asap2_ca_KPP_...</a:t>
            </a:r>
          </a:p>
          <a:p>
            <a:endParaRPr lang="fr-FR" sz="1200" dirty="0"/>
          </a:p>
          <a:p>
            <a:r>
              <a:rPr lang="fr-FR" sz="1200" dirty="0"/>
              <a:t>Expériences  croco : 	(croco?)</a:t>
            </a:r>
          </a:p>
          <a:p>
            <a:r>
              <a:rPr lang="fr-FR" sz="1200" dirty="0" err="1"/>
              <a:t>awa_croco_climatoruns</a:t>
            </a:r>
            <a:r>
              <a:rPr lang="fr-FR" sz="1200" dirty="0"/>
              <a:t>_...</a:t>
            </a:r>
          </a:p>
          <a:p>
            <a:r>
              <a:rPr lang="fr-FR" sz="1200" dirty="0" err="1"/>
              <a:t>pevex_croco_Imarpe</a:t>
            </a:r>
            <a:r>
              <a:rPr lang="fr-FR" sz="1200" dirty="0"/>
              <a:t>_...  </a:t>
            </a:r>
          </a:p>
          <a:p>
            <a:r>
              <a:rPr lang="fr-FR" sz="1200" dirty="0" err="1"/>
              <a:t>asap_croco_KPP</a:t>
            </a:r>
            <a:r>
              <a:rPr lang="fr-FR" sz="1200" dirty="0"/>
              <a:t>_...</a:t>
            </a:r>
          </a:p>
          <a:p>
            <a:r>
              <a:rPr lang="fr-FR" sz="1200" dirty="0"/>
              <a:t>asap2_croco_KPP_...</a:t>
            </a:r>
          </a:p>
          <a:p>
            <a:pPr marL="171450" indent="-171450">
              <a:buFont typeface="Arial" panose="020B0604020202020204" pitchFamily="34" charset="0"/>
              <a:buChar char="•"/>
            </a:pPr>
            <a:endParaRPr lang="fr-FR" sz="1200" dirty="0"/>
          </a:p>
          <a:p>
            <a:pPr marL="171450" indent="-171450">
              <a:buFont typeface="Arial" panose="020B0604020202020204" pitchFamily="34" charset="0"/>
              <a:buChar char="•"/>
            </a:pPr>
            <a:endParaRPr lang="fr-FR" sz="1200" dirty="0"/>
          </a:p>
          <a:p>
            <a:pPr marL="171450" indent="-171450">
              <a:buFont typeface="Arial" panose="020B0604020202020204" pitchFamily="34" charset="0"/>
              <a:buChar char="•"/>
            </a:pPr>
            <a:r>
              <a:rPr lang="fr-FR" sz="1200" b="1" dirty="0"/>
              <a:t>Besoin ATLAS???    </a:t>
            </a:r>
            <a:r>
              <a:rPr lang="fr-FR" sz="1200" dirty="0"/>
              <a:t>Si pas de projet </a:t>
            </a:r>
            <a:r>
              <a:rPr lang="fr-FR" sz="1200" dirty="0" err="1"/>
              <a:t>intercomparaison</a:t>
            </a:r>
            <a:r>
              <a:rPr lang="fr-FR" sz="1200" dirty="0"/>
              <a:t>, y </a:t>
            </a:r>
            <a:r>
              <a:rPr lang="fr-FR" sz="1200" dirty="0" err="1"/>
              <a:t>a-t-il</a:t>
            </a:r>
            <a:r>
              <a:rPr lang="fr-FR" sz="1200" dirty="0"/>
              <a:t> des besoins en atlas. L’intérêt est le monitoring et le </a:t>
            </a:r>
            <a:r>
              <a:rPr lang="fr-FR" sz="1200" dirty="0" err="1"/>
              <a:t>debug</a:t>
            </a:r>
            <a:r>
              <a:rPr lang="fr-FR" sz="1200" dirty="0"/>
              <a:t> de toutes façons;  Mais là encore, définir les besoins le plus communs possible par soucis de gain de temps. </a:t>
            </a:r>
          </a:p>
          <a:p>
            <a:pPr marL="171450" indent="-171450">
              <a:buFont typeface="Arial" panose="020B0604020202020204" pitchFamily="34" charset="0"/>
              <a:buChar char="•"/>
            </a:pPr>
            <a:endParaRPr lang="fr-FR" sz="1200" b="1" dirty="0"/>
          </a:p>
        </p:txBody>
      </p:sp>
    </p:spTree>
    <p:extLst>
      <p:ext uri="{BB962C8B-B14F-4D97-AF65-F5344CB8AC3E}">
        <p14:creationId xmlns:p14="http://schemas.microsoft.com/office/powerpoint/2010/main" val="267975367"/>
      </p:ext>
    </p:extLst>
  </p:cSld>
  <p:clrMapOvr>
    <a:masterClrMapping/>
  </p:clrMapOvr>
  <p:transition spd="slow"/>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re 1">
            <a:extLst>
              <a:ext uri="{FF2B5EF4-FFF2-40B4-BE49-F238E27FC236}">
                <a16:creationId xmlns:a16="http://schemas.microsoft.com/office/drawing/2014/main" id="{111492BA-667A-1E45-A793-C5EAC58C1B9F}"/>
              </a:ext>
            </a:extLst>
          </p:cNvPr>
          <p:cNvSpPr>
            <a:spLocks noGrp="1"/>
          </p:cNvSpPr>
          <p:nvPr>
            <p:ph type="ctrTitle"/>
          </p:nvPr>
        </p:nvSpPr>
        <p:spPr>
          <a:xfrm>
            <a:off x="0" y="0"/>
            <a:ext cx="9144000" cy="393700"/>
          </a:xfrm>
        </p:spPr>
        <p:txBody>
          <a:bodyPr/>
          <a:lstStyle/>
          <a:p>
            <a:r>
              <a:rPr lang="fr-FR" dirty="0">
                <a:solidFill>
                  <a:srgbClr val="0070C0"/>
                </a:solidFill>
                <a:latin typeface="Calibri" panose="020F0502020204030204" pitchFamily="34" charset="0"/>
                <a:ea typeface="ＭＳ Ｐゴシック" panose="020B0600070205080204" pitchFamily="34" charset="-128"/>
              </a:rPr>
              <a:t>Remarques</a:t>
            </a:r>
            <a:endParaRPr lang="fr-FR" altLang="fr-FR" dirty="0">
              <a:latin typeface="Calibri" panose="020F0502020204030204" pitchFamily="34" charset="0"/>
              <a:ea typeface="ＭＳ Ｐゴシック" panose="020B0600070205080204" pitchFamily="34" charset="-128"/>
            </a:endParaRPr>
          </a:p>
        </p:txBody>
      </p:sp>
      <p:sp>
        <p:nvSpPr>
          <p:cNvPr id="36" name="ZoneTexte 35">
            <a:extLst>
              <a:ext uri="{FF2B5EF4-FFF2-40B4-BE49-F238E27FC236}">
                <a16:creationId xmlns:a16="http://schemas.microsoft.com/office/drawing/2014/main" id="{F9E73092-FCA7-6E40-A9A9-FC3A245ACBB9}"/>
              </a:ext>
            </a:extLst>
          </p:cNvPr>
          <p:cNvSpPr txBox="1">
            <a:spLocks noChangeArrowheads="1"/>
          </p:cNvSpPr>
          <p:nvPr/>
        </p:nvSpPr>
        <p:spPr bwMode="auto">
          <a:xfrm>
            <a:off x="483182" y="393700"/>
            <a:ext cx="8177635" cy="2862322"/>
          </a:xfrm>
          <a:prstGeom prst="rect">
            <a:avLst/>
          </a:prstGeom>
          <a:solidFill>
            <a:schemeClr val="bg1">
              <a:alpha val="64000"/>
            </a:schemeClr>
          </a:solidFill>
          <a:ln w="9525">
            <a:solidFill>
              <a:schemeClr val="tx1"/>
            </a:solidFill>
            <a:miter lim="800000"/>
            <a:headEnd/>
            <a:tailEnd/>
          </a:ln>
        </p:spPr>
        <p:txBody>
          <a:bodyPr wrap="square">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marL="171450" indent="-171450">
              <a:buFont typeface="Arial" panose="020B0604020202020204" pitchFamily="34" charset="0"/>
              <a:buChar char="•"/>
            </a:pPr>
            <a:endParaRPr lang="fr-FR" sz="1200" b="1" dirty="0"/>
          </a:p>
          <a:p>
            <a:pPr marL="171450" indent="-171450">
              <a:buFont typeface="Arial" panose="020B0604020202020204" pitchFamily="34" charset="0"/>
              <a:buChar char="•"/>
            </a:pPr>
            <a:r>
              <a:rPr lang="fr-FR" sz="1200" dirty="0"/>
              <a:t>Tout ce que je fais une fois est fait pour tout le monde.   Par exemple les fichiers </a:t>
            </a:r>
            <a:r>
              <a:rPr lang="fr-FR" sz="1200" dirty="0" err="1"/>
              <a:t>arch</a:t>
            </a:r>
            <a:r>
              <a:rPr lang="fr-FR" sz="1200" dirty="0"/>
              <a:t> par machine, page web </a:t>
            </a:r>
            <a:r>
              <a:rPr lang="fr-FR" sz="1200" dirty="0" err="1"/>
              <a:t>install</a:t>
            </a:r>
            <a:r>
              <a:rPr lang="fr-FR" sz="1200" dirty="0"/>
              <a:t> </a:t>
            </a:r>
            <a:r>
              <a:rPr lang="fr-FR" sz="1200" dirty="0" err="1"/>
              <a:t>Datarmor</a:t>
            </a:r>
            <a:r>
              <a:rPr lang="fr-FR" sz="1200" dirty="0"/>
              <a:t>…</a:t>
            </a:r>
          </a:p>
          <a:p>
            <a:pPr marL="171450" indent="-171450">
              <a:buFont typeface="Arial" panose="020B0604020202020204" pitchFamily="34" charset="0"/>
              <a:buChar char="•"/>
            </a:pPr>
            <a:endParaRPr lang="fr-FR" sz="1200" dirty="0"/>
          </a:p>
          <a:p>
            <a:pPr marL="171450" indent="-171450">
              <a:buFont typeface="Arial" panose="020B0604020202020204" pitchFamily="34" charset="0"/>
              <a:buChar char="•"/>
            </a:pPr>
            <a:endParaRPr lang="fr-FR" sz="1200" dirty="0"/>
          </a:p>
          <a:p>
            <a:pPr marL="171450" indent="-171450">
              <a:buFont typeface="Arial" panose="020B0604020202020204" pitchFamily="34" charset="0"/>
              <a:buChar char="•"/>
            </a:pPr>
            <a:r>
              <a:rPr lang="fr-FR" sz="1200" dirty="0"/>
              <a:t>La philosophie outils pulsation:  </a:t>
            </a:r>
            <a:r>
              <a:rPr lang="fr-FR" sz="1200" b="1" dirty="0"/>
              <a:t>Débrayer </a:t>
            </a:r>
          </a:p>
          <a:p>
            <a:pPr marL="914400" lvl="1" indent="-171450">
              <a:buFont typeface="Arial" panose="020B0604020202020204" pitchFamily="34" charset="0"/>
              <a:buChar char="•"/>
            </a:pPr>
            <a:r>
              <a:rPr lang="fr-FR" sz="1200" dirty="0"/>
              <a:t>Chacun reste sur sa release. Depuis 1 an et demi Pierre travaille avec la même. </a:t>
            </a:r>
          </a:p>
          <a:p>
            <a:pPr marL="914400" lvl="1" indent="-171450">
              <a:buFont typeface="Arial" panose="020B0604020202020204" pitchFamily="34" charset="0"/>
              <a:buChar char="•"/>
            </a:pPr>
            <a:r>
              <a:rPr lang="fr-FR" sz="1200" dirty="0"/>
              <a:t>En parallèle les évolution et développements sont validés avant phasage. </a:t>
            </a:r>
          </a:p>
          <a:p>
            <a:pPr marL="171450" indent="-171450">
              <a:buFont typeface="Arial" panose="020B0604020202020204" pitchFamily="34" charset="0"/>
              <a:buChar char="•"/>
            </a:pPr>
            <a:endParaRPr lang="fr-FR" sz="1200" dirty="0"/>
          </a:p>
          <a:p>
            <a:pPr marL="171450" indent="-171450">
              <a:buFont typeface="Arial" panose="020B0604020202020204" pitchFamily="34" charset="0"/>
              <a:buChar char="•"/>
            </a:pPr>
            <a:r>
              <a:rPr lang="fr-FR" sz="1200" dirty="0"/>
              <a:t>Depuis la thèse de Pierre mise sous pulsation, zéro temps de développement ou correction de bug par Vincent Stéphane ou Xavier. Sauf une fois pour une coupure de ligne qui avait été fixé par nous dans la v2.00. </a:t>
            </a:r>
          </a:p>
          <a:p>
            <a:pPr marL="171450" indent="-171450">
              <a:buFont typeface="Arial" panose="020B0604020202020204" pitchFamily="34" charset="0"/>
              <a:buChar char="•"/>
            </a:pPr>
            <a:endParaRPr lang="fr-FR" sz="1200" dirty="0"/>
          </a:p>
          <a:p>
            <a:pPr marL="171450" indent="-171450">
              <a:buFont typeface="Arial" panose="020B0604020202020204" pitchFamily="34" charset="0"/>
              <a:buChar char="•"/>
            </a:pPr>
            <a:r>
              <a:rPr lang="fr-FR" sz="1200" b="1" dirty="0"/>
              <a:t>Tout est gravé entre </a:t>
            </a:r>
            <a:r>
              <a:rPr lang="fr-FR" sz="1200" b="1" dirty="0" err="1"/>
              <a:t>gitlab</a:t>
            </a:r>
            <a:r>
              <a:rPr lang="fr-FR" sz="1200" b="1" dirty="0"/>
              <a:t> et web. =&gt; retraite possible pour moi! </a:t>
            </a:r>
          </a:p>
          <a:p>
            <a:pPr marL="171450" indent="-171450">
              <a:buFont typeface="Arial" panose="020B0604020202020204" pitchFamily="34" charset="0"/>
              <a:buChar char="•"/>
            </a:pPr>
            <a:endParaRPr lang="fr-FR" sz="1200" dirty="0"/>
          </a:p>
          <a:p>
            <a:pPr marL="171450" indent="-171450">
              <a:buFont typeface="Arial" panose="020B0604020202020204" pitchFamily="34" charset="0"/>
              <a:buChar char="•"/>
            </a:pPr>
            <a:endParaRPr lang="fr-FR" sz="1200" dirty="0"/>
          </a:p>
        </p:txBody>
      </p:sp>
    </p:spTree>
    <p:extLst>
      <p:ext uri="{BB962C8B-B14F-4D97-AF65-F5344CB8AC3E}">
        <p14:creationId xmlns:p14="http://schemas.microsoft.com/office/powerpoint/2010/main" val="1363878406"/>
      </p:ext>
    </p:extLst>
  </p:cSld>
  <p:clrMapOvr>
    <a:masterClrMapping/>
  </p:clrMapOvr>
  <p:transition spd="slow"/>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re 1">
            <a:extLst>
              <a:ext uri="{FF2B5EF4-FFF2-40B4-BE49-F238E27FC236}">
                <a16:creationId xmlns:a16="http://schemas.microsoft.com/office/drawing/2014/main" id="{111492BA-667A-1E45-A793-C5EAC58C1B9F}"/>
              </a:ext>
            </a:extLst>
          </p:cNvPr>
          <p:cNvSpPr>
            <a:spLocks noGrp="1"/>
          </p:cNvSpPr>
          <p:nvPr>
            <p:ph type="ctrTitle"/>
          </p:nvPr>
        </p:nvSpPr>
        <p:spPr>
          <a:xfrm>
            <a:off x="0" y="0"/>
            <a:ext cx="9144000" cy="393700"/>
          </a:xfrm>
        </p:spPr>
        <p:txBody>
          <a:bodyPr/>
          <a:lstStyle/>
          <a:p>
            <a:r>
              <a:rPr lang="fr-FR" dirty="0">
                <a:solidFill>
                  <a:srgbClr val="0070C0"/>
                </a:solidFill>
                <a:latin typeface="Calibri" panose="020F0502020204030204" pitchFamily="34" charset="0"/>
                <a:ea typeface="ＭＳ Ｐゴシック" panose="020B0600070205080204" pitchFamily="34" charset="-128"/>
              </a:rPr>
              <a:t>Questions générales</a:t>
            </a:r>
            <a:endParaRPr lang="fr-FR" altLang="fr-FR" dirty="0">
              <a:latin typeface="Calibri" panose="020F0502020204030204" pitchFamily="34" charset="0"/>
              <a:ea typeface="ＭＳ Ｐゴシック" panose="020B0600070205080204" pitchFamily="34" charset="-128"/>
            </a:endParaRPr>
          </a:p>
        </p:txBody>
      </p:sp>
      <p:sp>
        <p:nvSpPr>
          <p:cNvPr id="36" name="ZoneTexte 35">
            <a:extLst>
              <a:ext uri="{FF2B5EF4-FFF2-40B4-BE49-F238E27FC236}">
                <a16:creationId xmlns:a16="http://schemas.microsoft.com/office/drawing/2014/main" id="{F9E73092-FCA7-6E40-A9A9-FC3A245ACBB9}"/>
              </a:ext>
            </a:extLst>
          </p:cNvPr>
          <p:cNvSpPr txBox="1">
            <a:spLocks noChangeArrowheads="1"/>
          </p:cNvSpPr>
          <p:nvPr/>
        </p:nvSpPr>
        <p:spPr bwMode="auto">
          <a:xfrm>
            <a:off x="483182" y="393700"/>
            <a:ext cx="8177635" cy="5262979"/>
          </a:xfrm>
          <a:prstGeom prst="rect">
            <a:avLst/>
          </a:prstGeom>
          <a:solidFill>
            <a:schemeClr val="bg1">
              <a:alpha val="64000"/>
            </a:schemeClr>
          </a:solidFill>
          <a:ln w="9525">
            <a:solidFill>
              <a:schemeClr val="tx1"/>
            </a:solidFill>
            <a:miter lim="800000"/>
            <a:headEnd/>
            <a:tailEnd/>
          </a:ln>
        </p:spPr>
        <p:txBody>
          <a:bodyPr wrap="square">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marL="171450" indent="-171450">
              <a:buFont typeface="Arial" panose="020B0604020202020204" pitchFamily="34" charset="0"/>
              <a:buChar char="•"/>
            </a:pPr>
            <a:endParaRPr lang="fr-FR" sz="1200" b="1" dirty="0"/>
          </a:p>
          <a:p>
            <a:pPr marL="171450" indent="-171450">
              <a:buFont typeface="Arial" panose="020B0604020202020204" pitchFamily="34" charset="0"/>
              <a:buChar char="•"/>
            </a:pPr>
            <a:endParaRPr lang="fr-FR" sz="1200" dirty="0"/>
          </a:p>
          <a:p>
            <a:pPr marL="171450" indent="-171450">
              <a:buFont typeface="Arial" panose="020B0604020202020204" pitchFamily="34" charset="0"/>
              <a:buChar char="•"/>
            </a:pPr>
            <a:r>
              <a:rPr lang="fr-FR" sz="1200" dirty="0"/>
              <a:t>Faut il maintenir un pulsation sans XIOS (</a:t>
            </a:r>
            <a:r>
              <a:rPr lang="fr-FR" sz="1200" dirty="0" err="1"/>
              <a:t>croco.in</a:t>
            </a:r>
            <a:r>
              <a:rPr lang="fr-FR" sz="1200" dirty="0"/>
              <a:t> vrai perte de temps </a:t>
            </a:r>
            <a:r>
              <a:rPr lang="fr-FR" sz="1200" dirty="0" err="1"/>
              <a:t>récurente</a:t>
            </a:r>
            <a:r>
              <a:rPr lang="fr-FR" sz="1200" dirty="0"/>
              <a:t> mais nécessaire?)</a:t>
            </a:r>
          </a:p>
          <a:p>
            <a:pPr marL="914400" lvl="1" indent="-171450">
              <a:buFont typeface="Arial" panose="020B0604020202020204" pitchFamily="34" charset="0"/>
              <a:buChar char="•"/>
            </a:pPr>
            <a:r>
              <a:rPr lang="fr-FR" sz="1200" dirty="0"/>
              <a:t>=&gt; Ajouter sédiments dans </a:t>
            </a:r>
            <a:r>
              <a:rPr lang="fr-FR" sz="1200" dirty="0" err="1"/>
              <a:t>croco.in</a:t>
            </a:r>
            <a:r>
              <a:rPr lang="fr-FR" sz="1200" dirty="0"/>
              <a:t>?</a:t>
            </a:r>
          </a:p>
          <a:p>
            <a:pPr marL="914400" lvl="1" indent="-171450">
              <a:buFont typeface="Arial" panose="020B0604020202020204" pitchFamily="34" charset="0"/>
              <a:buChar char="•"/>
            </a:pPr>
            <a:r>
              <a:rPr lang="fr-FR" sz="1200" dirty="0"/>
              <a:t>Quel est le problème de fond de </a:t>
            </a:r>
            <a:r>
              <a:rPr lang="fr-FR" sz="1200" dirty="0" err="1"/>
              <a:t>croco.in</a:t>
            </a:r>
            <a:r>
              <a:rPr lang="fr-FR" sz="1200" dirty="0"/>
              <a:t>? Olivier .   Peut on y remédier ou XIOS doit remplacer? </a:t>
            </a:r>
          </a:p>
          <a:p>
            <a:pPr marL="914400" lvl="1" indent="-171450">
              <a:buFont typeface="Arial" panose="020B0604020202020204" pitchFamily="34" charset="0"/>
              <a:buChar char="•"/>
            </a:pPr>
            <a:endParaRPr lang="fr-FR" sz="1200" dirty="0"/>
          </a:p>
          <a:p>
            <a:pPr marL="171450" indent="-171450">
              <a:buFont typeface="Arial" panose="020B0604020202020204" pitchFamily="34" charset="0"/>
              <a:buChar char="•"/>
            </a:pPr>
            <a:r>
              <a:rPr lang="fr-FR" sz="1200" dirty="0"/>
              <a:t>Désir de tuner </a:t>
            </a:r>
            <a:r>
              <a:rPr lang="fr-FR" sz="1200" dirty="0" err="1"/>
              <a:t>pisces</a:t>
            </a:r>
            <a:r>
              <a:rPr lang="fr-FR" sz="1200" dirty="0"/>
              <a:t> sur l’ensemble des </a:t>
            </a:r>
            <a:r>
              <a:rPr lang="fr-FR" sz="1200" dirty="0" err="1"/>
              <a:t>configs</a:t>
            </a:r>
            <a:r>
              <a:rPr lang="fr-FR" sz="1200" dirty="0"/>
              <a:t>? </a:t>
            </a:r>
          </a:p>
          <a:p>
            <a:pPr marL="914400" lvl="1" indent="-171450">
              <a:buFont typeface="Arial" panose="020B0604020202020204" pitchFamily="34" charset="0"/>
              <a:buChar char="•"/>
            </a:pPr>
            <a:r>
              <a:rPr lang="fr-FR" sz="1200" dirty="0"/>
              <a:t>Ex </a:t>
            </a:r>
            <a:r>
              <a:rPr lang="fr-FR" sz="1200" b="1" dirty="0"/>
              <a:t>Ligand </a:t>
            </a:r>
            <a:r>
              <a:rPr lang="fr-FR" sz="1200" dirty="0"/>
              <a:t>: Faut il les activer?   A discuter avec Renaud et Olivier. </a:t>
            </a:r>
          </a:p>
          <a:p>
            <a:pPr marL="914400" lvl="1" indent="-171450">
              <a:buFont typeface="Arial" panose="020B0604020202020204" pitchFamily="34" charset="0"/>
              <a:buChar char="•"/>
            </a:pPr>
            <a:endParaRPr lang="fr-FR" sz="1200" dirty="0"/>
          </a:p>
          <a:p>
            <a:pPr marL="171450" indent="-171450">
              <a:buFont typeface="Arial" panose="020B0604020202020204" pitchFamily="34" charset="0"/>
              <a:buChar char="•"/>
            </a:pPr>
            <a:r>
              <a:rPr lang="fr-FR" sz="1200" dirty="0"/>
              <a:t>Possibilité d’atlas inter-comparaison de régions d’upwelling</a:t>
            </a:r>
          </a:p>
          <a:p>
            <a:pPr marL="914400" lvl="1" indent="-171450">
              <a:buFont typeface="Arial" panose="020B0604020202020204" pitchFamily="34" charset="0"/>
              <a:buChar char="•"/>
            </a:pPr>
            <a:r>
              <a:rPr lang="fr-FR" sz="1200" dirty="0"/>
              <a:t>Qui est intéressé?   Sénégal?  Afrique du Sud? Pérou? Pisco?</a:t>
            </a:r>
          </a:p>
          <a:p>
            <a:pPr marL="171450" indent="-171450">
              <a:buFont typeface="Arial" panose="020B0604020202020204" pitchFamily="34" charset="0"/>
              <a:buChar char="•"/>
            </a:pPr>
            <a:endParaRPr lang="fr-FR" sz="1200" dirty="0"/>
          </a:p>
          <a:p>
            <a:pPr marL="171450" indent="-171450">
              <a:buFont typeface="Arial" panose="020B0604020202020204" pitchFamily="34" charset="0"/>
              <a:buChar char="•"/>
            </a:pPr>
            <a:r>
              <a:rPr lang="fr-FR" sz="1200" dirty="0"/>
              <a:t>Même sans projet scientifique d’</a:t>
            </a:r>
            <a:r>
              <a:rPr lang="fr-FR" sz="1200" dirty="0" err="1"/>
              <a:t>intercomparaison</a:t>
            </a:r>
            <a:r>
              <a:rPr lang="fr-FR" sz="1200" dirty="0"/>
              <a:t>,  confortable pour maintenir le phasage des </a:t>
            </a:r>
            <a:r>
              <a:rPr lang="fr-FR" sz="1200" dirty="0" err="1"/>
              <a:t>configs</a:t>
            </a:r>
            <a:r>
              <a:rPr lang="fr-FR" sz="1200" dirty="0"/>
              <a:t> de se mettre au max en phase sur </a:t>
            </a:r>
          </a:p>
          <a:p>
            <a:pPr marL="914400" lvl="1" indent="-171450">
              <a:buFont typeface="Arial" panose="020B0604020202020204" pitchFamily="34" charset="0"/>
              <a:buChar char="•"/>
            </a:pPr>
            <a:r>
              <a:rPr lang="fr-FR" sz="1200" dirty="0"/>
              <a:t>les variables générales… </a:t>
            </a:r>
          </a:p>
          <a:p>
            <a:pPr marL="914400" lvl="1" indent="-171450">
              <a:buFont typeface="Arial" panose="020B0604020202020204" pitchFamily="34" charset="0"/>
              <a:buChar char="•"/>
            </a:pPr>
            <a:r>
              <a:rPr lang="fr-FR" sz="1200" dirty="0"/>
              <a:t>Dans </a:t>
            </a:r>
            <a:r>
              <a:rPr lang="fr-FR" sz="1200" dirty="0" err="1"/>
              <a:t>croco.in</a:t>
            </a:r>
            <a:r>
              <a:rPr lang="fr-FR" sz="1200" dirty="0"/>
              <a:t> mais pas dans XIOS? </a:t>
            </a:r>
          </a:p>
          <a:p>
            <a:pPr marL="914400" lvl="1" indent="-171450">
              <a:buFont typeface="Arial" panose="020B0604020202020204" pitchFamily="34" charset="0"/>
              <a:buChar char="•"/>
            </a:pPr>
            <a:r>
              <a:rPr lang="fr-FR" sz="1200" dirty="0"/>
              <a:t>	rho Omega W  </a:t>
            </a:r>
            <a:r>
              <a:rPr lang="fr-FR" sz="1200" dirty="0" err="1"/>
              <a:t>Akv</a:t>
            </a:r>
            <a:r>
              <a:rPr lang="fr-FR" sz="1200" dirty="0"/>
              <a:t>  </a:t>
            </a:r>
            <a:r>
              <a:rPr lang="fr-FR" sz="1200" dirty="0" err="1"/>
              <a:t>Akt</a:t>
            </a:r>
            <a:r>
              <a:rPr lang="fr-FR" sz="1200" dirty="0"/>
              <a:t>  </a:t>
            </a:r>
            <a:r>
              <a:rPr lang="fr-FR" sz="1200" dirty="0" err="1"/>
              <a:t>Aks</a:t>
            </a:r>
            <a:r>
              <a:rPr lang="fr-FR" sz="1200" dirty="0"/>
              <a:t> </a:t>
            </a:r>
            <a:r>
              <a:rPr lang="fr-FR" sz="1200" dirty="0" err="1"/>
              <a:t>bvf</a:t>
            </a:r>
            <a:r>
              <a:rPr lang="fr-FR" sz="1200" dirty="0"/>
              <a:t> Visc3d Diff3d HBL HBBL </a:t>
            </a:r>
            <a:r>
              <a:rPr lang="fr-FR" sz="1200" dirty="0" err="1"/>
              <a:t>Bostr</a:t>
            </a:r>
            <a:r>
              <a:rPr lang="fr-FR" sz="1200" dirty="0"/>
              <a:t> </a:t>
            </a:r>
            <a:r>
              <a:rPr lang="fr-FR" sz="1200" dirty="0" err="1"/>
              <a:t>Wstr</a:t>
            </a:r>
            <a:r>
              <a:rPr lang="fr-FR" sz="1200" dirty="0"/>
              <a:t> </a:t>
            </a:r>
            <a:r>
              <a:rPr lang="fr-FR" sz="1200" dirty="0" err="1"/>
              <a:t>Ustr</a:t>
            </a:r>
            <a:r>
              <a:rPr lang="fr-FR" sz="1200" dirty="0"/>
              <a:t> </a:t>
            </a:r>
            <a:r>
              <a:rPr lang="fr-FR" sz="1200" dirty="0" err="1"/>
              <a:t>Vstr</a:t>
            </a:r>
            <a:r>
              <a:rPr lang="fr-FR" sz="1200" dirty="0"/>
              <a:t> </a:t>
            </a:r>
            <a:r>
              <a:rPr lang="fr-FR" sz="1200" dirty="0" err="1"/>
              <a:t>Shfl</a:t>
            </a:r>
            <a:r>
              <a:rPr lang="fr-FR" sz="1200" dirty="0"/>
              <a:t> </a:t>
            </a:r>
            <a:r>
              <a:rPr lang="fr-FR" sz="1200" dirty="0" err="1"/>
              <a:t>Swfl</a:t>
            </a:r>
            <a:r>
              <a:rPr lang="fr-FR" sz="1200" dirty="0"/>
              <a:t> </a:t>
            </a:r>
            <a:r>
              <a:rPr lang="fr-FR" sz="1200" dirty="0" err="1"/>
              <a:t>rsw</a:t>
            </a:r>
            <a:r>
              <a:rPr lang="fr-FR" sz="1200" dirty="0"/>
              <a:t> </a:t>
            </a:r>
            <a:r>
              <a:rPr lang="fr-FR" sz="1200" dirty="0" err="1"/>
              <a:t>rlw</a:t>
            </a:r>
            <a:r>
              <a:rPr lang="fr-FR" sz="1200" dirty="0"/>
              <a:t> </a:t>
            </a:r>
            <a:r>
              <a:rPr lang="fr-FR" sz="1200" dirty="0" err="1"/>
              <a:t>lat</a:t>
            </a:r>
            <a:endParaRPr lang="fr-FR" sz="1200" dirty="0"/>
          </a:p>
          <a:p>
            <a:pPr marL="914400" lvl="1" indent="-171450">
              <a:buFont typeface="Arial" panose="020B0604020202020204" pitchFamily="34" charset="0"/>
              <a:buChar char="•"/>
            </a:pPr>
            <a:r>
              <a:rPr lang="fr-FR" sz="1200" dirty="0" err="1"/>
              <a:t>wstr</a:t>
            </a:r>
            <a:r>
              <a:rPr lang="fr-FR" sz="1200" dirty="0"/>
              <a:t> </a:t>
            </a:r>
            <a:r>
              <a:rPr lang="fr-FR" sz="1200" dirty="0" err="1"/>
              <a:t>sustr</a:t>
            </a:r>
            <a:r>
              <a:rPr lang="fr-FR" sz="1200" dirty="0"/>
              <a:t> et </a:t>
            </a:r>
            <a:r>
              <a:rPr lang="fr-FR" sz="1200" dirty="0" err="1"/>
              <a:t>svstr</a:t>
            </a:r>
            <a:r>
              <a:rPr lang="fr-FR" sz="1200" dirty="0"/>
              <a:t> en plus dans   AWA! </a:t>
            </a:r>
          </a:p>
          <a:p>
            <a:pPr marL="1314450" lvl="2" indent="-171450">
              <a:buFont typeface="Arial" panose="020B0604020202020204" pitchFamily="34" charset="0"/>
              <a:buChar char="•"/>
            </a:pPr>
            <a:r>
              <a:rPr lang="fr-FR" sz="1200" dirty="0"/>
              <a:t>Faire un point ensemble </a:t>
            </a:r>
          </a:p>
          <a:p>
            <a:pPr marL="1314450" lvl="2" indent="-171450">
              <a:buFont typeface="Arial" panose="020B0604020202020204" pitchFamily="34" charset="0"/>
              <a:buChar char="•"/>
            </a:pPr>
            <a:endParaRPr lang="fr-FR" sz="1200" dirty="0"/>
          </a:p>
          <a:p>
            <a:pPr marL="171450" indent="-171450">
              <a:buFont typeface="Arial" panose="020B0604020202020204" pitchFamily="34" charset="0"/>
              <a:buChar char="•"/>
            </a:pPr>
            <a:r>
              <a:rPr lang="fr-FR" sz="1200" dirty="0"/>
              <a:t>SHADING de Vincent...   à intégrer dans la v2.00 pour tous?  Puis dans la 1.2 stable croco? </a:t>
            </a:r>
          </a:p>
          <a:p>
            <a:pPr marL="171450" indent="-171450">
              <a:buFont typeface="Arial" panose="020B0604020202020204" pitchFamily="34" charset="0"/>
              <a:buChar char="•"/>
            </a:pPr>
            <a:endParaRPr lang="fr-FR" sz="1200" dirty="0"/>
          </a:p>
          <a:p>
            <a:pPr marL="171450" indent="-171450">
              <a:buFont typeface="Arial" panose="020B0604020202020204" pitchFamily="34" charset="0"/>
              <a:buChar char="•"/>
            </a:pPr>
            <a:r>
              <a:rPr lang="fr-FR" sz="1200" dirty="0"/>
              <a:t>Mise à disposition de pulsation pour la communauté croco/</a:t>
            </a:r>
            <a:r>
              <a:rPr lang="fr-FR" sz="1200" dirty="0" err="1"/>
              <a:t>pisces</a:t>
            </a:r>
            <a:r>
              <a:rPr lang="fr-FR" sz="1200" dirty="0"/>
              <a:t>? </a:t>
            </a:r>
          </a:p>
          <a:p>
            <a:pPr marL="171450" indent="-171450">
              <a:buFont typeface="Arial" panose="020B0604020202020204" pitchFamily="34" charset="0"/>
              <a:buChar char="•"/>
            </a:pPr>
            <a:endParaRPr lang="fr-FR" sz="1200" dirty="0"/>
          </a:p>
          <a:p>
            <a:pPr lvl="1" indent="0"/>
            <a:r>
              <a:rPr lang="fr-FR" sz="1200" dirty="0"/>
              <a:t> </a:t>
            </a:r>
          </a:p>
          <a:p>
            <a:endParaRPr lang="fr-FR" sz="1200" b="1" dirty="0"/>
          </a:p>
          <a:p>
            <a:pPr marL="171450" indent="-171450">
              <a:buFont typeface="Arial" panose="020B0604020202020204" pitchFamily="34" charset="0"/>
              <a:buChar char="•"/>
            </a:pPr>
            <a:endParaRPr lang="fr-FR" sz="1200" dirty="0"/>
          </a:p>
          <a:p>
            <a:pPr marL="171450" indent="-171450">
              <a:buFont typeface="Arial" panose="020B0604020202020204" pitchFamily="34" charset="0"/>
              <a:buChar char="•"/>
            </a:pPr>
            <a:endParaRPr lang="fr-FR" sz="1200" dirty="0"/>
          </a:p>
        </p:txBody>
      </p:sp>
    </p:spTree>
    <p:extLst>
      <p:ext uri="{BB962C8B-B14F-4D97-AF65-F5344CB8AC3E}">
        <p14:creationId xmlns:p14="http://schemas.microsoft.com/office/powerpoint/2010/main" val="3665743965"/>
      </p:ext>
    </p:extLst>
  </p:cSld>
  <p:clrMapOvr>
    <a:masterClrMapping/>
  </p:clrMapOvr>
  <p:transition spd="slow"/>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re 1">
            <a:extLst>
              <a:ext uri="{FF2B5EF4-FFF2-40B4-BE49-F238E27FC236}">
                <a16:creationId xmlns:a16="http://schemas.microsoft.com/office/drawing/2014/main" id="{111492BA-667A-1E45-A793-C5EAC58C1B9F}"/>
              </a:ext>
            </a:extLst>
          </p:cNvPr>
          <p:cNvSpPr>
            <a:spLocks noGrp="1"/>
          </p:cNvSpPr>
          <p:nvPr>
            <p:ph type="ctrTitle"/>
          </p:nvPr>
        </p:nvSpPr>
        <p:spPr>
          <a:xfrm>
            <a:off x="0" y="0"/>
            <a:ext cx="9144000" cy="393700"/>
          </a:xfrm>
        </p:spPr>
        <p:txBody>
          <a:bodyPr/>
          <a:lstStyle/>
          <a:p>
            <a:r>
              <a:rPr lang="fr-FR" dirty="0" err="1">
                <a:solidFill>
                  <a:srgbClr val="0070C0"/>
                </a:solidFill>
                <a:latin typeface="Calibri" panose="020F0502020204030204" pitchFamily="34" charset="0"/>
                <a:ea typeface="ＭＳ Ｐゴシック" panose="020B0600070205080204" pitchFamily="34" charset="-128"/>
              </a:rPr>
              <a:t>Todo</a:t>
            </a:r>
            <a:r>
              <a:rPr lang="fr-FR" dirty="0">
                <a:solidFill>
                  <a:srgbClr val="0070C0"/>
                </a:solidFill>
                <a:latin typeface="Calibri" panose="020F0502020204030204" pitchFamily="34" charset="0"/>
                <a:ea typeface="ＭＳ Ｐゴシック" panose="020B0600070205080204" pitchFamily="34" charset="-128"/>
              </a:rPr>
              <a:t> List</a:t>
            </a:r>
            <a:endParaRPr lang="fr-FR" altLang="fr-FR" dirty="0">
              <a:latin typeface="Calibri" panose="020F0502020204030204" pitchFamily="34" charset="0"/>
              <a:ea typeface="ＭＳ Ｐゴシック" panose="020B0600070205080204" pitchFamily="34" charset="-128"/>
            </a:endParaRPr>
          </a:p>
        </p:txBody>
      </p:sp>
      <p:sp>
        <p:nvSpPr>
          <p:cNvPr id="36" name="ZoneTexte 35">
            <a:extLst>
              <a:ext uri="{FF2B5EF4-FFF2-40B4-BE49-F238E27FC236}">
                <a16:creationId xmlns:a16="http://schemas.microsoft.com/office/drawing/2014/main" id="{F9E73092-FCA7-6E40-A9A9-FC3A245ACBB9}"/>
              </a:ext>
            </a:extLst>
          </p:cNvPr>
          <p:cNvSpPr txBox="1">
            <a:spLocks noChangeArrowheads="1"/>
          </p:cNvSpPr>
          <p:nvPr/>
        </p:nvSpPr>
        <p:spPr bwMode="auto">
          <a:xfrm>
            <a:off x="483182" y="393700"/>
            <a:ext cx="8177635" cy="2123658"/>
          </a:xfrm>
          <a:prstGeom prst="rect">
            <a:avLst/>
          </a:prstGeom>
          <a:solidFill>
            <a:schemeClr val="bg1">
              <a:alpha val="64000"/>
            </a:schemeClr>
          </a:solidFill>
          <a:ln w="9525">
            <a:solidFill>
              <a:schemeClr val="tx1"/>
            </a:solidFill>
            <a:miter lim="800000"/>
            <a:headEnd/>
            <a:tailEnd/>
          </a:ln>
        </p:spPr>
        <p:txBody>
          <a:bodyPr wrap="square">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marL="171450" indent="-171450">
              <a:buFont typeface="Arial" panose="020B0604020202020204" pitchFamily="34" charset="0"/>
              <a:buChar char="•"/>
            </a:pPr>
            <a:endParaRPr lang="fr-FR" sz="1200" b="1" dirty="0"/>
          </a:p>
          <a:p>
            <a:pPr marL="171450" indent="-171450">
              <a:buFont typeface="Arial" panose="020B0604020202020204" pitchFamily="34" charset="0"/>
              <a:buChar char="•"/>
            </a:pPr>
            <a:endParaRPr lang="fr-FR" sz="1200" dirty="0"/>
          </a:p>
          <a:p>
            <a:pPr marL="171450" indent="-171450">
              <a:buFont typeface="Arial" panose="020B0604020202020204" pitchFamily="34" charset="0"/>
              <a:buChar char="•"/>
            </a:pPr>
            <a:r>
              <a:rPr lang="fr-FR" sz="1200" dirty="0" err="1"/>
              <a:t>Gitlab</a:t>
            </a:r>
            <a:r>
              <a:rPr lang="fr-FR" sz="1200" dirty="0"/>
              <a:t> in2p3   pulsation:     Faciliter la création de compte utilisateurs pour inscription / recensement des </a:t>
            </a:r>
            <a:r>
              <a:rPr lang="fr-FR" sz="1200" dirty="0" err="1"/>
              <a:t>utilisatueurs</a:t>
            </a:r>
            <a:r>
              <a:rPr lang="fr-FR" sz="1200" dirty="0"/>
              <a:t> / téléchargement + updates.     http? Mais pas de liste d’utilisateurs pour informer et recenser. </a:t>
            </a:r>
          </a:p>
          <a:p>
            <a:pPr marL="171450" indent="-171450">
              <a:buFont typeface="Arial" panose="020B0604020202020204" pitchFamily="34" charset="0"/>
              <a:buChar char="•"/>
            </a:pPr>
            <a:endParaRPr lang="fr-FR" sz="1200" dirty="0"/>
          </a:p>
          <a:p>
            <a:pPr marL="914400" lvl="1" indent="-171450">
              <a:buFont typeface="Arial" panose="020B0604020202020204" pitchFamily="34" charset="0"/>
              <a:buChar char="•"/>
            </a:pPr>
            <a:r>
              <a:rPr lang="fr-FR" sz="1200" dirty="0"/>
              <a:t>Mettre en route les échanges et phasages automatiques et contrôlés entre nous via le </a:t>
            </a:r>
            <a:r>
              <a:rPr lang="fr-FR" sz="1200" dirty="0" err="1"/>
              <a:t>gitlab</a:t>
            </a:r>
            <a:endParaRPr lang="fr-FR" sz="1200" dirty="0"/>
          </a:p>
          <a:p>
            <a:pPr marL="171450" indent="-171450">
              <a:buFont typeface="Arial" panose="020B0604020202020204" pitchFamily="34" charset="0"/>
              <a:buChar char="•"/>
            </a:pPr>
            <a:endParaRPr lang="fr-FR" sz="1200" dirty="0"/>
          </a:p>
          <a:p>
            <a:pPr lvl="1" indent="0"/>
            <a:r>
              <a:rPr lang="fr-FR" sz="1200" dirty="0"/>
              <a:t> </a:t>
            </a:r>
          </a:p>
          <a:p>
            <a:endParaRPr lang="fr-FR" sz="1200" b="1" dirty="0"/>
          </a:p>
          <a:p>
            <a:pPr marL="171450" indent="-171450">
              <a:buFont typeface="Arial" panose="020B0604020202020204" pitchFamily="34" charset="0"/>
              <a:buChar char="•"/>
            </a:pPr>
            <a:endParaRPr lang="fr-FR" sz="1200" dirty="0"/>
          </a:p>
          <a:p>
            <a:pPr marL="171450" indent="-171450">
              <a:buFont typeface="Arial" panose="020B0604020202020204" pitchFamily="34" charset="0"/>
              <a:buChar char="•"/>
            </a:pPr>
            <a:endParaRPr lang="fr-FR" sz="1200" dirty="0"/>
          </a:p>
        </p:txBody>
      </p:sp>
    </p:spTree>
    <p:extLst>
      <p:ext uri="{BB962C8B-B14F-4D97-AF65-F5344CB8AC3E}">
        <p14:creationId xmlns:p14="http://schemas.microsoft.com/office/powerpoint/2010/main" val="3927619548"/>
      </p:ext>
    </p:extLst>
  </p:cSld>
  <p:clrMapOvr>
    <a:masterClrMapping/>
  </p:clrMapOvr>
  <p:transition spd="slow"/>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ZoneTexte 35">
            <a:extLst>
              <a:ext uri="{FF2B5EF4-FFF2-40B4-BE49-F238E27FC236}">
                <a16:creationId xmlns:a16="http://schemas.microsoft.com/office/drawing/2014/main" id="{F9E73092-FCA7-6E40-A9A9-FC3A245ACBB9}"/>
              </a:ext>
            </a:extLst>
          </p:cNvPr>
          <p:cNvSpPr txBox="1">
            <a:spLocks noChangeArrowheads="1"/>
          </p:cNvSpPr>
          <p:nvPr/>
        </p:nvSpPr>
        <p:spPr bwMode="auto">
          <a:xfrm>
            <a:off x="81213" y="361911"/>
            <a:ext cx="8981574" cy="1754326"/>
          </a:xfrm>
          <a:prstGeom prst="rect">
            <a:avLst/>
          </a:prstGeom>
          <a:solidFill>
            <a:schemeClr val="bg1">
              <a:alpha val="64000"/>
            </a:schemeClr>
          </a:solidFill>
          <a:ln w="9525">
            <a:solidFill>
              <a:schemeClr val="accent1"/>
            </a:solidFill>
            <a:miter lim="800000"/>
            <a:headEnd/>
            <a:tailEnd/>
          </a:ln>
        </p:spPr>
        <p:txBody>
          <a:bodyPr wrap="square">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marL="914400" lvl="1" indent="-171450">
              <a:buFont typeface="Arial" panose="020B0604020202020204" pitchFamily="34" charset="0"/>
              <a:buChar char="•"/>
            </a:pPr>
            <a:endParaRPr lang="fr-FR" sz="1200" b="1" dirty="0"/>
          </a:p>
          <a:p>
            <a:pPr marL="171450" indent="-171450">
              <a:buFont typeface="Arial" panose="020B0604020202020204" pitchFamily="34" charset="0"/>
              <a:buChar char="•"/>
            </a:pPr>
            <a:r>
              <a:rPr lang="fr-FR" sz="1200" b="1" dirty="0" err="1"/>
              <a:t>Synérgies</a:t>
            </a:r>
            <a:r>
              <a:rPr lang="fr-FR" sz="1200" b="1" dirty="0"/>
              <a:t> croco / </a:t>
            </a:r>
            <a:r>
              <a:rPr lang="fr-FR" sz="1200" b="1" dirty="0" err="1"/>
              <a:t>nemo</a:t>
            </a:r>
            <a:r>
              <a:rPr lang="fr-FR" sz="1200" b="1" dirty="0"/>
              <a:t> / </a:t>
            </a:r>
            <a:r>
              <a:rPr lang="fr-FR" sz="1200" b="1" dirty="0" err="1"/>
              <a:t>agrif</a:t>
            </a:r>
            <a:r>
              <a:rPr lang="fr-FR" sz="1200" b="1" dirty="0"/>
              <a:t> / </a:t>
            </a:r>
            <a:r>
              <a:rPr lang="fr-FR" sz="1200" b="1" dirty="0" err="1"/>
              <a:t>pisces</a:t>
            </a:r>
            <a:r>
              <a:rPr lang="fr-FR" sz="1200" b="1" dirty="0"/>
              <a:t>…     Lancer des rapprochements?? </a:t>
            </a:r>
          </a:p>
          <a:p>
            <a:pPr marL="914400" lvl="1" indent="-171450">
              <a:buFont typeface="Arial" panose="020B0604020202020204" pitchFamily="34" charset="0"/>
              <a:buChar char="•"/>
            </a:pPr>
            <a:r>
              <a:rPr lang="fr-FR" sz="1200" dirty="0"/>
              <a:t>tests NEMO/CROCO/MERCATOR + AGRIF + PISCES. Mais </a:t>
            </a:r>
            <a:r>
              <a:rPr lang="fr-FR" sz="1200" dirty="0" err="1"/>
              <a:t>mercator</a:t>
            </a:r>
            <a:r>
              <a:rPr lang="fr-FR" sz="1200" dirty="0"/>
              <a:t> loin du truck</a:t>
            </a:r>
          </a:p>
          <a:p>
            <a:pPr marL="914400" lvl="1" indent="-171450">
              <a:buFont typeface="Arial" panose="020B0604020202020204" pitchFamily="34" charset="0"/>
              <a:buChar char="•"/>
            </a:pPr>
            <a:r>
              <a:rPr lang="fr-FR" sz="1200" dirty="0"/>
              <a:t>Renaud dit qu'aux </a:t>
            </a:r>
            <a:r>
              <a:rPr lang="fr-FR" sz="1200" dirty="0" err="1"/>
              <a:t>merges</a:t>
            </a:r>
            <a:r>
              <a:rPr lang="fr-FR" sz="1200" dirty="0"/>
              <a:t> i y a SETTE . ajouter AGRIF DEMO PISCES</a:t>
            </a:r>
          </a:p>
          <a:p>
            <a:pPr marL="914400" lvl="1" indent="-171450">
              <a:buFont typeface="Arial" panose="020B0604020202020204" pitchFamily="34" charset="0"/>
              <a:buChar char="•"/>
            </a:pPr>
            <a:r>
              <a:rPr lang="fr-FR" sz="1200" dirty="0"/>
              <a:t>AGRIF version croco très ancienne par rapport à NEMO - Update AGRIF dans croco au même niveau que NEMO</a:t>
            </a:r>
          </a:p>
          <a:p>
            <a:pPr marL="914400" lvl="1" indent="-171450">
              <a:buFont typeface="Arial" panose="020B0604020202020204" pitchFamily="34" charset="0"/>
              <a:buChar char="•"/>
            </a:pPr>
            <a:r>
              <a:rPr lang="fr-FR" sz="1200" dirty="0"/>
              <a:t>Si bug persistant et structurel:   Possibilité de PISCES qui fait des use de use de use</a:t>
            </a:r>
          </a:p>
          <a:p>
            <a:pPr marL="914400" lvl="1" indent="-171450">
              <a:buFont typeface="Arial" panose="020B0604020202020204" pitchFamily="34" charset="0"/>
              <a:buChar char="•"/>
            </a:pPr>
            <a:r>
              <a:rPr lang="fr-FR" sz="1200" dirty="0"/>
              <a:t>Comment faire pour faciliter le portage de </a:t>
            </a:r>
            <a:r>
              <a:rPr lang="fr-FR" sz="1200" dirty="0" err="1"/>
              <a:t>pisces</a:t>
            </a:r>
            <a:r>
              <a:rPr lang="fr-FR" sz="1200" dirty="0"/>
              <a:t> dans </a:t>
            </a:r>
            <a:r>
              <a:rPr lang="fr-FR" sz="1200" dirty="0" err="1"/>
              <a:t>nemo</a:t>
            </a:r>
            <a:r>
              <a:rPr lang="fr-FR" sz="1200" dirty="0"/>
              <a:t> et croco. Si on ne peut pas le sortir de NEMO (et pas forcément bon si on veut conserver l’expertise HPC), comment trouver un intermédiaire?</a:t>
            </a:r>
          </a:p>
          <a:p>
            <a:pPr marL="914400" lvl="1" indent="-171450">
              <a:buFont typeface="Arial" panose="020B0604020202020204" pitchFamily="34" charset="0"/>
              <a:buChar char="•"/>
            </a:pPr>
            <a:endParaRPr lang="fr-FR" sz="1200" dirty="0"/>
          </a:p>
        </p:txBody>
      </p:sp>
      <p:sp>
        <p:nvSpPr>
          <p:cNvPr id="21505" name="Titre 1">
            <a:extLst>
              <a:ext uri="{FF2B5EF4-FFF2-40B4-BE49-F238E27FC236}">
                <a16:creationId xmlns:a16="http://schemas.microsoft.com/office/drawing/2014/main" id="{111492BA-667A-1E45-A793-C5EAC58C1B9F}"/>
              </a:ext>
            </a:extLst>
          </p:cNvPr>
          <p:cNvSpPr>
            <a:spLocks noGrp="1"/>
          </p:cNvSpPr>
          <p:nvPr>
            <p:ph type="ctrTitle"/>
          </p:nvPr>
        </p:nvSpPr>
        <p:spPr>
          <a:xfrm>
            <a:off x="0" y="0"/>
            <a:ext cx="9144000" cy="393700"/>
          </a:xfrm>
        </p:spPr>
        <p:txBody>
          <a:bodyPr/>
          <a:lstStyle/>
          <a:p>
            <a:r>
              <a:rPr lang="fr-FR" dirty="0">
                <a:solidFill>
                  <a:srgbClr val="0070C0"/>
                </a:solidFill>
                <a:latin typeface="Calibri" panose="020F0502020204030204" pitchFamily="34" charset="0"/>
                <a:ea typeface="ＭＳ Ｐゴシック" panose="020B0600070205080204" pitchFamily="34" charset="-128"/>
              </a:rPr>
              <a:t>Passage  v2.00 =&gt; v3.00 / Rapprochement équipe croco </a:t>
            </a:r>
            <a:endParaRPr lang="fr-FR" altLang="fr-FR" dirty="0">
              <a:latin typeface="Calibri" panose="020F0502020204030204" pitchFamily="34" charset="0"/>
              <a:ea typeface="ＭＳ Ｐゴシック" panose="020B0600070205080204" pitchFamily="34" charset="-128"/>
            </a:endParaRPr>
          </a:p>
        </p:txBody>
      </p:sp>
    </p:spTree>
    <p:extLst>
      <p:ext uri="{BB962C8B-B14F-4D97-AF65-F5344CB8AC3E}">
        <p14:creationId xmlns:p14="http://schemas.microsoft.com/office/powerpoint/2010/main" val="3028207695"/>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2150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5"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A1AD960-F8F6-7D4A-A25F-A9F719C245ED}"/>
              </a:ext>
            </a:extLst>
          </p:cNvPr>
          <p:cNvSpPr>
            <a:spLocks noGrp="1"/>
          </p:cNvSpPr>
          <p:nvPr>
            <p:ph type="ctrTitle"/>
          </p:nvPr>
        </p:nvSpPr>
        <p:spPr/>
        <p:txBody>
          <a:bodyPr/>
          <a:lstStyle/>
          <a:p>
            <a:endParaRPr lang="fr-FR"/>
          </a:p>
        </p:txBody>
      </p:sp>
      <p:sp>
        <p:nvSpPr>
          <p:cNvPr id="4" name="ZoneTexte 3">
            <a:extLst>
              <a:ext uri="{FF2B5EF4-FFF2-40B4-BE49-F238E27FC236}">
                <a16:creationId xmlns:a16="http://schemas.microsoft.com/office/drawing/2014/main" id="{18658D5D-CFEB-B44D-98AC-E08248EA996A}"/>
              </a:ext>
            </a:extLst>
          </p:cNvPr>
          <p:cNvSpPr txBox="1">
            <a:spLocks noChangeArrowheads="1"/>
          </p:cNvSpPr>
          <p:nvPr/>
        </p:nvSpPr>
        <p:spPr bwMode="auto">
          <a:xfrm>
            <a:off x="629643" y="5292701"/>
            <a:ext cx="7597243" cy="1415772"/>
          </a:xfrm>
          <a:prstGeom prst="rect">
            <a:avLst/>
          </a:prstGeom>
          <a:solidFill>
            <a:schemeClr val="bg1">
              <a:alpha val="64000"/>
            </a:schemeClr>
          </a:solidFill>
          <a:ln w="9525">
            <a:solidFill>
              <a:schemeClr val="tx1"/>
            </a:solidFill>
            <a:miter lim="800000"/>
            <a:headEnd/>
            <a:tailEnd/>
          </a:ln>
        </p:spPr>
        <p:txBody>
          <a:bodyPr wrap="square">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lgn="ctr"/>
            <a:r>
              <a:rPr lang="fr-FR" sz="1400" b="1" dirty="0"/>
              <a:t>Config réalistes LOCEAN</a:t>
            </a:r>
            <a:endParaRPr lang="fr-FR" sz="1400" dirty="0"/>
          </a:p>
          <a:p>
            <a:pPr marL="171450" indent="-171450">
              <a:buFont typeface="Arial" panose="020B0604020202020204" pitchFamily="34" charset="0"/>
              <a:buChar char="•"/>
            </a:pPr>
            <a:r>
              <a:rPr lang="fr-FR" sz="1200" dirty="0"/>
              <a:t>can11sen2 :		Sénégal		- Thèse Pierre, Vincent, Xavier</a:t>
            </a:r>
          </a:p>
          <a:p>
            <a:pPr marL="171450" indent="-171450">
              <a:buFont typeface="Arial" panose="020B0604020202020204" pitchFamily="34" charset="0"/>
              <a:buChar char="•"/>
            </a:pPr>
            <a:r>
              <a:rPr lang="fr-FR" sz="1200" dirty="0" err="1"/>
              <a:t>asap</a:t>
            </a:r>
            <a:r>
              <a:rPr lang="fr-FR" sz="1200" dirty="0"/>
              <a:t> :	 	Afrique du sud		- Steph (phasage can11sen2 / </a:t>
            </a:r>
            <a:r>
              <a:rPr lang="fr-FR" sz="1200" dirty="0" err="1"/>
              <a:t>asap</a:t>
            </a:r>
            <a:r>
              <a:rPr lang="fr-FR" sz="1200" dirty="0"/>
              <a:t>)</a:t>
            </a:r>
          </a:p>
          <a:p>
            <a:pPr marL="171450" indent="-171450">
              <a:buFont typeface="Arial" panose="020B0604020202020204" pitchFamily="34" charset="0"/>
              <a:buChar char="•"/>
            </a:pPr>
            <a:r>
              <a:rPr lang="fr-FR" sz="1200" dirty="0" err="1"/>
              <a:t>pevex</a:t>
            </a:r>
            <a:r>
              <a:rPr lang="fr-FR" sz="1200" dirty="0"/>
              <a:t> :	 	Pérou			- François (phasage bug Nano)</a:t>
            </a:r>
          </a:p>
          <a:p>
            <a:pPr marL="171450" indent="-171450">
              <a:buFont typeface="Arial" panose="020B0604020202020204" pitchFamily="34" charset="0"/>
              <a:buChar char="•"/>
            </a:pPr>
            <a:r>
              <a:rPr lang="fr-FR" sz="1200" dirty="0"/>
              <a:t>asap2 :	 	Afrique du sud		- Steph (nouvelle config)</a:t>
            </a:r>
          </a:p>
          <a:p>
            <a:pPr marL="171450" indent="-171450">
              <a:buFont typeface="Arial" panose="020B0604020202020204" pitchFamily="34" charset="0"/>
              <a:buChar char="•"/>
            </a:pPr>
            <a:r>
              <a:rPr lang="fr-FR" sz="1200" dirty="0" err="1"/>
              <a:t>benguela_lr</a:t>
            </a:r>
            <a:r>
              <a:rPr lang="fr-FR" sz="1200" dirty="0"/>
              <a:t>		Benguela		- Renaud quota/</a:t>
            </a:r>
            <a:r>
              <a:rPr lang="fr-FR" sz="1200" dirty="0" err="1"/>
              <a:t>sediment</a:t>
            </a:r>
            <a:r>
              <a:rPr lang="fr-FR" sz="1200" dirty="0"/>
              <a:t> (sans </a:t>
            </a:r>
            <a:r>
              <a:rPr lang="fr-FR" sz="1200" dirty="0" err="1"/>
              <a:t>Agrif</a:t>
            </a:r>
            <a:r>
              <a:rPr lang="fr-FR" sz="1200" dirty="0"/>
              <a:t> 2x2 procs) </a:t>
            </a:r>
            <a:r>
              <a:rPr lang="fr-FR" sz="1200" dirty="0">
                <a:solidFill>
                  <a:srgbClr val="0070C0"/>
                </a:solidFill>
              </a:rPr>
              <a:t>+ </a:t>
            </a:r>
            <a:r>
              <a:rPr lang="fr-FR" sz="1200" dirty="0" err="1">
                <a:solidFill>
                  <a:srgbClr val="0070C0"/>
                </a:solidFill>
              </a:rPr>
              <a:t>debug</a:t>
            </a:r>
            <a:r>
              <a:rPr lang="fr-FR" sz="1200" dirty="0">
                <a:solidFill>
                  <a:srgbClr val="0070C0"/>
                </a:solidFill>
              </a:rPr>
              <a:t> v3.00 - phase 1</a:t>
            </a:r>
          </a:p>
          <a:p>
            <a:pPr marL="171450" indent="-171450">
              <a:buFont typeface="Arial" panose="020B0604020202020204" pitchFamily="34" charset="0"/>
              <a:buChar char="•"/>
            </a:pPr>
            <a:r>
              <a:rPr lang="fr-FR" sz="1200" dirty="0" err="1">
                <a:solidFill>
                  <a:srgbClr val="0070C0"/>
                </a:solidFill>
              </a:rPr>
              <a:t>awa</a:t>
            </a:r>
            <a:r>
              <a:rPr lang="fr-FR" sz="1200" dirty="0">
                <a:solidFill>
                  <a:srgbClr val="0070C0"/>
                </a:solidFill>
              </a:rPr>
              <a:t> :		Sénégal		- Can11sen2 =&gt; quota (update 1,5 an Outil Pulsation)</a:t>
            </a:r>
          </a:p>
        </p:txBody>
      </p:sp>
      <p:sp>
        <p:nvSpPr>
          <p:cNvPr id="5" name="ZoneTexte 4">
            <a:extLst>
              <a:ext uri="{FF2B5EF4-FFF2-40B4-BE49-F238E27FC236}">
                <a16:creationId xmlns:a16="http://schemas.microsoft.com/office/drawing/2014/main" id="{6834E30A-2AB4-3D45-BCB8-F8C737FE6413}"/>
              </a:ext>
            </a:extLst>
          </p:cNvPr>
          <p:cNvSpPr txBox="1">
            <a:spLocks noChangeArrowheads="1"/>
          </p:cNvSpPr>
          <p:nvPr/>
        </p:nvSpPr>
        <p:spPr bwMode="auto">
          <a:xfrm>
            <a:off x="1256031" y="3781449"/>
            <a:ext cx="6344468" cy="1046440"/>
          </a:xfrm>
          <a:prstGeom prst="rect">
            <a:avLst/>
          </a:prstGeom>
          <a:solidFill>
            <a:schemeClr val="bg1">
              <a:alpha val="64000"/>
            </a:schemeClr>
          </a:solidFill>
          <a:ln w="9525">
            <a:solidFill>
              <a:schemeClr val="tx1"/>
            </a:solidFill>
            <a:miter lim="800000"/>
            <a:headEnd/>
            <a:tailEnd/>
          </a:ln>
        </p:spPr>
        <p:txBody>
          <a:bodyPr wrap="square">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lgn="ctr"/>
            <a:r>
              <a:rPr lang="fr-FR" sz="1400" b="1" dirty="0"/>
              <a:t>Versions communes croco LOCEAN</a:t>
            </a:r>
          </a:p>
          <a:p>
            <a:pPr marL="171450" indent="-171450">
              <a:buFont typeface="Arial" panose="020B0604020202020204" pitchFamily="34" charset="0"/>
              <a:buChar char="•"/>
            </a:pPr>
            <a:r>
              <a:rPr lang="fr-FR" sz="1200" dirty="0"/>
              <a:t>croco_v1.00:	16 Mars 2020	- pour </a:t>
            </a:r>
            <a:r>
              <a:rPr lang="fr-FR" sz="1200" dirty="0" err="1"/>
              <a:t>pisces</a:t>
            </a:r>
            <a:r>
              <a:rPr lang="fr-FR" sz="1200" dirty="0"/>
              <a:t> v2 </a:t>
            </a:r>
          </a:p>
          <a:p>
            <a:pPr marL="171450" indent="-171450">
              <a:buFont typeface="Arial" panose="020B0604020202020204" pitchFamily="34" charset="0"/>
              <a:buChar char="•"/>
            </a:pPr>
            <a:r>
              <a:rPr lang="fr-FR" sz="1200" dirty="0"/>
              <a:t>croco_V2.00 :	4 Mars 2021	- pour XIOS (mais </a:t>
            </a:r>
            <a:r>
              <a:rPr lang="fr-FR" sz="1200" dirty="0" err="1"/>
              <a:t>pb</a:t>
            </a:r>
            <a:r>
              <a:rPr lang="fr-FR" sz="1200" dirty="0"/>
              <a:t> date + entête 3d </a:t>
            </a:r>
            <a:r>
              <a:rPr lang="fr-FR" sz="1200" dirty="0" err="1"/>
              <a:t>netcdf</a:t>
            </a:r>
            <a:r>
              <a:rPr lang="fr-FR" sz="1200" dirty="0"/>
              <a:t> )</a:t>
            </a:r>
          </a:p>
          <a:p>
            <a:pPr marL="171450" indent="-171450">
              <a:buFont typeface="Arial" panose="020B0604020202020204" pitchFamily="34" charset="0"/>
              <a:buChar char="•"/>
            </a:pPr>
            <a:r>
              <a:rPr lang="fr-FR" sz="1200" dirty="0"/>
              <a:t>croco_V2.01 :	9 Avril 2021 	- pour XIOS correction date + entête 3d </a:t>
            </a:r>
            <a:r>
              <a:rPr lang="fr-FR" sz="1200" dirty="0" err="1"/>
              <a:t>netcdf</a:t>
            </a:r>
            <a:r>
              <a:rPr lang="fr-FR" sz="1200" dirty="0"/>
              <a:t> (abandonnée)</a:t>
            </a:r>
          </a:p>
          <a:p>
            <a:pPr marL="171450" indent="-171450">
              <a:buFont typeface="Arial" panose="020B0604020202020204" pitchFamily="34" charset="0"/>
              <a:buChar char="•"/>
            </a:pPr>
            <a:r>
              <a:rPr lang="fr-FR" sz="1200" dirty="0">
                <a:solidFill>
                  <a:srgbClr val="0070C0"/>
                </a:solidFill>
              </a:rPr>
              <a:t>croco_v3.00 : 	A venir 	- pour rejoindre le </a:t>
            </a:r>
            <a:r>
              <a:rPr lang="fr-FR" sz="1200" dirty="0" err="1">
                <a:solidFill>
                  <a:srgbClr val="0070C0"/>
                </a:solidFill>
              </a:rPr>
              <a:t>trunk</a:t>
            </a:r>
            <a:r>
              <a:rPr lang="fr-FR" sz="1200" dirty="0">
                <a:solidFill>
                  <a:srgbClr val="0070C0"/>
                </a:solidFill>
              </a:rPr>
              <a:t> croco à partir de la v1.2 stable</a:t>
            </a:r>
          </a:p>
        </p:txBody>
      </p:sp>
    </p:spTree>
    <p:extLst>
      <p:ext uri="{BB962C8B-B14F-4D97-AF65-F5344CB8AC3E}">
        <p14:creationId xmlns:p14="http://schemas.microsoft.com/office/powerpoint/2010/main" val="1595832522"/>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bg/>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par>
                                <p:cTn id="11" presetID="1" presetClass="entr" presetSubtype="0" fill="hold" grpId="1" nodeType="with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childTnLst>
                                </p:cTn>
                              </p:par>
                              <p:par>
                                <p:cTn id="13" presetID="1" presetClass="entr" presetSubtype="0" fill="hold" grpId="2" nodeType="with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allAtOnce" animBg="1"/>
      <p:bldP spid="4" grpId="1" uiExpand="1" build="allAtOnce"/>
      <p:bldP spid="4" grpId="2" uiExpand="1" build="allAtOnce"/>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A1AD960-F8F6-7D4A-A25F-A9F719C245ED}"/>
              </a:ext>
            </a:extLst>
          </p:cNvPr>
          <p:cNvSpPr>
            <a:spLocks noGrp="1"/>
          </p:cNvSpPr>
          <p:nvPr>
            <p:ph type="ctrTitle"/>
          </p:nvPr>
        </p:nvSpPr>
        <p:spPr/>
        <p:txBody>
          <a:bodyPr/>
          <a:lstStyle/>
          <a:p>
            <a:r>
              <a:rPr lang="fr-FR" dirty="0"/>
              <a:t>ANNEXE</a:t>
            </a:r>
          </a:p>
        </p:txBody>
      </p:sp>
      <p:sp>
        <p:nvSpPr>
          <p:cNvPr id="5" name="ZoneTexte 4">
            <a:extLst>
              <a:ext uri="{FF2B5EF4-FFF2-40B4-BE49-F238E27FC236}">
                <a16:creationId xmlns:a16="http://schemas.microsoft.com/office/drawing/2014/main" id="{6834E30A-2AB4-3D45-BCB8-F8C737FE6413}"/>
              </a:ext>
            </a:extLst>
          </p:cNvPr>
          <p:cNvSpPr txBox="1">
            <a:spLocks noChangeArrowheads="1"/>
          </p:cNvSpPr>
          <p:nvPr/>
        </p:nvSpPr>
        <p:spPr bwMode="auto">
          <a:xfrm>
            <a:off x="1256031" y="723146"/>
            <a:ext cx="6344468" cy="4247317"/>
          </a:xfrm>
          <a:prstGeom prst="rect">
            <a:avLst/>
          </a:prstGeom>
          <a:solidFill>
            <a:schemeClr val="bg1">
              <a:alpha val="64000"/>
            </a:schemeClr>
          </a:solidFill>
          <a:ln w="9525">
            <a:solidFill>
              <a:schemeClr val="tx1"/>
            </a:solidFill>
            <a:miter lim="800000"/>
            <a:headEnd/>
            <a:tailEnd/>
          </a:ln>
        </p:spPr>
        <p:txBody>
          <a:bodyPr wrap="square">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r>
              <a:rPr lang="fr-FR" sz="1000" dirty="0"/>
              <a:t>===============================</a:t>
            </a:r>
          </a:p>
          <a:p>
            <a:r>
              <a:rPr lang="fr-FR" sz="1000" dirty="0"/>
              <a:t>	=&gt;. Correction  date avec XIOS</a:t>
            </a:r>
          </a:p>
          <a:p>
            <a:r>
              <a:rPr lang="fr-FR" sz="1000" dirty="0"/>
              <a:t>===============================</a:t>
            </a:r>
          </a:p>
          <a:p>
            <a:r>
              <a:rPr lang="fr-FR" sz="1000" dirty="0" err="1"/>
              <a:t>tdays</a:t>
            </a:r>
            <a:r>
              <a:rPr lang="fr-FR" sz="1000" dirty="0"/>
              <a:t> =.  Nombre de jours </a:t>
            </a:r>
            <a:r>
              <a:rPr lang="fr-FR" sz="1000" dirty="0" err="1"/>
              <a:t>from</a:t>
            </a:r>
            <a:r>
              <a:rPr lang="fr-FR" sz="1000" dirty="0"/>
              <a:t> </a:t>
            </a:r>
            <a:r>
              <a:rPr lang="fr-FR" sz="1000" dirty="0" err="1"/>
              <a:t>time_origin</a:t>
            </a:r>
            <a:r>
              <a:rPr lang="fr-FR" sz="1000" dirty="0"/>
              <a:t>.  (4746 jours depuis 01/01/1979.  4746=365*13,002 =&gt; 13 ans  =&gt;  01/01/1992)</a:t>
            </a:r>
          </a:p>
          <a:p>
            <a:r>
              <a:rPr lang="fr-FR" sz="1000" dirty="0" err="1"/>
              <a:t>start_date</a:t>
            </a:r>
            <a:r>
              <a:rPr lang="fr-FR" sz="1000" dirty="0"/>
              <a:t> - </a:t>
            </a:r>
            <a:r>
              <a:rPr lang="fr-FR" sz="1000" dirty="0" err="1"/>
              <a:t>time_origin</a:t>
            </a:r>
            <a:r>
              <a:rPr lang="fr-FR" sz="1000" dirty="0"/>
              <a:t>. = 13 ans = 4746 jours</a:t>
            </a:r>
          </a:p>
          <a:p>
            <a:endParaRPr lang="fr-FR" sz="1000" dirty="0"/>
          </a:p>
          <a:p>
            <a:r>
              <a:rPr lang="fr-FR" sz="1000" dirty="0"/>
              <a:t>Dans OCEAN/</a:t>
            </a:r>
            <a:r>
              <a:rPr lang="fr-FR" sz="1000" dirty="0" err="1"/>
              <a:t>get_initial.F</a:t>
            </a:r>
            <a:endParaRPr lang="fr-FR" sz="1000" dirty="0"/>
          </a:p>
          <a:p>
            <a:r>
              <a:rPr lang="fr-FR" sz="1000" dirty="0"/>
              <a:t>      time=time*</a:t>
            </a:r>
            <a:r>
              <a:rPr lang="fr-FR" sz="1000" dirty="0" err="1"/>
              <a:t>time_scale</a:t>
            </a:r>
            <a:endParaRPr lang="fr-FR" sz="1000" dirty="0"/>
          </a:p>
          <a:p>
            <a:r>
              <a:rPr lang="fr-FR" sz="1000" dirty="0"/>
              <a:t>      </a:t>
            </a:r>
            <a:r>
              <a:rPr lang="fr-FR" sz="1000" dirty="0" err="1"/>
              <a:t>tdays</a:t>
            </a:r>
            <a:r>
              <a:rPr lang="fr-FR" sz="1000" dirty="0"/>
              <a:t>=time*sec2day</a:t>
            </a:r>
          </a:p>
          <a:p>
            <a:r>
              <a:rPr lang="fr-FR" sz="1000" dirty="0"/>
              <a:t> CHRIS time :    410054400.000000</a:t>
            </a:r>
          </a:p>
          <a:p>
            <a:r>
              <a:rPr lang="fr-FR" sz="1000" dirty="0"/>
              <a:t> CHRIS </a:t>
            </a:r>
            <a:r>
              <a:rPr lang="fr-FR" sz="1000" dirty="0" err="1"/>
              <a:t>tdays</a:t>
            </a:r>
            <a:r>
              <a:rPr lang="fr-FR" sz="1000" dirty="0"/>
              <a:t> :    4746.00000000000</a:t>
            </a:r>
          </a:p>
          <a:p>
            <a:endParaRPr lang="fr-FR" sz="1000" dirty="0"/>
          </a:p>
          <a:p>
            <a:r>
              <a:rPr lang="fr-FR" sz="1000" dirty="0"/>
              <a:t>            if (</a:t>
            </a:r>
            <a:r>
              <a:rPr lang="fr-FR" sz="1000" dirty="0" err="1"/>
              <a:t>units</a:t>
            </a:r>
            <a:r>
              <a:rPr lang="fr-FR" sz="1000" dirty="0"/>
              <a:t>(1:6).</a:t>
            </a:r>
            <a:r>
              <a:rPr lang="fr-FR" sz="1000" dirty="0" err="1"/>
              <a:t>eq</a:t>
            </a:r>
            <a:r>
              <a:rPr lang="fr-FR" sz="1000" dirty="0"/>
              <a:t>.'second') </a:t>
            </a:r>
            <a:r>
              <a:rPr lang="fr-FR" sz="1000" dirty="0" err="1"/>
              <a:t>then</a:t>
            </a:r>
            <a:endParaRPr lang="fr-FR" sz="1000" dirty="0"/>
          </a:p>
          <a:p>
            <a:r>
              <a:rPr lang="fr-FR" sz="1000" dirty="0"/>
              <a:t>               </a:t>
            </a:r>
            <a:r>
              <a:rPr lang="fr-FR" sz="1000" dirty="0" err="1"/>
              <a:t>time_scale</a:t>
            </a:r>
            <a:r>
              <a:rPr lang="fr-FR" sz="1000" dirty="0"/>
              <a:t>=1.</a:t>
            </a:r>
          </a:p>
          <a:p>
            <a:r>
              <a:rPr lang="fr-FR" sz="1000" dirty="0"/>
              <a:t>            </a:t>
            </a:r>
            <a:r>
              <a:rPr lang="fr-FR" sz="1000" dirty="0" err="1"/>
              <a:t>elseif</a:t>
            </a:r>
            <a:r>
              <a:rPr lang="fr-FR" sz="1000" dirty="0"/>
              <a:t> (</a:t>
            </a:r>
            <a:r>
              <a:rPr lang="fr-FR" sz="1000" dirty="0" err="1"/>
              <a:t>units</a:t>
            </a:r>
            <a:r>
              <a:rPr lang="fr-FR" sz="1000" dirty="0"/>
              <a:t>(1:3).</a:t>
            </a:r>
            <a:r>
              <a:rPr lang="fr-FR" sz="1000" dirty="0" err="1"/>
              <a:t>eq</a:t>
            </a:r>
            <a:r>
              <a:rPr lang="fr-FR" sz="1000" dirty="0"/>
              <a:t>.'</a:t>
            </a:r>
            <a:r>
              <a:rPr lang="fr-FR" sz="1000" dirty="0" err="1"/>
              <a:t>day</a:t>
            </a:r>
            <a:r>
              <a:rPr lang="fr-FR" sz="1000" dirty="0"/>
              <a:t>') </a:t>
            </a:r>
            <a:r>
              <a:rPr lang="fr-FR" sz="1000" dirty="0" err="1"/>
              <a:t>then</a:t>
            </a:r>
            <a:endParaRPr lang="fr-FR" sz="1000" dirty="0"/>
          </a:p>
          <a:p>
            <a:r>
              <a:rPr lang="fr-FR" sz="1000" dirty="0"/>
              <a:t>              </a:t>
            </a:r>
            <a:r>
              <a:rPr lang="fr-FR" sz="1000" dirty="0" err="1"/>
              <a:t>time_scale</a:t>
            </a:r>
            <a:r>
              <a:rPr lang="fr-FR" sz="1000" dirty="0"/>
              <a:t>=day2sec</a:t>
            </a:r>
          </a:p>
          <a:p>
            <a:endParaRPr lang="fr-FR" sz="1000" dirty="0"/>
          </a:p>
          <a:p>
            <a:r>
              <a:rPr lang="fr-FR" sz="1000" dirty="0"/>
              <a:t>Dans  OCEAN/</a:t>
            </a:r>
            <a:r>
              <a:rPr lang="fr-FR" sz="1000" dirty="0" err="1"/>
              <a:t>wrt_rst.F</a:t>
            </a:r>
            <a:endParaRPr lang="fr-FR" sz="1000" dirty="0"/>
          </a:p>
          <a:p>
            <a:r>
              <a:rPr lang="fr-FR" sz="1000" dirty="0"/>
              <a:t>      </a:t>
            </a:r>
            <a:r>
              <a:rPr lang="fr-FR" sz="1000" dirty="0" err="1"/>
              <a:t>ierr</a:t>
            </a:r>
            <a:r>
              <a:rPr lang="fr-FR" sz="1000" dirty="0"/>
              <a:t>=nf_put_var1_FTYPE (</a:t>
            </a:r>
            <a:r>
              <a:rPr lang="fr-FR" sz="1000" dirty="0" err="1"/>
              <a:t>ncidrst</a:t>
            </a:r>
            <a:r>
              <a:rPr lang="fr-FR" sz="1000" dirty="0"/>
              <a:t>, </a:t>
            </a:r>
            <a:r>
              <a:rPr lang="fr-FR" sz="1000" dirty="0" err="1"/>
              <a:t>rstTime</a:t>
            </a:r>
            <a:r>
              <a:rPr lang="fr-FR" sz="1000" dirty="0"/>
              <a:t>, record, time)</a:t>
            </a:r>
          </a:p>
          <a:p>
            <a:r>
              <a:rPr lang="fr-FR" sz="1000" dirty="0"/>
              <a:t>      </a:t>
            </a:r>
            <a:r>
              <a:rPr lang="fr-FR" sz="1000" dirty="0" err="1"/>
              <a:t>write</a:t>
            </a:r>
            <a:r>
              <a:rPr lang="fr-FR" sz="1000" dirty="0"/>
              <a:t> (*,*)  'CHRIS </a:t>
            </a:r>
            <a:r>
              <a:rPr lang="fr-FR" sz="1000" dirty="0" err="1"/>
              <a:t>wrt_rst.F</a:t>
            </a:r>
            <a:r>
              <a:rPr lang="fr-FR" sz="1000" dirty="0"/>
              <a:t> time : ', time</a:t>
            </a:r>
          </a:p>
          <a:p>
            <a:r>
              <a:rPr lang="fr-FR" sz="1000" dirty="0"/>
              <a:t> CHRIS </a:t>
            </a:r>
            <a:r>
              <a:rPr lang="fr-FR" sz="1000" dirty="0" err="1"/>
              <a:t>wrt_rst.F</a:t>
            </a:r>
            <a:r>
              <a:rPr lang="fr-FR" sz="1000" dirty="0"/>
              <a:t> time :    410058000.000000</a:t>
            </a:r>
          </a:p>
          <a:p>
            <a:endParaRPr lang="fr-FR" sz="1000" dirty="0"/>
          </a:p>
          <a:p>
            <a:endParaRPr lang="fr-FR" sz="1000" dirty="0"/>
          </a:p>
          <a:p>
            <a:r>
              <a:rPr lang="fr-FR" sz="1000" dirty="0"/>
              <a:t>OCEAN/</a:t>
            </a:r>
            <a:r>
              <a:rPr lang="fr-FR" sz="1000" dirty="0" err="1"/>
              <a:t>scalars.h</a:t>
            </a:r>
            <a:endParaRPr lang="fr-FR" sz="1000" dirty="0"/>
          </a:p>
          <a:p>
            <a:r>
              <a:rPr lang="fr-FR" sz="1000" dirty="0"/>
              <a:t>     	day2sec=86400.</a:t>
            </a:r>
          </a:p>
          <a:p>
            <a:r>
              <a:rPr lang="fr-FR" sz="1000" dirty="0"/>
              <a:t>	sec2day=1./86400.</a:t>
            </a:r>
          </a:p>
        </p:txBody>
      </p:sp>
    </p:spTree>
    <p:extLst>
      <p:ext uri="{BB962C8B-B14F-4D97-AF65-F5344CB8AC3E}">
        <p14:creationId xmlns:p14="http://schemas.microsoft.com/office/powerpoint/2010/main" val="3216804261"/>
      </p:ext>
    </p:extLst>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9" name="Connecteur droit avec flèche 58">
            <a:extLst>
              <a:ext uri="{FF2B5EF4-FFF2-40B4-BE49-F238E27FC236}">
                <a16:creationId xmlns:a16="http://schemas.microsoft.com/office/drawing/2014/main" id="{F9EE3072-17EE-0847-8FA7-55235E3AF5C4}"/>
              </a:ext>
            </a:extLst>
          </p:cNvPr>
          <p:cNvCxnSpPr>
            <a:cxnSpLocks/>
          </p:cNvCxnSpPr>
          <p:nvPr/>
        </p:nvCxnSpPr>
        <p:spPr>
          <a:xfrm>
            <a:off x="2842051" y="1135868"/>
            <a:ext cx="5528853" cy="2268184"/>
          </a:xfrm>
          <a:prstGeom prst="straightConnector1">
            <a:avLst/>
          </a:prstGeom>
          <a:ln>
            <a:solidFill>
              <a:schemeClr val="accent6">
                <a:lumMod val="40000"/>
                <a:lumOff val="60000"/>
              </a:schemeClr>
            </a:solidFill>
            <a:prstDash val="sysDash"/>
            <a:tailEnd type="triangle"/>
          </a:ln>
        </p:spPr>
        <p:style>
          <a:lnRef idx="2">
            <a:schemeClr val="accent1"/>
          </a:lnRef>
          <a:fillRef idx="0">
            <a:schemeClr val="accent1"/>
          </a:fillRef>
          <a:effectRef idx="1">
            <a:schemeClr val="accent1"/>
          </a:effectRef>
          <a:fontRef idx="minor">
            <a:schemeClr val="tx1"/>
          </a:fontRef>
        </p:style>
      </p:cxnSp>
      <p:cxnSp>
        <p:nvCxnSpPr>
          <p:cNvPr id="58" name="Connecteur droit avec flèche 57">
            <a:extLst>
              <a:ext uri="{FF2B5EF4-FFF2-40B4-BE49-F238E27FC236}">
                <a16:creationId xmlns:a16="http://schemas.microsoft.com/office/drawing/2014/main" id="{2AC0B888-9D6E-654C-B91A-01AFFBA05617}"/>
              </a:ext>
            </a:extLst>
          </p:cNvPr>
          <p:cNvCxnSpPr>
            <a:cxnSpLocks/>
          </p:cNvCxnSpPr>
          <p:nvPr/>
        </p:nvCxnSpPr>
        <p:spPr>
          <a:xfrm>
            <a:off x="4648790" y="1101509"/>
            <a:ext cx="3040887" cy="2306016"/>
          </a:xfrm>
          <a:prstGeom prst="straightConnector1">
            <a:avLst/>
          </a:prstGeom>
          <a:ln>
            <a:solidFill>
              <a:schemeClr val="accent6">
                <a:lumMod val="40000"/>
                <a:lumOff val="60000"/>
              </a:schemeClr>
            </a:solidFill>
            <a:prstDash val="sysDash"/>
            <a:tailEnd type="triangle"/>
          </a:ln>
        </p:spPr>
        <p:style>
          <a:lnRef idx="2">
            <a:schemeClr val="accent1"/>
          </a:lnRef>
          <a:fillRef idx="0">
            <a:schemeClr val="accent1"/>
          </a:fillRef>
          <a:effectRef idx="1">
            <a:schemeClr val="accent1"/>
          </a:effectRef>
          <a:fontRef idx="minor">
            <a:schemeClr val="tx1"/>
          </a:fontRef>
        </p:style>
      </p:cxnSp>
      <p:cxnSp>
        <p:nvCxnSpPr>
          <p:cNvPr id="48" name="Connecteur droit avec flèche 47">
            <a:extLst>
              <a:ext uri="{FF2B5EF4-FFF2-40B4-BE49-F238E27FC236}">
                <a16:creationId xmlns:a16="http://schemas.microsoft.com/office/drawing/2014/main" id="{B17257CB-D11D-9743-B169-21952933CBE1}"/>
              </a:ext>
            </a:extLst>
          </p:cNvPr>
          <p:cNvCxnSpPr>
            <a:cxnSpLocks/>
          </p:cNvCxnSpPr>
          <p:nvPr/>
        </p:nvCxnSpPr>
        <p:spPr>
          <a:xfrm>
            <a:off x="332509" y="1135868"/>
            <a:ext cx="6319258" cy="2279473"/>
          </a:xfrm>
          <a:prstGeom prst="straightConnector1">
            <a:avLst/>
          </a:prstGeom>
          <a:ln>
            <a:solidFill>
              <a:schemeClr val="accent6">
                <a:lumMod val="40000"/>
                <a:lumOff val="60000"/>
              </a:schemeClr>
            </a:solidFill>
            <a:prstDash val="sysDash"/>
            <a:tailEnd type="triangle"/>
          </a:ln>
        </p:spPr>
        <p:style>
          <a:lnRef idx="2">
            <a:schemeClr val="accent1"/>
          </a:lnRef>
          <a:fillRef idx="0">
            <a:schemeClr val="accent1"/>
          </a:fillRef>
          <a:effectRef idx="1">
            <a:schemeClr val="accent1"/>
          </a:effectRef>
          <a:fontRef idx="minor">
            <a:schemeClr val="tx1"/>
          </a:fontRef>
        </p:style>
      </p:cxnSp>
      <p:cxnSp>
        <p:nvCxnSpPr>
          <p:cNvPr id="10" name="Connecteur droit avec flèche 9">
            <a:extLst>
              <a:ext uri="{FF2B5EF4-FFF2-40B4-BE49-F238E27FC236}">
                <a16:creationId xmlns:a16="http://schemas.microsoft.com/office/drawing/2014/main" id="{475B1455-67E2-9249-BD03-C84FF4914A81}"/>
              </a:ext>
            </a:extLst>
          </p:cNvPr>
          <p:cNvCxnSpPr>
            <a:cxnSpLocks/>
            <a:stCxn id="7" idx="5"/>
          </p:cNvCxnSpPr>
          <p:nvPr/>
        </p:nvCxnSpPr>
        <p:spPr>
          <a:xfrm flipH="1" flipV="1">
            <a:off x="1360264" y="2885872"/>
            <a:ext cx="479483" cy="581271"/>
          </a:xfrm>
          <a:prstGeom prst="straightConnector1">
            <a:avLst/>
          </a:prstGeom>
          <a:ln>
            <a:headEnd type="none"/>
            <a:tailEnd type="none"/>
          </a:ln>
        </p:spPr>
        <p:style>
          <a:lnRef idx="2">
            <a:schemeClr val="accent1"/>
          </a:lnRef>
          <a:fillRef idx="0">
            <a:schemeClr val="accent1"/>
          </a:fillRef>
          <a:effectRef idx="1">
            <a:schemeClr val="accent1"/>
          </a:effectRef>
          <a:fontRef idx="minor">
            <a:schemeClr val="tx1"/>
          </a:fontRef>
        </p:style>
      </p:cxnSp>
      <p:cxnSp>
        <p:nvCxnSpPr>
          <p:cNvPr id="3" name="Connecteur droit avec flèche 2">
            <a:extLst>
              <a:ext uri="{FF2B5EF4-FFF2-40B4-BE49-F238E27FC236}">
                <a16:creationId xmlns:a16="http://schemas.microsoft.com/office/drawing/2014/main" id="{A8033319-7A59-8945-AC38-259F361C0760}"/>
              </a:ext>
            </a:extLst>
          </p:cNvPr>
          <p:cNvCxnSpPr/>
          <p:nvPr/>
        </p:nvCxnSpPr>
        <p:spPr>
          <a:xfrm flipH="1">
            <a:off x="4948838" y="1104458"/>
            <a:ext cx="1676133" cy="2293662"/>
          </a:xfrm>
          <a:prstGeom prst="straightConnector1">
            <a:avLst/>
          </a:prstGeom>
          <a:ln>
            <a:solidFill>
              <a:schemeClr val="accent6">
                <a:lumMod val="40000"/>
                <a:lumOff val="60000"/>
              </a:schemeClr>
            </a:solidFill>
            <a:prstDash val="sysDash"/>
            <a:tailEnd type="triangle"/>
          </a:ln>
        </p:spPr>
        <p:style>
          <a:lnRef idx="2">
            <a:schemeClr val="accent1"/>
          </a:lnRef>
          <a:fillRef idx="0">
            <a:schemeClr val="accent1"/>
          </a:fillRef>
          <a:effectRef idx="1">
            <a:schemeClr val="accent1"/>
          </a:effectRef>
          <a:fontRef idx="minor">
            <a:schemeClr val="tx1"/>
          </a:fontRef>
        </p:style>
      </p:cxnSp>
      <p:sp>
        <p:nvSpPr>
          <p:cNvPr id="21505" name="Titre 1">
            <a:extLst>
              <a:ext uri="{FF2B5EF4-FFF2-40B4-BE49-F238E27FC236}">
                <a16:creationId xmlns:a16="http://schemas.microsoft.com/office/drawing/2014/main" id="{111492BA-667A-1E45-A793-C5EAC58C1B9F}"/>
              </a:ext>
            </a:extLst>
          </p:cNvPr>
          <p:cNvSpPr>
            <a:spLocks noGrp="1"/>
          </p:cNvSpPr>
          <p:nvPr>
            <p:ph type="ctrTitle"/>
          </p:nvPr>
        </p:nvSpPr>
        <p:spPr>
          <a:xfrm>
            <a:off x="0" y="0"/>
            <a:ext cx="9144000" cy="393700"/>
          </a:xfrm>
        </p:spPr>
        <p:txBody>
          <a:bodyPr/>
          <a:lstStyle/>
          <a:p>
            <a:r>
              <a:rPr lang="fr-FR" altLang="fr-FR" dirty="0">
                <a:solidFill>
                  <a:srgbClr val="0070C0"/>
                </a:solidFill>
                <a:latin typeface="Calibri" panose="020F0502020204030204" pitchFamily="34" charset="0"/>
                <a:ea typeface="ＭＳ Ｐゴシック" panose="020B0600070205080204" pitchFamily="34" charset="-128"/>
              </a:rPr>
              <a:t>Phase 2:		v2.00 « stable » / </a:t>
            </a:r>
            <a:r>
              <a:rPr lang="fr-FR" altLang="fr-FR" dirty="0" err="1">
                <a:solidFill>
                  <a:srgbClr val="0070C0"/>
                </a:solidFill>
                <a:latin typeface="Calibri" panose="020F0502020204030204" pitchFamily="34" charset="0"/>
                <a:ea typeface="ＭＳ Ｐゴシック" panose="020B0600070205080204" pitchFamily="34" charset="-128"/>
              </a:rPr>
              <a:t>quota+sediments</a:t>
            </a:r>
            <a:r>
              <a:rPr lang="fr-FR" altLang="fr-FR" dirty="0">
                <a:solidFill>
                  <a:srgbClr val="0070C0"/>
                </a:solidFill>
                <a:latin typeface="Calibri" panose="020F0502020204030204" pitchFamily="34" charset="0"/>
                <a:ea typeface="ＭＳ Ｐゴシック" panose="020B0600070205080204" pitchFamily="34" charset="-128"/>
              </a:rPr>
              <a:t> / en chemin vers la croco team…</a:t>
            </a:r>
            <a:endParaRPr lang="fr-FR" altLang="fr-FR" dirty="0">
              <a:latin typeface="Calibri" panose="020F0502020204030204" pitchFamily="34" charset="0"/>
              <a:ea typeface="ＭＳ Ｐゴシック" panose="020B0600070205080204" pitchFamily="34" charset="-128"/>
            </a:endParaRPr>
          </a:p>
        </p:txBody>
      </p:sp>
      <p:sp>
        <p:nvSpPr>
          <p:cNvPr id="21506" name="ZoneTexte 3">
            <a:extLst>
              <a:ext uri="{FF2B5EF4-FFF2-40B4-BE49-F238E27FC236}">
                <a16:creationId xmlns:a16="http://schemas.microsoft.com/office/drawing/2014/main" id="{9E2A33AF-E05B-1B40-9234-70D1958CEC9C}"/>
              </a:ext>
            </a:extLst>
          </p:cNvPr>
          <p:cNvSpPr txBox="1">
            <a:spLocks noChangeArrowheads="1"/>
          </p:cNvSpPr>
          <p:nvPr/>
        </p:nvSpPr>
        <p:spPr bwMode="auto">
          <a:xfrm>
            <a:off x="322512" y="863210"/>
            <a:ext cx="8024813"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85750" indent="-285750" eaLnBrk="0" hangingPunct="0">
              <a:defRPr sz="2400">
                <a:solidFill>
                  <a:schemeClr val="tx1"/>
                </a:solidFill>
                <a:latin typeface="Calibri" panose="020F0502020204030204" pitchFamily="34" charset="0"/>
                <a:ea typeface="ＭＳ Ｐゴシック" panose="020B0600070205080204" pitchFamily="34" charset="-128"/>
              </a:defRPr>
            </a:lvl1pPr>
            <a:lvl2pPr marL="742950" indent="-285750" eaLnBrk="0" hangingPunct="0">
              <a:defRPr sz="2400">
                <a:solidFill>
                  <a:schemeClr val="tx1"/>
                </a:solidFill>
                <a:latin typeface="Calibri" panose="020F0502020204030204" pitchFamily="34" charset="0"/>
                <a:ea typeface="ＭＳ Ｐゴシック" panose="020B0600070205080204" pitchFamily="34" charset="-128"/>
              </a:defRPr>
            </a:lvl2pPr>
            <a:lvl3pPr marL="1143000" indent="-228600" eaLnBrk="0" hangingPunct="0">
              <a:defRPr sz="2400">
                <a:solidFill>
                  <a:schemeClr val="tx1"/>
                </a:solidFill>
                <a:latin typeface="Calibri" panose="020F0502020204030204" pitchFamily="34" charset="0"/>
                <a:ea typeface="ＭＳ Ｐゴシック" panose="020B0600070205080204" pitchFamily="34" charset="-128"/>
              </a:defRPr>
            </a:lvl3pPr>
            <a:lvl4pPr marL="1600200" indent="-228600" eaLnBrk="0" hangingPunct="0">
              <a:defRPr sz="2400">
                <a:solidFill>
                  <a:schemeClr val="tx1"/>
                </a:solidFill>
                <a:latin typeface="Calibri" panose="020F0502020204030204" pitchFamily="34" charset="0"/>
                <a:ea typeface="ＭＳ Ｐゴシック" panose="020B0600070205080204" pitchFamily="34" charset="-128"/>
              </a:defRPr>
            </a:lvl4pPr>
            <a:lvl5pPr marL="2057400" indent="-228600" eaLnBrk="0" hangingPunct="0">
              <a:defRPr sz="2400">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Calibri" panose="020F0502020204030204" pitchFamily="34" charset="0"/>
                <a:ea typeface="ＭＳ Ｐゴシック" panose="020B0600070205080204" pitchFamily="34" charset="-128"/>
              </a:defRPr>
            </a:lvl9pPr>
          </a:lstStyle>
          <a:p>
            <a:pPr eaLnBrk="1" hangingPunct="1">
              <a:buFont typeface="Arial" panose="020B0604020202020204" pitchFamily="34" charset="0"/>
              <a:buChar char="•"/>
            </a:pPr>
            <a:endParaRPr lang="fr-FR" altLang="fr-FR" sz="1400">
              <a:latin typeface="Comic Sans MS" panose="030F0902030302020204" pitchFamily="66" charset="0"/>
            </a:endParaRPr>
          </a:p>
        </p:txBody>
      </p:sp>
      <p:sp>
        <p:nvSpPr>
          <p:cNvPr id="5" name="ZoneTexte 4">
            <a:extLst>
              <a:ext uri="{FF2B5EF4-FFF2-40B4-BE49-F238E27FC236}">
                <a16:creationId xmlns:a16="http://schemas.microsoft.com/office/drawing/2014/main" id="{CE8E7FC7-9498-C44D-8060-C1A9638D3760}"/>
              </a:ext>
            </a:extLst>
          </p:cNvPr>
          <p:cNvSpPr txBox="1">
            <a:spLocks noChangeArrowheads="1"/>
          </p:cNvSpPr>
          <p:nvPr/>
        </p:nvSpPr>
        <p:spPr bwMode="auto">
          <a:xfrm>
            <a:off x="70492" y="505857"/>
            <a:ext cx="1289772" cy="276999"/>
          </a:xfrm>
          <a:prstGeom prst="rect">
            <a:avLst/>
          </a:prstGeom>
          <a:solidFill>
            <a:schemeClr val="bg2">
              <a:lumMod val="90000"/>
            </a:schemeClr>
          </a:solidFill>
          <a:ln w="9525">
            <a:solidFill>
              <a:schemeClr val="tx1"/>
            </a:solidFill>
            <a:miter lim="800000"/>
            <a:headEnd/>
            <a:tailEnd/>
          </a:ln>
        </p:spPr>
        <p:txBody>
          <a:bodyPr wrap="square">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lgn="ctr"/>
            <a:r>
              <a:rPr lang="fr-FR" sz="1200" b="1" dirty="0"/>
              <a:t>can11sen2</a:t>
            </a:r>
            <a:r>
              <a:rPr lang="fr-FR" sz="1200" dirty="0"/>
              <a:t> v1.00 </a:t>
            </a:r>
          </a:p>
        </p:txBody>
      </p:sp>
      <p:sp>
        <p:nvSpPr>
          <p:cNvPr id="6" name="ZoneTexte 5">
            <a:extLst>
              <a:ext uri="{FF2B5EF4-FFF2-40B4-BE49-F238E27FC236}">
                <a16:creationId xmlns:a16="http://schemas.microsoft.com/office/drawing/2014/main" id="{94D471B8-5440-324C-ACE4-0A022AEA21C6}"/>
              </a:ext>
            </a:extLst>
          </p:cNvPr>
          <p:cNvSpPr txBox="1">
            <a:spLocks noChangeArrowheads="1"/>
          </p:cNvSpPr>
          <p:nvPr/>
        </p:nvSpPr>
        <p:spPr bwMode="auto">
          <a:xfrm>
            <a:off x="698985" y="1418825"/>
            <a:ext cx="1289772" cy="646331"/>
          </a:xfrm>
          <a:prstGeom prst="rect">
            <a:avLst/>
          </a:prstGeom>
          <a:solidFill>
            <a:schemeClr val="bg2">
              <a:lumMod val="90000"/>
            </a:schemeClr>
          </a:solidFill>
          <a:ln w="9525">
            <a:solidFill>
              <a:schemeClr val="tx1"/>
            </a:solidFill>
            <a:miter lim="800000"/>
            <a:headEnd/>
            <a:tailEnd/>
          </a:ln>
        </p:spPr>
        <p:txBody>
          <a:bodyPr wrap="square">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lgn="ctr"/>
            <a:r>
              <a:rPr lang="fr-FR" sz="1200" b="1" dirty="0"/>
              <a:t>can11sen2</a:t>
            </a:r>
            <a:r>
              <a:rPr lang="fr-FR" sz="1200" dirty="0"/>
              <a:t> v2.00</a:t>
            </a:r>
          </a:p>
          <a:p>
            <a:pPr algn="ctr"/>
            <a:r>
              <a:rPr lang="fr-FR" sz="1200" dirty="0">
                <a:solidFill>
                  <a:srgbClr val="0070C0"/>
                </a:solidFill>
              </a:rPr>
              <a:t>(= v1.00 )</a:t>
            </a:r>
          </a:p>
          <a:p>
            <a:pPr algn="ctr"/>
            <a:r>
              <a:rPr lang="fr-FR" sz="1200" dirty="0">
                <a:solidFill>
                  <a:srgbClr val="0070C0"/>
                </a:solidFill>
              </a:rPr>
              <a:t>+ atlas</a:t>
            </a:r>
          </a:p>
        </p:txBody>
      </p:sp>
      <p:cxnSp>
        <p:nvCxnSpPr>
          <p:cNvPr id="4" name="Connecteur droit avec flèche 3">
            <a:extLst>
              <a:ext uri="{FF2B5EF4-FFF2-40B4-BE49-F238E27FC236}">
                <a16:creationId xmlns:a16="http://schemas.microsoft.com/office/drawing/2014/main" id="{3539C09A-ABA1-6B42-9A9A-2FC61C72D371}"/>
              </a:ext>
            </a:extLst>
          </p:cNvPr>
          <p:cNvCxnSpPr>
            <a:cxnSpLocks/>
          </p:cNvCxnSpPr>
          <p:nvPr/>
        </p:nvCxnSpPr>
        <p:spPr>
          <a:xfrm>
            <a:off x="322512" y="1101509"/>
            <a:ext cx="7597250" cy="0"/>
          </a:xfrm>
          <a:prstGeom prst="straightConnector1">
            <a:avLst/>
          </a:prstGeom>
          <a:ln>
            <a:tailEnd type="none"/>
          </a:ln>
        </p:spPr>
        <p:style>
          <a:lnRef idx="2">
            <a:schemeClr val="accent1"/>
          </a:lnRef>
          <a:fillRef idx="0">
            <a:schemeClr val="accent1"/>
          </a:fillRef>
          <a:effectRef idx="1">
            <a:schemeClr val="accent1"/>
          </a:effectRef>
          <a:fontRef idx="minor">
            <a:schemeClr val="tx1"/>
          </a:fontRef>
        </p:style>
      </p:cxnSp>
      <p:cxnSp>
        <p:nvCxnSpPr>
          <p:cNvPr id="9" name="Connecteur droit avec flèche 8">
            <a:extLst>
              <a:ext uri="{FF2B5EF4-FFF2-40B4-BE49-F238E27FC236}">
                <a16:creationId xmlns:a16="http://schemas.microsoft.com/office/drawing/2014/main" id="{F10F7062-11BC-9B47-A256-BB90D227A211}"/>
              </a:ext>
            </a:extLst>
          </p:cNvPr>
          <p:cNvCxnSpPr>
            <a:cxnSpLocks/>
          </p:cNvCxnSpPr>
          <p:nvPr/>
        </p:nvCxnSpPr>
        <p:spPr>
          <a:xfrm>
            <a:off x="332509" y="782856"/>
            <a:ext cx="0" cy="313787"/>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11" name="Connecteur droit avec flèche 10">
            <a:extLst>
              <a:ext uri="{FF2B5EF4-FFF2-40B4-BE49-F238E27FC236}">
                <a16:creationId xmlns:a16="http://schemas.microsoft.com/office/drawing/2014/main" id="{F3E301CC-CDA5-A046-BB52-7AD08DE34D06}"/>
              </a:ext>
            </a:extLst>
          </p:cNvPr>
          <p:cNvCxnSpPr/>
          <p:nvPr/>
        </p:nvCxnSpPr>
        <p:spPr>
          <a:xfrm flipV="1">
            <a:off x="1035312" y="1101509"/>
            <a:ext cx="0" cy="317316"/>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18" name="ZoneTexte 17">
            <a:extLst>
              <a:ext uri="{FF2B5EF4-FFF2-40B4-BE49-F238E27FC236}">
                <a16:creationId xmlns:a16="http://schemas.microsoft.com/office/drawing/2014/main" id="{D9B56237-8DDF-1F4B-A6FA-06A50B9D1EFB}"/>
              </a:ext>
            </a:extLst>
          </p:cNvPr>
          <p:cNvSpPr txBox="1">
            <a:spLocks noChangeArrowheads="1"/>
          </p:cNvSpPr>
          <p:nvPr/>
        </p:nvSpPr>
        <p:spPr bwMode="auto">
          <a:xfrm>
            <a:off x="1877230" y="494568"/>
            <a:ext cx="1365953" cy="276999"/>
          </a:xfrm>
          <a:prstGeom prst="rect">
            <a:avLst/>
          </a:prstGeom>
          <a:solidFill>
            <a:schemeClr val="bg2">
              <a:lumMod val="90000"/>
            </a:schemeClr>
          </a:solidFill>
          <a:ln w="9525">
            <a:solidFill>
              <a:schemeClr val="tx1"/>
            </a:solidFill>
            <a:miter lim="800000"/>
            <a:headEnd/>
            <a:tailEnd/>
          </a:ln>
        </p:spPr>
        <p:txBody>
          <a:bodyPr wrap="square">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lgn="ctr"/>
            <a:r>
              <a:rPr lang="fr-FR" sz="1200" b="1" dirty="0" err="1"/>
              <a:t>asap</a:t>
            </a:r>
            <a:r>
              <a:rPr lang="fr-FR" sz="1200" dirty="0"/>
              <a:t> v1.00 </a:t>
            </a:r>
          </a:p>
        </p:txBody>
      </p:sp>
      <p:sp>
        <p:nvSpPr>
          <p:cNvPr id="19" name="ZoneTexte 18">
            <a:extLst>
              <a:ext uri="{FF2B5EF4-FFF2-40B4-BE49-F238E27FC236}">
                <a16:creationId xmlns:a16="http://schemas.microsoft.com/office/drawing/2014/main" id="{E3CF27B3-59BB-B747-BDBD-8E518DA3D834}"/>
              </a:ext>
            </a:extLst>
          </p:cNvPr>
          <p:cNvSpPr txBox="1">
            <a:spLocks noChangeArrowheads="1"/>
          </p:cNvSpPr>
          <p:nvPr/>
        </p:nvSpPr>
        <p:spPr bwMode="auto">
          <a:xfrm>
            <a:off x="2505724" y="1407536"/>
            <a:ext cx="1289772" cy="646331"/>
          </a:xfrm>
          <a:prstGeom prst="rect">
            <a:avLst/>
          </a:prstGeom>
          <a:solidFill>
            <a:schemeClr val="bg2">
              <a:lumMod val="90000"/>
            </a:schemeClr>
          </a:solidFill>
          <a:ln w="9525">
            <a:solidFill>
              <a:schemeClr val="tx1"/>
            </a:solidFill>
            <a:miter lim="800000"/>
            <a:headEnd/>
            <a:tailEnd/>
          </a:ln>
        </p:spPr>
        <p:txBody>
          <a:bodyPr wrap="square">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lgn="ctr"/>
            <a:r>
              <a:rPr lang="fr-FR" sz="1200" b="1" dirty="0" err="1"/>
              <a:t>asap</a:t>
            </a:r>
            <a:r>
              <a:rPr lang="fr-FR" sz="1200" dirty="0"/>
              <a:t> v2.00</a:t>
            </a:r>
          </a:p>
          <a:p>
            <a:pPr algn="ctr"/>
            <a:r>
              <a:rPr lang="fr-FR" sz="1200" dirty="0">
                <a:solidFill>
                  <a:srgbClr val="0070C0"/>
                </a:solidFill>
              </a:rPr>
              <a:t>(= v1.00 )</a:t>
            </a:r>
          </a:p>
          <a:p>
            <a:pPr algn="ctr"/>
            <a:r>
              <a:rPr lang="fr-FR" sz="1200" dirty="0">
                <a:solidFill>
                  <a:srgbClr val="0070C0"/>
                </a:solidFill>
              </a:rPr>
              <a:t>+ atlas</a:t>
            </a:r>
          </a:p>
        </p:txBody>
      </p:sp>
      <p:cxnSp>
        <p:nvCxnSpPr>
          <p:cNvPr id="20" name="Connecteur droit avec flèche 19">
            <a:extLst>
              <a:ext uri="{FF2B5EF4-FFF2-40B4-BE49-F238E27FC236}">
                <a16:creationId xmlns:a16="http://schemas.microsoft.com/office/drawing/2014/main" id="{9CEF8ADF-81E9-D64A-BE0E-FA74A895FDAE}"/>
              </a:ext>
            </a:extLst>
          </p:cNvPr>
          <p:cNvCxnSpPr/>
          <p:nvPr/>
        </p:nvCxnSpPr>
        <p:spPr>
          <a:xfrm>
            <a:off x="2139248" y="771567"/>
            <a:ext cx="0" cy="313787"/>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21" name="Connecteur droit avec flèche 20">
            <a:extLst>
              <a:ext uri="{FF2B5EF4-FFF2-40B4-BE49-F238E27FC236}">
                <a16:creationId xmlns:a16="http://schemas.microsoft.com/office/drawing/2014/main" id="{0BD20B0E-39FA-5B46-BB2E-7771B9F4B026}"/>
              </a:ext>
            </a:extLst>
          </p:cNvPr>
          <p:cNvCxnSpPr/>
          <p:nvPr/>
        </p:nvCxnSpPr>
        <p:spPr>
          <a:xfrm flipV="1">
            <a:off x="2842051" y="1090220"/>
            <a:ext cx="0" cy="317316"/>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22" name="ZoneTexte 21">
            <a:extLst>
              <a:ext uri="{FF2B5EF4-FFF2-40B4-BE49-F238E27FC236}">
                <a16:creationId xmlns:a16="http://schemas.microsoft.com/office/drawing/2014/main" id="{15C55CD3-3E78-3C44-85C1-876E76923CA6}"/>
              </a:ext>
            </a:extLst>
          </p:cNvPr>
          <p:cNvSpPr txBox="1">
            <a:spLocks noChangeArrowheads="1"/>
          </p:cNvSpPr>
          <p:nvPr/>
        </p:nvSpPr>
        <p:spPr bwMode="auto">
          <a:xfrm>
            <a:off x="3683970" y="494568"/>
            <a:ext cx="1289772" cy="276999"/>
          </a:xfrm>
          <a:prstGeom prst="rect">
            <a:avLst/>
          </a:prstGeom>
          <a:solidFill>
            <a:schemeClr val="bg2">
              <a:lumMod val="90000"/>
            </a:schemeClr>
          </a:solidFill>
          <a:ln w="9525">
            <a:solidFill>
              <a:schemeClr val="tx1"/>
            </a:solidFill>
            <a:miter lim="800000"/>
            <a:headEnd/>
            <a:tailEnd/>
          </a:ln>
        </p:spPr>
        <p:txBody>
          <a:bodyPr wrap="square">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lgn="ctr"/>
            <a:r>
              <a:rPr lang="fr-FR" sz="1200" b="1" dirty="0" err="1"/>
              <a:t>pevex</a:t>
            </a:r>
            <a:r>
              <a:rPr lang="fr-FR" sz="1200" dirty="0"/>
              <a:t> v1.00 </a:t>
            </a:r>
          </a:p>
        </p:txBody>
      </p:sp>
      <p:sp>
        <p:nvSpPr>
          <p:cNvPr id="23" name="ZoneTexte 22">
            <a:extLst>
              <a:ext uri="{FF2B5EF4-FFF2-40B4-BE49-F238E27FC236}">
                <a16:creationId xmlns:a16="http://schemas.microsoft.com/office/drawing/2014/main" id="{2286CABA-744E-DC46-AB46-DCEB5CE99646}"/>
              </a:ext>
            </a:extLst>
          </p:cNvPr>
          <p:cNvSpPr txBox="1">
            <a:spLocks noChangeArrowheads="1"/>
          </p:cNvSpPr>
          <p:nvPr/>
        </p:nvSpPr>
        <p:spPr bwMode="auto">
          <a:xfrm>
            <a:off x="4312463" y="1407536"/>
            <a:ext cx="1289772" cy="646331"/>
          </a:xfrm>
          <a:prstGeom prst="rect">
            <a:avLst/>
          </a:prstGeom>
          <a:solidFill>
            <a:schemeClr val="bg2">
              <a:lumMod val="90000"/>
            </a:schemeClr>
          </a:solidFill>
          <a:ln w="9525">
            <a:solidFill>
              <a:schemeClr val="tx1"/>
            </a:solidFill>
            <a:miter lim="800000"/>
            <a:headEnd/>
            <a:tailEnd/>
          </a:ln>
        </p:spPr>
        <p:txBody>
          <a:bodyPr wrap="square">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lgn="ctr"/>
            <a:r>
              <a:rPr lang="fr-FR" sz="1200" b="1" dirty="0" err="1"/>
              <a:t>pevex</a:t>
            </a:r>
            <a:r>
              <a:rPr lang="fr-FR" sz="1200" dirty="0"/>
              <a:t> v2.00</a:t>
            </a:r>
          </a:p>
          <a:p>
            <a:pPr algn="ctr"/>
            <a:r>
              <a:rPr lang="fr-FR" sz="1200" dirty="0">
                <a:solidFill>
                  <a:srgbClr val="0070C0"/>
                </a:solidFill>
              </a:rPr>
              <a:t>(= v1.00 )</a:t>
            </a:r>
          </a:p>
          <a:p>
            <a:pPr algn="ctr"/>
            <a:r>
              <a:rPr lang="fr-FR" sz="1200" dirty="0">
                <a:solidFill>
                  <a:srgbClr val="0070C0"/>
                </a:solidFill>
              </a:rPr>
              <a:t>+atlas</a:t>
            </a:r>
          </a:p>
        </p:txBody>
      </p:sp>
      <p:cxnSp>
        <p:nvCxnSpPr>
          <p:cNvPr id="24" name="Connecteur droit avec flèche 23">
            <a:extLst>
              <a:ext uri="{FF2B5EF4-FFF2-40B4-BE49-F238E27FC236}">
                <a16:creationId xmlns:a16="http://schemas.microsoft.com/office/drawing/2014/main" id="{4F3E0F4C-38D0-8542-A43D-D4CD2CEF2645}"/>
              </a:ext>
            </a:extLst>
          </p:cNvPr>
          <p:cNvCxnSpPr/>
          <p:nvPr/>
        </p:nvCxnSpPr>
        <p:spPr>
          <a:xfrm>
            <a:off x="3945987" y="771567"/>
            <a:ext cx="0" cy="313787"/>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25" name="Connecteur droit avec flèche 24">
            <a:extLst>
              <a:ext uri="{FF2B5EF4-FFF2-40B4-BE49-F238E27FC236}">
                <a16:creationId xmlns:a16="http://schemas.microsoft.com/office/drawing/2014/main" id="{96D80C66-501D-2F4B-B634-273076F83E91}"/>
              </a:ext>
            </a:extLst>
          </p:cNvPr>
          <p:cNvCxnSpPr/>
          <p:nvPr/>
        </p:nvCxnSpPr>
        <p:spPr>
          <a:xfrm flipV="1">
            <a:off x="4648790" y="1090220"/>
            <a:ext cx="0" cy="317316"/>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26" name="ZoneTexte 25">
            <a:extLst>
              <a:ext uri="{FF2B5EF4-FFF2-40B4-BE49-F238E27FC236}">
                <a16:creationId xmlns:a16="http://schemas.microsoft.com/office/drawing/2014/main" id="{2AA0BC8A-D63F-9949-8784-75535E58B795}"/>
              </a:ext>
            </a:extLst>
          </p:cNvPr>
          <p:cNvSpPr txBox="1">
            <a:spLocks noChangeArrowheads="1"/>
          </p:cNvSpPr>
          <p:nvPr/>
        </p:nvSpPr>
        <p:spPr bwMode="auto">
          <a:xfrm>
            <a:off x="5660151" y="494568"/>
            <a:ext cx="1289772" cy="276999"/>
          </a:xfrm>
          <a:prstGeom prst="rect">
            <a:avLst/>
          </a:prstGeom>
          <a:solidFill>
            <a:schemeClr val="bg2">
              <a:lumMod val="90000"/>
            </a:schemeClr>
          </a:solidFill>
          <a:ln w="9525">
            <a:solidFill>
              <a:schemeClr val="tx1"/>
            </a:solidFill>
            <a:miter lim="800000"/>
            <a:headEnd/>
            <a:tailEnd/>
          </a:ln>
        </p:spPr>
        <p:txBody>
          <a:bodyPr wrap="square">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lgn="ctr"/>
            <a:r>
              <a:rPr lang="fr-FR" sz="1200" b="1" dirty="0"/>
              <a:t>asap2</a:t>
            </a:r>
            <a:r>
              <a:rPr lang="fr-FR" sz="1200" dirty="0"/>
              <a:t> v1.00 </a:t>
            </a:r>
          </a:p>
        </p:txBody>
      </p:sp>
      <p:sp>
        <p:nvSpPr>
          <p:cNvPr id="27" name="ZoneTexte 26">
            <a:extLst>
              <a:ext uri="{FF2B5EF4-FFF2-40B4-BE49-F238E27FC236}">
                <a16:creationId xmlns:a16="http://schemas.microsoft.com/office/drawing/2014/main" id="{4F5C36A1-97A9-5242-B6A5-E0C5BA6E824A}"/>
              </a:ext>
            </a:extLst>
          </p:cNvPr>
          <p:cNvSpPr txBox="1">
            <a:spLocks noChangeArrowheads="1"/>
          </p:cNvSpPr>
          <p:nvPr/>
        </p:nvSpPr>
        <p:spPr bwMode="auto">
          <a:xfrm>
            <a:off x="6288644" y="1407536"/>
            <a:ext cx="1289772" cy="646331"/>
          </a:xfrm>
          <a:prstGeom prst="rect">
            <a:avLst/>
          </a:prstGeom>
          <a:solidFill>
            <a:schemeClr val="bg2">
              <a:lumMod val="90000"/>
            </a:schemeClr>
          </a:solidFill>
          <a:ln w="9525">
            <a:solidFill>
              <a:schemeClr val="tx1"/>
            </a:solidFill>
            <a:miter lim="800000"/>
            <a:headEnd/>
            <a:tailEnd/>
          </a:ln>
        </p:spPr>
        <p:txBody>
          <a:bodyPr wrap="square">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lgn="ctr"/>
            <a:r>
              <a:rPr lang="fr-FR" sz="1200" b="1" dirty="0"/>
              <a:t>asap2</a:t>
            </a:r>
            <a:r>
              <a:rPr lang="fr-FR" sz="1200" dirty="0"/>
              <a:t> v2.00</a:t>
            </a:r>
          </a:p>
          <a:p>
            <a:pPr algn="ctr"/>
            <a:r>
              <a:rPr lang="fr-FR" sz="1200" dirty="0">
                <a:solidFill>
                  <a:srgbClr val="0070C0"/>
                </a:solidFill>
              </a:rPr>
              <a:t>(= v1.00 )</a:t>
            </a:r>
          </a:p>
          <a:p>
            <a:pPr algn="ctr"/>
            <a:r>
              <a:rPr lang="fr-FR" sz="1200" dirty="0">
                <a:solidFill>
                  <a:srgbClr val="0070C0"/>
                </a:solidFill>
              </a:rPr>
              <a:t>+atlas</a:t>
            </a:r>
          </a:p>
        </p:txBody>
      </p:sp>
      <p:cxnSp>
        <p:nvCxnSpPr>
          <p:cNvPr id="28" name="Connecteur droit avec flèche 27">
            <a:extLst>
              <a:ext uri="{FF2B5EF4-FFF2-40B4-BE49-F238E27FC236}">
                <a16:creationId xmlns:a16="http://schemas.microsoft.com/office/drawing/2014/main" id="{A8FCCEAB-E255-0640-9E87-3A38437CAE43}"/>
              </a:ext>
            </a:extLst>
          </p:cNvPr>
          <p:cNvCxnSpPr/>
          <p:nvPr/>
        </p:nvCxnSpPr>
        <p:spPr>
          <a:xfrm>
            <a:off x="5922168" y="771567"/>
            <a:ext cx="0" cy="313787"/>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29" name="Connecteur droit avec flèche 28">
            <a:extLst>
              <a:ext uri="{FF2B5EF4-FFF2-40B4-BE49-F238E27FC236}">
                <a16:creationId xmlns:a16="http://schemas.microsoft.com/office/drawing/2014/main" id="{67F048F7-DB73-6544-A58A-53210646A0B8}"/>
              </a:ext>
            </a:extLst>
          </p:cNvPr>
          <p:cNvCxnSpPr/>
          <p:nvPr/>
        </p:nvCxnSpPr>
        <p:spPr>
          <a:xfrm flipV="1">
            <a:off x="6624971" y="1090220"/>
            <a:ext cx="0" cy="317316"/>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12" name="ZoneTexte 11">
            <a:extLst>
              <a:ext uri="{FF2B5EF4-FFF2-40B4-BE49-F238E27FC236}">
                <a16:creationId xmlns:a16="http://schemas.microsoft.com/office/drawing/2014/main" id="{77F13716-EB61-BA41-93D2-A9D9E575048F}"/>
              </a:ext>
            </a:extLst>
          </p:cNvPr>
          <p:cNvSpPr txBox="1"/>
          <p:nvPr/>
        </p:nvSpPr>
        <p:spPr>
          <a:xfrm>
            <a:off x="425085" y="858869"/>
            <a:ext cx="1101776" cy="276999"/>
          </a:xfrm>
          <a:prstGeom prst="rect">
            <a:avLst/>
          </a:prstGeom>
          <a:noFill/>
        </p:spPr>
        <p:txBody>
          <a:bodyPr wrap="none" rtlCol="0">
            <a:spAutoFit/>
          </a:bodyPr>
          <a:lstStyle/>
          <a:p>
            <a:r>
              <a:rPr lang="fr-FR" sz="1200" dirty="0">
                <a:solidFill>
                  <a:srgbClr val="0070C0"/>
                </a:solidFill>
              </a:rPr>
              <a:t>Outil Pulsation</a:t>
            </a:r>
          </a:p>
        </p:txBody>
      </p:sp>
      <p:cxnSp>
        <p:nvCxnSpPr>
          <p:cNvPr id="31" name="Connecteur droit avec flèche 30">
            <a:extLst>
              <a:ext uri="{FF2B5EF4-FFF2-40B4-BE49-F238E27FC236}">
                <a16:creationId xmlns:a16="http://schemas.microsoft.com/office/drawing/2014/main" id="{02CE0A0E-FB14-E54A-BF9B-EBB9728A4854}"/>
              </a:ext>
            </a:extLst>
          </p:cNvPr>
          <p:cNvCxnSpPr>
            <a:cxnSpLocks/>
          </p:cNvCxnSpPr>
          <p:nvPr/>
        </p:nvCxnSpPr>
        <p:spPr>
          <a:xfrm>
            <a:off x="7997912" y="1104458"/>
            <a:ext cx="1083561" cy="0"/>
          </a:xfrm>
          <a:prstGeom prst="straightConnector1">
            <a:avLst/>
          </a:prstGeom>
          <a:ln>
            <a:prstDash val="dash"/>
            <a:tailEnd type="triangle"/>
          </a:ln>
        </p:spPr>
        <p:style>
          <a:lnRef idx="2">
            <a:schemeClr val="accent1"/>
          </a:lnRef>
          <a:fillRef idx="0">
            <a:schemeClr val="accent1"/>
          </a:fillRef>
          <a:effectRef idx="1">
            <a:schemeClr val="accent1"/>
          </a:effectRef>
          <a:fontRef idx="minor">
            <a:schemeClr val="tx1"/>
          </a:fontRef>
        </p:style>
      </p:cxnSp>
      <p:sp>
        <p:nvSpPr>
          <p:cNvPr id="32" name="ZoneTexte 31">
            <a:extLst>
              <a:ext uri="{FF2B5EF4-FFF2-40B4-BE49-F238E27FC236}">
                <a16:creationId xmlns:a16="http://schemas.microsoft.com/office/drawing/2014/main" id="{C20C8C87-8412-234E-9ADD-D96AD78BAE43}"/>
              </a:ext>
            </a:extLst>
          </p:cNvPr>
          <p:cNvSpPr txBox="1">
            <a:spLocks noChangeArrowheads="1"/>
          </p:cNvSpPr>
          <p:nvPr/>
        </p:nvSpPr>
        <p:spPr bwMode="auto">
          <a:xfrm>
            <a:off x="2070225" y="2634477"/>
            <a:ext cx="2465597" cy="461665"/>
          </a:xfrm>
          <a:prstGeom prst="rect">
            <a:avLst/>
          </a:prstGeom>
          <a:solidFill>
            <a:schemeClr val="accent6">
              <a:lumMod val="20000"/>
              <a:lumOff val="80000"/>
            </a:schemeClr>
          </a:solidFill>
          <a:ln w="9525">
            <a:solidFill>
              <a:schemeClr val="tx1"/>
            </a:solidFill>
            <a:miter lim="800000"/>
            <a:headEnd/>
            <a:tailEnd/>
          </a:ln>
        </p:spPr>
        <p:txBody>
          <a:bodyPr wrap="square">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lgn="ctr"/>
            <a:r>
              <a:rPr lang="fr-FR" sz="1200" b="1" dirty="0" err="1"/>
              <a:t>Benguela</a:t>
            </a:r>
            <a:r>
              <a:rPr lang="fr-FR" sz="1200" dirty="0" err="1"/>
              <a:t>_</a:t>
            </a:r>
            <a:r>
              <a:rPr lang="fr-FR" sz="1200" b="1" dirty="0" err="1"/>
              <a:t>lr</a:t>
            </a:r>
            <a:r>
              <a:rPr lang="fr-FR" sz="1200" dirty="0"/>
              <a:t> v2.00</a:t>
            </a:r>
          </a:p>
          <a:p>
            <a:pPr marL="171450" indent="-171450">
              <a:buFont typeface="Arial" panose="020B0604020202020204" pitchFamily="34" charset="0"/>
              <a:buChar char="•"/>
            </a:pPr>
            <a:r>
              <a:rPr lang="fr-FR" sz="1200" dirty="0">
                <a:solidFill>
                  <a:srgbClr val="00B050"/>
                </a:solidFill>
              </a:rPr>
              <a:t>sans </a:t>
            </a:r>
            <a:r>
              <a:rPr lang="fr-FR" sz="1200" dirty="0" err="1">
                <a:solidFill>
                  <a:srgbClr val="00B050"/>
                </a:solidFill>
              </a:rPr>
              <a:t>agrif</a:t>
            </a:r>
            <a:r>
              <a:rPr lang="fr-FR" sz="1200" dirty="0">
                <a:solidFill>
                  <a:srgbClr val="00B050"/>
                </a:solidFill>
              </a:rPr>
              <a:t> + quota + sédiments OK</a:t>
            </a:r>
          </a:p>
        </p:txBody>
      </p:sp>
      <p:sp>
        <p:nvSpPr>
          <p:cNvPr id="33" name="ZoneTexte 32">
            <a:extLst>
              <a:ext uri="{FF2B5EF4-FFF2-40B4-BE49-F238E27FC236}">
                <a16:creationId xmlns:a16="http://schemas.microsoft.com/office/drawing/2014/main" id="{0CE0D0D6-98CF-C345-A81E-0A605B73C3C1}"/>
              </a:ext>
            </a:extLst>
          </p:cNvPr>
          <p:cNvSpPr txBox="1">
            <a:spLocks noChangeArrowheads="1"/>
          </p:cNvSpPr>
          <p:nvPr/>
        </p:nvSpPr>
        <p:spPr bwMode="auto">
          <a:xfrm>
            <a:off x="4676193" y="2450207"/>
            <a:ext cx="2649396" cy="646331"/>
          </a:xfrm>
          <a:prstGeom prst="rect">
            <a:avLst/>
          </a:prstGeom>
          <a:solidFill>
            <a:schemeClr val="accent6">
              <a:lumMod val="20000"/>
              <a:lumOff val="80000"/>
            </a:schemeClr>
          </a:solidFill>
          <a:ln w="9525">
            <a:solidFill>
              <a:schemeClr val="tx1"/>
            </a:solidFill>
            <a:miter lim="800000"/>
            <a:headEnd/>
            <a:tailEnd/>
          </a:ln>
        </p:spPr>
        <p:txBody>
          <a:bodyPr wrap="square">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lgn="ctr"/>
            <a:r>
              <a:rPr lang="fr-FR" sz="1200" b="1" dirty="0"/>
              <a:t>asap2</a:t>
            </a:r>
            <a:r>
              <a:rPr lang="fr-FR" sz="1200" dirty="0"/>
              <a:t> v2.00</a:t>
            </a:r>
          </a:p>
          <a:p>
            <a:pPr marL="171450" indent="-171450">
              <a:buFont typeface="Arial" panose="020B0604020202020204" pitchFamily="34" charset="0"/>
              <a:buChar char="•"/>
            </a:pPr>
            <a:r>
              <a:rPr lang="fr-FR" sz="1200" dirty="0" err="1">
                <a:solidFill>
                  <a:srgbClr val="00B050"/>
                </a:solidFill>
              </a:rPr>
              <a:t>agrif</a:t>
            </a:r>
            <a:r>
              <a:rPr lang="fr-FR" sz="1200" dirty="0">
                <a:solidFill>
                  <a:srgbClr val="00B050"/>
                </a:solidFill>
              </a:rPr>
              <a:t> + quota + </a:t>
            </a:r>
            <a:r>
              <a:rPr lang="fr-FR" sz="1200" dirty="0" err="1">
                <a:solidFill>
                  <a:srgbClr val="00B050"/>
                </a:solidFill>
              </a:rPr>
              <a:t>sediments</a:t>
            </a:r>
            <a:r>
              <a:rPr lang="fr-FR" sz="1200" dirty="0">
                <a:solidFill>
                  <a:srgbClr val="00B050"/>
                </a:solidFill>
              </a:rPr>
              <a:t> </a:t>
            </a:r>
          </a:p>
          <a:p>
            <a:pPr marL="171450" indent="-171450">
              <a:buFont typeface="Arial" panose="020B0604020202020204" pitchFamily="34" charset="0"/>
              <a:buChar char="•"/>
            </a:pPr>
            <a:r>
              <a:rPr lang="fr-FR" sz="1200" dirty="0">
                <a:solidFill>
                  <a:srgbClr val="00B050"/>
                </a:solidFill>
              </a:rPr>
              <a:t>à adapter pour les </a:t>
            </a:r>
            <a:r>
              <a:rPr lang="fr-FR" sz="1200" dirty="0" err="1">
                <a:solidFill>
                  <a:srgbClr val="00B050"/>
                </a:solidFill>
              </a:rPr>
              <a:t>runoff</a:t>
            </a:r>
            <a:endParaRPr lang="fr-FR" sz="1200" dirty="0">
              <a:solidFill>
                <a:srgbClr val="00B050"/>
              </a:solidFill>
            </a:endParaRPr>
          </a:p>
        </p:txBody>
      </p:sp>
      <p:cxnSp>
        <p:nvCxnSpPr>
          <p:cNvPr id="37" name="Connecteur droit avec flèche 36">
            <a:extLst>
              <a:ext uri="{FF2B5EF4-FFF2-40B4-BE49-F238E27FC236}">
                <a16:creationId xmlns:a16="http://schemas.microsoft.com/office/drawing/2014/main" id="{7B138FED-8267-984D-8435-D8F5A0D3841F}"/>
              </a:ext>
            </a:extLst>
          </p:cNvPr>
          <p:cNvCxnSpPr/>
          <p:nvPr/>
        </p:nvCxnSpPr>
        <p:spPr>
          <a:xfrm>
            <a:off x="2823448" y="3090968"/>
            <a:ext cx="0" cy="313787"/>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38" name="Connecteur droit avec flèche 37">
            <a:extLst>
              <a:ext uri="{FF2B5EF4-FFF2-40B4-BE49-F238E27FC236}">
                <a16:creationId xmlns:a16="http://schemas.microsoft.com/office/drawing/2014/main" id="{2377B8D8-DA69-904C-83E2-F15C9D5D4610}"/>
              </a:ext>
            </a:extLst>
          </p:cNvPr>
          <p:cNvCxnSpPr/>
          <p:nvPr/>
        </p:nvCxnSpPr>
        <p:spPr>
          <a:xfrm flipV="1">
            <a:off x="3878384" y="3398120"/>
            <a:ext cx="0" cy="317316"/>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52" name="Connecteur droit avec flèche 51">
            <a:extLst>
              <a:ext uri="{FF2B5EF4-FFF2-40B4-BE49-F238E27FC236}">
                <a16:creationId xmlns:a16="http://schemas.microsoft.com/office/drawing/2014/main" id="{D9F25084-7C56-854E-A9B4-F03038382F85}"/>
              </a:ext>
            </a:extLst>
          </p:cNvPr>
          <p:cNvCxnSpPr>
            <a:cxnSpLocks/>
          </p:cNvCxnSpPr>
          <p:nvPr/>
        </p:nvCxnSpPr>
        <p:spPr>
          <a:xfrm>
            <a:off x="359866" y="3409096"/>
            <a:ext cx="6162420" cy="0"/>
          </a:xfrm>
          <a:prstGeom prst="straightConnector1">
            <a:avLst/>
          </a:prstGeom>
          <a:ln>
            <a:prstDash val="solid"/>
            <a:tailEnd type="none"/>
          </a:ln>
        </p:spPr>
        <p:style>
          <a:lnRef idx="2">
            <a:schemeClr val="accent1"/>
          </a:lnRef>
          <a:fillRef idx="0">
            <a:schemeClr val="accent1"/>
          </a:fillRef>
          <a:effectRef idx="1">
            <a:schemeClr val="accent1"/>
          </a:effectRef>
          <a:fontRef idx="minor">
            <a:schemeClr val="tx1"/>
          </a:fontRef>
        </p:style>
      </p:cxnSp>
      <p:cxnSp>
        <p:nvCxnSpPr>
          <p:cNvPr id="53" name="Connecteur droit avec flèche 52">
            <a:extLst>
              <a:ext uri="{FF2B5EF4-FFF2-40B4-BE49-F238E27FC236}">
                <a16:creationId xmlns:a16="http://schemas.microsoft.com/office/drawing/2014/main" id="{268A4977-45BB-204A-AD27-E0166CF850EC}"/>
              </a:ext>
            </a:extLst>
          </p:cNvPr>
          <p:cNvCxnSpPr>
            <a:cxnSpLocks/>
          </p:cNvCxnSpPr>
          <p:nvPr/>
        </p:nvCxnSpPr>
        <p:spPr>
          <a:xfrm>
            <a:off x="6522286" y="3408310"/>
            <a:ext cx="2465597" cy="0"/>
          </a:xfrm>
          <a:prstGeom prst="straightConnector1">
            <a:avLst/>
          </a:prstGeom>
          <a:ln>
            <a:prstDash val="dash"/>
            <a:tailEnd type="triangle"/>
          </a:ln>
        </p:spPr>
        <p:style>
          <a:lnRef idx="2">
            <a:schemeClr val="accent1"/>
          </a:lnRef>
          <a:fillRef idx="0">
            <a:schemeClr val="accent1"/>
          </a:fillRef>
          <a:effectRef idx="1">
            <a:schemeClr val="accent1"/>
          </a:effectRef>
          <a:fontRef idx="minor">
            <a:schemeClr val="tx1"/>
          </a:fontRef>
        </p:style>
      </p:cxnSp>
      <p:sp>
        <p:nvSpPr>
          <p:cNvPr id="54" name="ZoneTexte 53">
            <a:extLst>
              <a:ext uri="{FF2B5EF4-FFF2-40B4-BE49-F238E27FC236}">
                <a16:creationId xmlns:a16="http://schemas.microsoft.com/office/drawing/2014/main" id="{79508742-94B2-0741-98EB-63DB9E136BC7}"/>
              </a:ext>
            </a:extLst>
          </p:cNvPr>
          <p:cNvSpPr txBox="1">
            <a:spLocks noChangeArrowheads="1"/>
          </p:cNvSpPr>
          <p:nvPr/>
        </p:nvSpPr>
        <p:spPr bwMode="auto">
          <a:xfrm>
            <a:off x="3447561" y="3720057"/>
            <a:ext cx="1569293" cy="276999"/>
          </a:xfrm>
          <a:prstGeom prst="rect">
            <a:avLst/>
          </a:prstGeom>
          <a:solidFill>
            <a:schemeClr val="accent4">
              <a:lumMod val="20000"/>
              <a:lumOff val="80000"/>
            </a:schemeClr>
          </a:solidFill>
          <a:ln w="9525">
            <a:solidFill>
              <a:schemeClr val="tx1"/>
            </a:solidFill>
            <a:miter lim="800000"/>
            <a:headEnd/>
            <a:tailEnd/>
          </a:ln>
        </p:spPr>
        <p:txBody>
          <a:bodyPr wrap="square">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lgn="ctr"/>
            <a:r>
              <a:rPr lang="fr-FR" sz="1200" dirty="0"/>
              <a:t>DATARMOR</a:t>
            </a:r>
          </a:p>
        </p:txBody>
      </p:sp>
      <p:cxnSp>
        <p:nvCxnSpPr>
          <p:cNvPr id="55" name="Connecteur droit avec flèche 54">
            <a:extLst>
              <a:ext uri="{FF2B5EF4-FFF2-40B4-BE49-F238E27FC236}">
                <a16:creationId xmlns:a16="http://schemas.microsoft.com/office/drawing/2014/main" id="{76C79C29-04C5-A94B-A94D-4D3855521B44}"/>
              </a:ext>
            </a:extLst>
          </p:cNvPr>
          <p:cNvCxnSpPr>
            <a:cxnSpLocks/>
          </p:cNvCxnSpPr>
          <p:nvPr/>
        </p:nvCxnSpPr>
        <p:spPr>
          <a:xfrm>
            <a:off x="4948838" y="3084333"/>
            <a:ext cx="0" cy="313787"/>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56" name="ZoneTexte 55">
            <a:extLst>
              <a:ext uri="{FF2B5EF4-FFF2-40B4-BE49-F238E27FC236}">
                <a16:creationId xmlns:a16="http://schemas.microsoft.com/office/drawing/2014/main" id="{5C8CFFBD-6B73-D54D-A4CC-284D017339E3}"/>
              </a:ext>
            </a:extLst>
          </p:cNvPr>
          <p:cNvSpPr txBox="1">
            <a:spLocks noChangeArrowheads="1"/>
          </p:cNvSpPr>
          <p:nvPr/>
        </p:nvSpPr>
        <p:spPr bwMode="auto">
          <a:xfrm>
            <a:off x="629643" y="5413613"/>
            <a:ext cx="7597243" cy="1415772"/>
          </a:xfrm>
          <a:prstGeom prst="rect">
            <a:avLst/>
          </a:prstGeom>
          <a:solidFill>
            <a:schemeClr val="bg1">
              <a:alpha val="64000"/>
            </a:schemeClr>
          </a:solidFill>
          <a:ln w="9525">
            <a:solidFill>
              <a:schemeClr val="tx1"/>
            </a:solidFill>
            <a:miter lim="800000"/>
            <a:headEnd/>
            <a:tailEnd/>
          </a:ln>
        </p:spPr>
        <p:txBody>
          <a:bodyPr wrap="square">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lgn="ctr"/>
            <a:r>
              <a:rPr lang="fr-FR" sz="1400" b="1" dirty="0"/>
              <a:t>Config réalistes LOCEAN</a:t>
            </a:r>
            <a:endParaRPr lang="fr-FR" sz="1400" dirty="0"/>
          </a:p>
          <a:p>
            <a:pPr marL="171450" indent="-171450">
              <a:buFont typeface="Arial" panose="020B0604020202020204" pitchFamily="34" charset="0"/>
              <a:buChar char="•"/>
            </a:pPr>
            <a:r>
              <a:rPr lang="fr-FR" sz="1200" b="1" dirty="0"/>
              <a:t>can11sen2</a:t>
            </a:r>
            <a:r>
              <a:rPr lang="fr-FR" sz="1200" dirty="0"/>
              <a:t> :	Sénégal		- Thèse Pierre, Vincent, Xavier</a:t>
            </a:r>
          </a:p>
          <a:p>
            <a:pPr marL="171450" indent="-171450">
              <a:buFont typeface="Arial" panose="020B0604020202020204" pitchFamily="34" charset="0"/>
              <a:buChar char="•"/>
            </a:pPr>
            <a:r>
              <a:rPr lang="fr-FR" sz="1200" b="1" dirty="0" err="1"/>
              <a:t>asap</a:t>
            </a:r>
            <a:r>
              <a:rPr lang="fr-FR" sz="1200" dirty="0"/>
              <a:t> :	 	Afrique du sud		- Steph (phasage can11sen2 / </a:t>
            </a:r>
            <a:r>
              <a:rPr lang="fr-FR" sz="1200" dirty="0" err="1"/>
              <a:t>asap</a:t>
            </a:r>
            <a:r>
              <a:rPr lang="fr-FR" sz="1200" dirty="0"/>
              <a:t>)</a:t>
            </a:r>
          </a:p>
          <a:p>
            <a:pPr marL="171450" indent="-171450">
              <a:buFont typeface="Arial" panose="020B0604020202020204" pitchFamily="34" charset="0"/>
              <a:buChar char="•"/>
            </a:pPr>
            <a:r>
              <a:rPr lang="fr-FR" sz="1200" b="1" dirty="0" err="1"/>
              <a:t>pevex</a:t>
            </a:r>
            <a:r>
              <a:rPr lang="fr-FR" sz="1200" dirty="0"/>
              <a:t> :	 	Pérou			- François (phasage bug Nano)</a:t>
            </a:r>
          </a:p>
          <a:p>
            <a:pPr marL="171450" indent="-171450">
              <a:buFont typeface="Arial" panose="020B0604020202020204" pitchFamily="34" charset="0"/>
              <a:buChar char="•"/>
            </a:pPr>
            <a:r>
              <a:rPr lang="fr-FR" sz="1200" b="1" dirty="0"/>
              <a:t>asap2</a:t>
            </a:r>
            <a:r>
              <a:rPr lang="fr-FR" sz="1200" dirty="0"/>
              <a:t> :	 	Afrique du sud		- Steph (nouvelle config)</a:t>
            </a:r>
          </a:p>
          <a:p>
            <a:pPr marL="171450" indent="-171450">
              <a:buFont typeface="Arial" panose="020B0604020202020204" pitchFamily="34" charset="0"/>
              <a:buChar char="•"/>
            </a:pPr>
            <a:r>
              <a:rPr lang="fr-FR" sz="1200" b="1" dirty="0" err="1">
                <a:solidFill>
                  <a:srgbClr val="0070C0"/>
                </a:solidFill>
              </a:rPr>
              <a:t>benguela_lr</a:t>
            </a:r>
            <a:r>
              <a:rPr lang="fr-FR" sz="1200" dirty="0">
                <a:solidFill>
                  <a:srgbClr val="0070C0"/>
                </a:solidFill>
              </a:rPr>
              <a:t>	Benguela		- Renaud quota/</a:t>
            </a:r>
            <a:r>
              <a:rPr lang="fr-FR" sz="1200" dirty="0" err="1">
                <a:solidFill>
                  <a:srgbClr val="0070C0"/>
                </a:solidFill>
              </a:rPr>
              <a:t>sediment</a:t>
            </a:r>
            <a:r>
              <a:rPr lang="fr-FR" sz="1200" dirty="0">
                <a:solidFill>
                  <a:srgbClr val="0070C0"/>
                </a:solidFill>
              </a:rPr>
              <a:t> (sans </a:t>
            </a:r>
            <a:r>
              <a:rPr lang="fr-FR" sz="1200" dirty="0" err="1">
                <a:solidFill>
                  <a:srgbClr val="0070C0"/>
                </a:solidFill>
              </a:rPr>
              <a:t>Agrif</a:t>
            </a:r>
            <a:r>
              <a:rPr lang="fr-FR" sz="1200" dirty="0">
                <a:solidFill>
                  <a:srgbClr val="0070C0"/>
                </a:solidFill>
              </a:rPr>
              <a:t> 2x2 procs) </a:t>
            </a:r>
          </a:p>
          <a:p>
            <a:pPr marL="171450" indent="-171450">
              <a:buFont typeface="Arial" panose="020B0604020202020204" pitchFamily="34" charset="0"/>
              <a:buChar char="•"/>
            </a:pPr>
            <a:r>
              <a:rPr lang="fr-FR" sz="1200" b="1" dirty="0" err="1">
                <a:solidFill>
                  <a:srgbClr val="0070C0"/>
                </a:solidFill>
              </a:rPr>
              <a:t>awa</a:t>
            </a:r>
            <a:r>
              <a:rPr lang="fr-FR" sz="1200" dirty="0">
                <a:solidFill>
                  <a:srgbClr val="0070C0"/>
                </a:solidFill>
              </a:rPr>
              <a:t> :		Sénégal		- Can11sen2 =&gt; quota (update 1,5 an Outil Pulsation)</a:t>
            </a:r>
          </a:p>
        </p:txBody>
      </p:sp>
      <p:sp>
        <p:nvSpPr>
          <p:cNvPr id="57" name="ZoneTexte 56">
            <a:extLst>
              <a:ext uri="{FF2B5EF4-FFF2-40B4-BE49-F238E27FC236}">
                <a16:creationId xmlns:a16="http://schemas.microsoft.com/office/drawing/2014/main" id="{42FC2D34-00F2-0D4A-9CF2-257F0A6694D1}"/>
              </a:ext>
            </a:extLst>
          </p:cNvPr>
          <p:cNvSpPr txBox="1"/>
          <p:nvPr/>
        </p:nvSpPr>
        <p:spPr>
          <a:xfrm>
            <a:off x="425085" y="3152824"/>
            <a:ext cx="1101776" cy="276999"/>
          </a:xfrm>
          <a:prstGeom prst="rect">
            <a:avLst/>
          </a:prstGeom>
          <a:noFill/>
        </p:spPr>
        <p:txBody>
          <a:bodyPr wrap="none" rtlCol="0">
            <a:spAutoFit/>
          </a:bodyPr>
          <a:lstStyle/>
          <a:p>
            <a:r>
              <a:rPr lang="fr-FR" sz="1200" dirty="0">
                <a:solidFill>
                  <a:srgbClr val="0070C0"/>
                </a:solidFill>
              </a:rPr>
              <a:t>Outil Pulsation</a:t>
            </a:r>
          </a:p>
        </p:txBody>
      </p:sp>
      <p:sp>
        <p:nvSpPr>
          <p:cNvPr id="60" name="ZoneTexte 59">
            <a:extLst>
              <a:ext uri="{FF2B5EF4-FFF2-40B4-BE49-F238E27FC236}">
                <a16:creationId xmlns:a16="http://schemas.microsoft.com/office/drawing/2014/main" id="{CD33B9DD-F7C4-7049-B335-DE356A810963}"/>
              </a:ext>
            </a:extLst>
          </p:cNvPr>
          <p:cNvSpPr txBox="1">
            <a:spLocks noChangeArrowheads="1"/>
          </p:cNvSpPr>
          <p:nvPr/>
        </p:nvSpPr>
        <p:spPr bwMode="auto">
          <a:xfrm>
            <a:off x="6441058" y="3715436"/>
            <a:ext cx="1168862" cy="461665"/>
          </a:xfrm>
          <a:prstGeom prst="rect">
            <a:avLst/>
          </a:prstGeom>
          <a:pattFill prst="smCheck">
            <a:fgClr>
              <a:schemeClr val="accent6">
                <a:lumMod val="40000"/>
                <a:lumOff val="60000"/>
              </a:schemeClr>
            </a:fgClr>
            <a:bgClr>
              <a:schemeClr val="bg1"/>
            </a:bgClr>
          </a:pattFill>
          <a:ln w="9525">
            <a:solidFill>
              <a:schemeClr val="tx1"/>
            </a:solidFill>
            <a:miter lim="800000"/>
            <a:headEnd/>
            <a:tailEnd/>
          </a:ln>
        </p:spPr>
        <p:txBody>
          <a:bodyPr wrap="square">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lgn="ctr"/>
            <a:r>
              <a:rPr lang="fr-FR" sz="1200" b="1" dirty="0" err="1"/>
              <a:t>awa</a:t>
            </a:r>
            <a:r>
              <a:rPr lang="fr-FR" sz="1200" dirty="0"/>
              <a:t> v2.00</a:t>
            </a:r>
          </a:p>
          <a:p>
            <a:pPr marL="171450" indent="-171450">
              <a:buFont typeface="Arial" panose="020B0604020202020204" pitchFamily="34" charset="0"/>
              <a:buChar char="•"/>
            </a:pPr>
            <a:r>
              <a:rPr lang="fr-FR" sz="1200" dirty="0">
                <a:solidFill>
                  <a:srgbClr val="00B050"/>
                </a:solidFill>
              </a:rPr>
              <a:t>…</a:t>
            </a:r>
          </a:p>
        </p:txBody>
      </p:sp>
      <p:cxnSp>
        <p:nvCxnSpPr>
          <p:cNvPr id="61" name="Connecteur droit avec flèche 60">
            <a:extLst>
              <a:ext uri="{FF2B5EF4-FFF2-40B4-BE49-F238E27FC236}">
                <a16:creationId xmlns:a16="http://schemas.microsoft.com/office/drawing/2014/main" id="{7BC67307-58EB-034E-9D5E-2C598D664D9A}"/>
              </a:ext>
            </a:extLst>
          </p:cNvPr>
          <p:cNvCxnSpPr/>
          <p:nvPr/>
        </p:nvCxnSpPr>
        <p:spPr>
          <a:xfrm flipV="1">
            <a:off x="6641486" y="3398120"/>
            <a:ext cx="0" cy="317316"/>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63" name="Connecteur droit avec flèche 62">
            <a:extLst>
              <a:ext uri="{FF2B5EF4-FFF2-40B4-BE49-F238E27FC236}">
                <a16:creationId xmlns:a16="http://schemas.microsoft.com/office/drawing/2014/main" id="{6BA678BB-DE28-2B45-A0E5-C3454624616B}"/>
              </a:ext>
            </a:extLst>
          </p:cNvPr>
          <p:cNvCxnSpPr>
            <a:cxnSpLocks/>
          </p:cNvCxnSpPr>
          <p:nvPr/>
        </p:nvCxnSpPr>
        <p:spPr>
          <a:xfrm>
            <a:off x="7668919" y="3103310"/>
            <a:ext cx="0" cy="313787"/>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41" name="ZoneTexte 40">
            <a:extLst>
              <a:ext uri="{FF2B5EF4-FFF2-40B4-BE49-F238E27FC236}">
                <a16:creationId xmlns:a16="http://schemas.microsoft.com/office/drawing/2014/main" id="{A3B10102-0662-CF42-A7A7-13DAA07C9DDB}"/>
              </a:ext>
            </a:extLst>
          </p:cNvPr>
          <p:cNvSpPr txBox="1">
            <a:spLocks noChangeArrowheads="1"/>
          </p:cNvSpPr>
          <p:nvPr/>
        </p:nvSpPr>
        <p:spPr bwMode="auto">
          <a:xfrm>
            <a:off x="86315" y="3726937"/>
            <a:ext cx="2427296" cy="646331"/>
          </a:xfrm>
          <a:prstGeom prst="rect">
            <a:avLst/>
          </a:prstGeom>
          <a:solidFill>
            <a:schemeClr val="bg2">
              <a:lumMod val="90000"/>
            </a:schemeClr>
          </a:solidFill>
          <a:ln w="9525">
            <a:solidFill>
              <a:schemeClr val="tx1"/>
            </a:solidFill>
            <a:miter lim="800000"/>
            <a:headEnd/>
            <a:tailEnd/>
          </a:ln>
        </p:spPr>
        <p:txBody>
          <a:bodyPr wrap="square">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lgn="ctr"/>
            <a:r>
              <a:rPr lang="fr-FR" sz="1200" b="1" dirty="0"/>
              <a:t>asap2</a:t>
            </a:r>
            <a:r>
              <a:rPr lang="fr-FR" sz="1200" dirty="0"/>
              <a:t> v2.00/ v2.01</a:t>
            </a:r>
          </a:p>
          <a:p>
            <a:pPr marL="171450" indent="-171450">
              <a:buFont typeface="Arial" panose="020B0604020202020204" pitchFamily="34" charset="0"/>
              <a:buChar char="•"/>
            </a:pPr>
            <a:r>
              <a:rPr lang="fr-FR" sz="1200" dirty="0">
                <a:solidFill>
                  <a:srgbClr val="0070C0"/>
                </a:solidFill>
              </a:rPr>
              <a:t>Pour correction XIOS</a:t>
            </a:r>
          </a:p>
          <a:p>
            <a:pPr marL="171450" indent="-171450">
              <a:buFont typeface="Arial" panose="020B0604020202020204" pitchFamily="34" charset="0"/>
              <a:buChar char="•"/>
            </a:pPr>
            <a:r>
              <a:rPr lang="fr-FR" sz="1200" dirty="0">
                <a:solidFill>
                  <a:srgbClr val="0070C0"/>
                </a:solidFill>
              </a:rPr>
              <a:t>DDT….  Abandon (TGCC absent)</a:t>
            </a:r>
          </a:p>
        </p:txBody>
      </p:sp>
      <p:cxnSp>
        <p:nvCxnSpPr>
          <p:cNvPr id="42" name="Connecteur droit avec flèche 41">
            <a:extLst>
              <a:ext uri="{FF2B5EF4-FFF2-40B4-BE49-F238E27FC236}">
                <a16:creationId xmlns:a16="http://schemas.microsoft.com/office/drawing/2014/main" id="{C4379908-9D83-6746-A85E-E76A01CC02E9}"/>
              </a:ext>
            </a:extLst>
          </p:cNvPr>
          <p:cNvCxnSpPr/>
          <p:nvPr/>
        </p:nvCxnSpPr>
        <p:spPr>
          <a:xfrm flipV="1">
            <a:off x="380280" y="3404755"/>
            <a:ext cx="0" cy="317316"/>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45" name="ZoneTexte 44">
            <a:extLst>
              <a:ext uri="{FF2B5EF4-FFF2-40B4-BE49-F238E27FC236}">
                <a16:creationId xmlns:a16="http://schemas.microsoft.com/office/drawing/2014/main" id="{772F378D-52C9-2641-B69D-E93C3FFAC875}"/>
              </a:ext>
            </a:extLst>
          </p:cNvPr>
          <p:cNvSpPr txBox="1">
            <a:spLocks noChangeArrowheads="1"/>
          </p:cNvSpPr>
          <p:nvPr/>
        </p:nvSpPr>
        <p:spPr bwMode="auto">
          <a:xfrm>
            <a:off x="1256031" y="4454022"/>
            <a:ext cx="6344468" cy="861774"/>
          </a:xfrm>
          <a:prstGeom prst="rect">
            <a:avLst/>
          </a:prstGeom>
          <a:solidFill>
            <a:schemeClr val="bg1">
              <a:alpha val="64000"/>
            </a:schemeClr>
          </a:solidFill>
          <a:ln w="9525">
            <a:solidFill>
              <a:schemeClr val="tx1"/>
            </a:solidFill>
            <a:miter lim="800000"/>
            <a:headEnd/>
            <a:tailEnd/>
          </a:ln>
        </p:spPr>
        <p:txBody>
          <a:bodyPr wrap="square">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lgn="ctr"/>
            <a:r>
              <a:rPr lang="fr-FR" sz="1400" b="1" dirty="0"/>
              <a:t>Versions communes croco LOCEAN</a:t>
            </a:r>
          </a:p>
          <a:p>
            <a:pPr marL="171450" indent="-171450">
              <a:buFont typeface="Arial" panose="020B0604020202020204" pitchFamily="34" charset="0"/>
              <a:buChar char="•"/>
            </a:pPr>
            <a:r>
              <a:rPr lang="fr-FR" sz="1200" b="1" dirty="0"/>
              <a:t>croco_v1.00</a:t>
            </a:r>
            <a:r>
              <a:rPr lang="fr-FR" sz="1200" dirty="0"/>
              <a:t>:	16 Mars 2020	- pour </a:t>
            </a:r>
            <a:r>
              <a:rPr lang="fr-FR" sz="1200" dirty="0" err="1"/>
              <a:t>pisces</a:t>
            </a:r>
            <a:r>
              <a:rPr lang="fr-FR" sz="1200" dirty="0"/>
              <a:t> v2 </a:t>
            </a:r>
          </a:p>
          <a:p>
            <a:pPr marL="171450" indent="-171450">
              <a:buFont typeface="Arial" panose="020B0604020202020204" pitchFamily="34" charset="0"/>
              <a:buChar char="•"/>
            </a:pPr>
            <a:r>
              <a:rPr lang="fr-FR" sz="1200" b="1" dirty="0"/>
              <a:t>croco_V2.00 </a:t>
            </a:r>
            <a:r>
              <a:rPr lang="fr-FR" sz="1200" dirty="0"/>
              <a:t>:	4 Mars 2021	- pour XIOS (mais </a:t>
            </a:r>
            <a:r>
              <a:rPr lang="fr-FR" sz="1200" dirty="0" err="1"/>
              <a:t>pb</a:t>
            </a:r>
            <a:r>
              <a:rPr lang="fr-FR" sz="1200" dirty="0"/>
              <a:t> date + entête 3d </a:t>
            </a:r>
            <a:r>
              <a:rPr lang="fr-FR" sz="1200" dirty="0" err="1"/>
              <a:t>netcdf</a:t>
            </a:r>
            <a:r>
              <a:rPr lang="fr-FR" sz="1200" dirty="0"/>
              <a:t> )</a:t>
            </a:r>
          </a:p>
          <a:p>
            <a:pPr marL="171450" indent="-171450">
              <a:buFont typeface="Arial" panose="020B0604020202020204" pitchFamily="34" charset="0"/>
              <a:buChar char="•"/>
            </a:pPr>
            <a:r>
              <a:rPr lang="fr-FR" sz="1200" b="1" dirty="0">
                <a:solidFill>
                  <a:srgbClr val="0070C0"/>
                </a:solidFill>
              </a:rPr>
              <a:t>croco_V2.01 </a:t>
            </a:r>
            <a:r>
              <a:rPr lang="fr-FR" sz="1200" dirty="0">
                <a:solidFill>
                  <a:srgbClr val="0070C0"/>
                </a:solidFill>
              </a:rPr>
              <a:t>:	9 Avril 2021 	- pour XIOS correction date + entête 3d </a:t>
            </a:r>
            <a:r>
              <a:rPr lang="fr-FR" sz="1200" dirty="0" err="1">
                <a:solidFill>
                  <a:srgbClr val="0070C0"/>
                </a:solidFill>
              </a:rPr>
              <a:t>netcdf</a:t>
            </a:r>
            <a:r>
              <a:rPr lang="fr-FR" sz="1200" dirty="0">
                <a:solidFill>
                  <a:srgbClr val="0070C0"/>
                </a:solidFill>
              </a:rPr>
              <a:t> (abandonnée)</a:t>
            </a:r>
          </a:p>
        </p:txBody>
      </p:sp>
      <p:sp>
        <p:nvSpPr>
          <p:cNvPr id="7" name="Ellipse 6">
            <a:extLst>
              <a:ext uri="{FF2B5EF4-FFF2-40B4-BE49-F238E27FC236}">
                <a16:creationId xmlns:a16="http://schemas.microsoft.com/office/drawing/2014/main" id="{18BC2AFD-FA76-AA4D-97C7-0BEF12031DAE}"/>
              </a:ext>
            </a:extLst>
          </p:cNvPr>
          <p:cNvSpPr/>
          <p:nvPr/>
        </p:nvSpPr>
        <p:spPr>
          <a:xfrm>
            <a:off x="1621277" y="3339830"/>
            <a:ext cx="255953" cy="149157"/>
          </a:xfrm>
          <a:prstGeom prst="ellipse">
            <a:avLst/>
          </a:prstGeom>
          <a:solidFill>
            <a:srgbClr val="0070C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47" name="ZoneTexte 46">
            <a:extLst>
              <a:ext uri="{FF2B5EF4-FFF2-40B4-BE49-F238E27FC236}">
                <a16:creationId xmlns:a16="http://schemas.microsoft.com/office/drawing/2014/main" id="{EAB445A3-28C8-6D42-B848-4161682A02D7}"/>
              </a:ext>
            </a:extLst>
          </p:cNvPr>
          <p:cNvSpPr txBox="1">
            <a:spLocks noChangeArrowheads="1"/>
          </p:cNvSpPr>
          <p:nvPr/>
        </p:nvSpPr>
        <p:spPr bwMode="auto">
          <a:xfrm>
            <a:off x="231215" y="2237252"/>
            <a:ext cx="1718254" cy="646331"/>
          </a:xfrm>
          <a:prstGeom prst="rect">
            <a:avLst/>
          </a:prstGeom>
          <a:solidFill>
            <a:schemeClr val="bg1">
              <a:alpha val="64000"/>
            </a:schemeClr>
          </a:solidFill>
          <a:ln w="9525">
            <a:solidFill>
              <a:schemeClr val="tx1"/>
            </a:solidFill>
            <a:miter lim="800000"/>
            <a:headEnd/>
            <a:tailEnd/>
          </a:ln>
        </p:spPr>
        <p:txBody>
          <a:bodyPr wrap="square">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lgn="ctr"/>
            <a:r>
              <a:rPr lang="fr-FR" sz="1200" dirty="0"/>
              <a:t>Bilan Noel 2021 :</a:t>
            </a:r>
          </a:p>
          <a:p>
            <a:pPr algn="ctr"/>
            <a:r>
              <a:rPr lang="fr-FR" sz="1200" dirty="0"/>
              <a:t>Rapprochement croco </a:t>
            </a:r>
          </a:p>
          <a:p>
            <a:pPr algn="ctr"/>
            <a:r>
              <a:rPr lang="fr-FR" sz="1200" dirty="0"/>
              <a:t>+ quota/</a:t>
            </a:r>
            <a:r>
              <a:rPr lang="fr-FR" sz="1200" dirty="0" err="1"/>
              <a:t>sediments</a:t>
            </a:r>
            <a:endParaRPr lang="fr-FR" sz="1200" dirty="0"/>
          </a:p>
        </p:txBody>
      </p:sp>
      <p:sp>
        <p:nvSpPr>
          <p:cNvPr id="64" name="ZoneTexte 63">
            <a:extLst>
              <a:ext uri="{FF2B5EF4-FFF2-40B4-BE49-F238E27FC236}">
                <a16:creationId xmlns:a16="http://schemas.microsoft.com/office/drawing/2014/main" id="{D5A6BA95-4016-284F-A39A-9C8D078CDDF0}"/>
              </a:ext>
            </a:extLst>
          </p:cNvPr>
          <p:cNvSpPr txBox="1">
            <a:spLocks noChangeArrowheads="1"/>
          </p:cNvSpPr>
          <p:nvPr/>
        </p:nvSpPr>
        <p:spPr bwMode="auto">
          <a:xfrm>
            <a:off x="7925133" y="3715436"/>
            <a:ext cx="1083562" cy="461665"/>
          </a:xfrm>
          <a:prstGeom prst="rect">
            <a:avLst/>
          </a:prstGeom>
          <a:noFill/>
          <a:ln w="9525">
            <a:solidFill>
              <a:schemeClr val="tx1"/>
            </a:solidFill>
            <a:miter lim="800000"/>
            <a:headEnd/>
            <a:tailEnd/>
          </a:ln>
        </p:spPr>
        <p:txBody>
          <a:bodyPr wrap="square">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lgn="ctr"/>
            <a:r>
              <a:rPr lang="fr-FR" sz="1200" b="1" dirty="0" err="1"/>
              <a:t>asap</a:t>
            </a:r>
            <a:r>
              <a:rPr lang="fr-FR" sz="1200" dirty="0"/>
              <a:t> v2.00 ??</a:t>
            </a:r>
          </a:p>
          <a:p>
            <a:pPr marL="171450" indent="-171450">
              <a:buFont typeface="Arial" panose="020B0604020202020204" pitchFamily="34" charset="0"/>
              <a:buChar char="•"/>
            </a:pPr>
            <a:r>
              <a:rPr lang="fr-FR" sz="1200" dirty="0">
                <a:solidFill>
                  <a:srgbClr val="00B050"/>
                </a:solidFill>
              </a:rPr>
              <a:t>…</a:t>
            </a:r>
          </a:p>
        </p:txBody>
      </p:sp>
      <p:cxnSp>
        <p:nvCxnSpPr>
          <p:cNvPr id="65" name="Connecteur droit avec flèche 64">
            <a:extLst>
              <a:ext uri="{FF2B5EF4-FFF2-40B4-BE49-F238E27FC236}">
                <a16:creationId xmlns:a16="http://schemas.microsoft.com/office/drawing/2014/main" id="{798E4C95-A158-1342-89FF-CDFD79ACD84E}"/>
              </a:ext>
            </a:extLst>
          </p:cNvPr>
          <p:cNvCxnSpPr>
            <a:cxnSpLocks/>
          </p:cNvCxnSpPr>
          <p:nvPr/>
        </p:nvCxnSpPr>
        <p:spPr>
          <a:xfrm>
            <a:off x="8379424" y="3415341"/>
            <a:ext cx="0" cy="313787"/>
          </a:xfrm>
          <a:prstGeom prst="straightConnector1">
            <a:avLst/>
          </a:prstGeom>
          <a:ln>
            <a:headEnd type="triangle"/>
            <a:tailEnd type="none"/>
          </a:ln>
        </p:spPr>
        <p:style>
          <a:lnRef idx="2">
            <a:schemeClr val="accent1"/>
          </a:lnRef>
          <a:fillRef idx="0">
            <a:schemeClr val="accent1"/>
          </a:fillRef>
          <a:effectRef idx="1">
            <a:schemeClr val="accent1"/>
          </a:effectRef>
          <a:fontRef idx="minor">
            <a:schemeClr val="tx1"/>
          </a:fontRef>
        </p:style>
      </p:cxnSp>
      <p:sp>
        <p:nvSpPr>
          <p:cNvPr id="62" name="ZoneTexte 61">
            <a:extLst>
              <a:ext uri="{FF2B5EF4-FFF2-40B4-BE49-F238E27FC236}">
                <a16:creationId xmlns:a16="http://schemas.microsoft.com/office/drawing/2014/main" id="{57A9213B-39DC-2940-BDF9-AE18234E25CD}"/>
              </a:ext>
            </a:extLst>
          </p:cNvPr>
          <p:cNvSpPr txBox="1">
            <a:spLocks noChangeArrowheads="1"/>
          </p:cNvSpPr>
          <p:nvPr/>
        </p:nvSpPr>
        <p:spPr bwMode="auto">
          <a:xfrm>
            <a:off x="7550485" y="2654376"/>
            <a:ext cx="1120466" cy="461665"/>
          </a:xfrm>
          <a:prstGeom prst="rect">
            <a:avLst/>
          </a:prstGeom>
          <a:solidFill>
            <a:schemeClr val="bg1"/>
          </a:solidFill>
          <a:ln w="9525">
            <a:solidFill>
              <a:schemeClr val="tx1"/>
            </a:solidFill>
            <a:miter lim="800000"/>
            <a:headEnd/>
            <a:tailEnd/>
          </a:ln>
        </p:spPr>
        <p:txBody>
          <a:bodyPr wrap="square">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lgn="ctr"/>
            <a:r>
              <a:rPr lang="fr-FR" sz="1200" b="1" dirty="0" err="1"/>
              <a:t>pevex</a:t>
            </a:r>
            <a:r>
              <a:rPr lang="fr-FR" sz="1200" dirty="0"/>
              <a:t> v2.00 ??</a:t>
            </a:r>
          </a:p>
          <a:p>
            <a:pPr marL="171450" indent="-171450">
              <a:buFont typeface="Arial" panose="020B0604020202020204" pitchFamily="34" charset="0"/>
              <a:buChar char="•"/>
            </a:pPr>
            <a:r>
              <a:rPr lang="fr-FR" sz="1200" dirty="0">
                <a:solidFill>
                  <a:srgbClr val="00B050"/>
                </a:solidFill>
              </a:rPr>
              <a:t>…</a:t>
            </a:r>
          </a:p>
        </p:txBody>
      </p:sp>
    </p:spTree>
    <p:extLst>
      <p:ext uri="{BB962C8B-B14F-4D97-AF65-F5344CB8AC3E}">
        <p14:creationId xmlns:p14="http://schemas.microsoft.com/office/powerpoint/2010/main" val="547019640"/>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6">
                                            <p:txEl>
                                              <p:pRg st="0" end="0"/>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56">
                                            <p:bg/>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6">
                                            <p:txEl>
                                              <p:pRg st="1" end="1"/>
                                            </p:txEl>
                                          </p:spTgt>
                                        </p:tgtEl>
                                        <p:attrNameLst>
                                          <p:attrName>style.visibility</p:attrName>
                                        </p:attrNameLst>
                                      </p:cBhvr>
                                      <p:to>
                                        <p:strVal val="visible"/>
                                      </p:to>
                                    </p:set>
                                  </p:childTnLst>
                                </p:cTn>
                              </p:par>
                              <p:par>
                                <p:cTn id="13" presetID="1" presetClass="entr" presetSubtype="0" fill="hold" grpId="1" nodeType="withEffect">
                                  <p:stCondLst>
                                    <p:cond delay="0"/>
                                  </p:stCondLst>
                                  <p:childTnLst>
                                    <p:set>
                                      <p:cBhvr>
                                        <p:cTn id="14" dur="1" fill="hold">
                                          <p:stCondLst>
                                            <p:cond delay="0"/>
                                          </p:stCondLst>
                                        </p:cTn>
                                        <p:tgtEl>
                                          <p:spTgt spid="56">
                                            <p:bg/>
                                          </p:spTgt>
                                        </p:tgtEl>
                                        <p:attrNameLst>
                                          <p:attrName>style.visibility</p:attrName>
                                        </p:attrNameLst>
                                      </p:cBhvr>
                                      <p:to>
                                        <p:strVal val="visible"/>
                                      </p:to>
                                    </p:set>
                                  </p:childTnLst>
                                </p:cTn>
                              </p:par>
                              <p:par>
                                <p:cTn id="15" presetID="1" presetClass="entr" presetSubtype="0" fill="hold" grpId="1" nodeType="withEffect">
                                  <p:stCondLst>
                                    <p:cond delay="0"/>
                                  </p:stCondLst>
                                  <p:childTnLst>
                                    <p:set>
                                      <p:cBhvr>
                                        <p:cTn id="16" dur="1" fill="hold">
                                          <p:stCondLst>
                                            <p:cond delay="0"/>
                                          </p:stCondLst>
                                        </p:cTn>
                                        <p:tgtEl>
                                          <p:spTgt spid="56">
                                            <p:txEl>
                                              <p:pRg st="2" end="2"/>
                                            </p:txEl>
                                          </p:spTgt>
                                        </p:tgtEl>
                                        <p:attrNameLst>
                                          <p:attrName>style.visibility</p:attrName>
                                        </p:attrNameLst>
                                      </p:cBhvr>
                                      <p:to>
                                        <p:strVal val="visible"/>
                                      </p:to>
                                    </p:set>
                                  </p:childTnLst>
                                </p:cTn>
                              </p:par>
                              <p:par>
                                <p:cTn id="17" presetID="1" presetClass="entr" presetSubtype="0" fill="hold" grpId="2" nodeType="withEffect">
                                  <p:stCondLst>
                                    <p:cond delay="0"/>
                                  </p:stCondLst>
                                  <p:childTnLst>
                                    <p:set>
                                      <p:cBhvr>
                                        <p:cTn id="18" dur="1" fill="hold">
                                          <p:stCondLst>
                                            <p:cond delay="0"/>
                                          </p:stCondLst>
                                        </p:cTn>
                                        <p:tgtEl>
                                          <p:spTgt spid="56">
                                            <p:bg/>
                                          </p:spTgt>
                                        </p:tgtEl>
                                        <p:attrNameLst>
                                          <p:attrName>style.visibility</p:attrName>
                                        </p:attrNameLst>
                                      </p:cBhvr>
                                      <p:to>
                                        <p:strVal val="visible"/>
                                      </p:to>
                                    </p:set>
                                  </p:childTnLst>
                                </p:cTn>
                              </p:par>
                              <p:par>
                                <p:cTn id="19" presetID="1" presetClass="entr" presetSubtype="0" fill="hold" grpId="2" nodeType="withEffect">
                                  <p:stCondLst>
                                    <p:cond delay="0"/>
                                  </p:stCondLst>
                                  <p:childTnLst>
                                    <p:set>
                                      <p:cBhvr>
                                        <p:cTn id="20" dur="1" fill="hold">
                                          <p:stCondLst>
                                            <p:cond delay="0"/>
                                          </p:stCondLst>
                                        </p:cTn>
                                        <p:tgtEl>
                                          <p:spTgt spid="56">
                                            <p:txEl>
                                              <p:pRg st="3" end="3"/>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56">
                                            <p:txEl>
                                              <p:pRg st="4" end="4"/>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6"/>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4"/>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9"/>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1"/>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8"/>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9"/>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20"/>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21"/>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22"/>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23"/>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24"/>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25"/>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26"/>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27"/>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28"/>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29"/>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12"/>
                                        </p:tgtEl>
                                        <p:attrNameLst>
                                          <p:attrName>style.visibility</p:attrName>
                                        </p:attrNameLst>
                                      </p:cBhvr>
                                      <p:to>
                                        <p:strVal val="visible"/>
                                      </p:to>
                                    </p:set>
                                  </p:childTnLst>
                                </p:cTn>
                              </p:par>
                              <p:par>
                                <p:cTn id="57" presetID="1" presetClass="entr" presetSubtype="0" fill="hold" nodeType="withEffect">
                                  <p:stCondLst>
                                    <p:cond delay="0"/>
                                  </p:stCondLst>
                                  <p:childTnLst>
                                    <p:set>
                                      <p:cBhvr>
                                        <p:cTn id="58" dur="1" fill="hold">
                                          <p:stCondLst>
                                            <p:cond delay="0"/>
                                          </p:stCondLst>
                                        </p:cTn>
                                        <p:tgtEl>
                                          <p:spTgt spid="31"/>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45">
                                            <p:bg/>
                                          </p:spTgt>
                                        </p:tgtEl>
                                        <p:attrNameLst>
                                          <p:attrName>style.visibility</p:attrName>
                                        </p:attrNameLst>
                                      </p:cBhvr>
                                      <p:to>
                                        <p:strVal val="visible"/>
                                      </p:to>
                                    </p:set>
                                  </p:childTnLst>
                                </p:cTn>
                              </p:par>
                              <p:par>
                                <p:cTn id="61" presetID="1" presetClass="entr" presetSubtype="0" fill="hold" nodeType="withEffect">
                                  <p:stCondLst>
                                    <p:cond delay="0"/>
                                  </p:stCondLst>
                                  <p:childTnLst>
                                    <p:set>
                                      <p:cBhvr>
                                        <p:cTn id="62" dur="1" fill="hold">
                                          <p:stCondLst>
                                            <p:cond delay="0"/>
                                          </p:stCondLst>
                                        </p:cTn>
                                        <p:tgtEl>
                                          <p:spTgt spid="45">
                                            <p:txEl>
                                              <p:pRg st="0" end="0"/>
                                            </p:txEl>
                                          </p:spTgt>
                                        </p:tgtEl>
                                        <p:attrNameLst>
                                          <p:attrName>style.visibility</p:attrName>
                                        </p:attrNameLst>
                                      </p:cBhvr>
                                      <p:to>
                                        <p:strVal val="visible"/>
                                      </p:to>
                                    </p:set>
                                  </p:childTnLst>
                                </p:cTn>
                              </p:par>
                              <p:par>
                                <p:cTn id="63" presetID="1" presetClass="entr" presetSubtype="0" fill="hold" nodeType="withEffect">
                                  <p:stCondLst>
                                    <p:cond delay="0"/>
                                  </p:stCondLst>
                                  <p:childTnLst>
                                    <p:set>
                                      <p:cBhvr>
                                        <p:cTn id="64" dur="1" fill="hold">
                                          <p:stCondLst>
                                            <p:cond delay="0"/>
                                          </p:stCondLst>
                                        </p:cTn>
                                        <p:tgtEl>
                                          <p:spTgt spid="45">
                                            <p:txEl>
                                              <p:pRg st="1" end="1"/>
                                            </p:txEl>
                                          </p:spTgt>
                                        </p:tgtEl>
                                        <p:attrNameLst>
                                          <p:attrName>style.visibility</p:attrName>
                                        </p:attrNameLst>
                                      </p:cBhvr>
                                      <p:to>
                                        <p:strVal val="visible"/>
                                      </p:to>
                                    </p:set>
                                  </p:childTnLst>
                                </p:cTn>
                              </p:par>
                              <p:par>
                                <p:cTn id="65" presetID="1" presetClass="entr" presetSubtype="0" fill="hold" nodeType="withEffect">
                                  <p:stCondLst>
                                    <p:cond delay="0"/>
                                  </p:stCondLst>
                                  <p:childTnLst>
                                    <p:set>
                                      <p:cBhvr>
                                        <p:cTn id="66" dur="1" fill="hold">
                                          <p:stCondLst>
                                            <p:cond delay="0"/>
                                          </p:stCondLst>
                                        </p:cTn>
                                        <p:tgtEl>
                                          <p:spTgt spid="45">
                                            <p:txEl>
                                              <p:pRg st="2" end="2"/>
                                            </p:txEl>
                                          </p:spTgt>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1" nodeType="clickEffect">
                                  <p:stCondLst>
                                    <p:cond delay="0"/>
                                  </p:stCondLst>
                                  <p:childTnLst>
                                    <p:set>
                                      <p:cBhvr>
                                        <p:cTn id="70" dur="1" fill="hold">
                                          <p:stCondLst>
                                            <p:cond delay="0"/>
                                          </p:stCondLst>
                                        </p:cTn>
                                        <p:tgtEl>
                                          <p:spTgt spid="57"/>
                                        </p:tgtEl>
                                        <p:attrNameLst>
                                          <p:attrName>style.visibility</p:attrName>
                                        </p:attrNameLst>
                                      </p:cBhvr>
                                      <p:to>
                                        <p:strVal val="visible"/>
                                      </p:to>
                                    </p:set>
                                  </p:childTnLst>
                                </p:cTn>
                              </p:par>
                              <p:par>
                                <p:cTn id="71" presetID="1" presetClass="entr" presetSubtype="0" fill="hold" nodeType="withEffect">
                                  <p:stCondLst>
                                    <p:cond delay="0"/>
                                  </p:stCondLst>
                                  <p:childTnLst>
                                    <p:set>
                                      <p:cBhvr>
                                        <p:cTn id="72" dur="1" fill="hold">
                                          <p:stCondLst>
                                            <p:cond delay="0"/>
                                          </p:stCondLst>
                                        </p:cTn>
                                        <p:tgtEl>
                                          <p:spTgt spid="52"/>
                                        </p:tgtEl>
                                        <p:attrNameLst>
                                          <p:attrName>style.visibility</p:attrName>
                                        </p:attrNameLst>
                                      </p:cBhvr>
                                      <p:to>
                                        <p:strVal val="visible"/>
                                      </p:to>
                                    </p:set>
                                  </p:childTnLst>
                                </p:cTn>
                              </p:par>
                              <p:par>
                                <p:cTn id="73" presetID="1" presetClass="entr" presetSubtype="0" fill="hold" nodeType="withEffect">
                                  <p:stCondLst>
                                    <p:cond delay="0"/>
                                  </p:stCondLst>
                                  <p:childTnLst>
                                    <p:set>
                                      <p:cBhvr>
                                        <p:cTn id="74" dur="1" fill="hold">
                                          <p:stCondLst>
                                            <p:cond delay="0"/>
                                          </p:stCondLst>
                                        </p:cTn>
                                        <p:tgtEl>
                                          <p:spTgt spid="53"/>
                                        </p:tgtEl>
                                        <p:attrNameLst>
                                          <p:attrName>style.visibility</p:attrName>
                                        </p:attrNameLst>
                                      </p:cBhvr>
                                      <p:to>
                                        <p:strVal val="visible"/>
                                      </p:to>
                                    </p:set>
                                  </p:childTnLst>
                                </p:cTn>
                              </p:par>
                              <p:par>
                                <p:cTn id="75" presetID="1" presetClass="entr" presetSubtype="0" fill="hold" grpId="0" nodeType="withEffect">
                                  <p:stCondLst>
                                    <p:cond delay="0"/>
                                  </p:stCondLst>
                                  <p:childTnLst>
                                    <p:set>
                                      <p:cBhvr>
                                        <p:cTn id="76" dur="1" fill="hold">
                                          <p:stCondLst>
                                            <p:cond delay="0"/>
                                          </p:stCondLst>
                                        </p:cTn>
                                        <p:tgtEl>
                                          <p:spTgt spid="41"/>
                                        </p:tgtEl>
                                        <p:attrNameLst>
                                          <p:attrName>style.visibility</p:attrName>
                                        </p:attrNameLst>
                                      </p:cBhvr>
                                      <p:to>
                                        <p:strVal val="visible"/>
                                      </p:to>
                                    </p:set>
                                  </p:childTnLst>
                                </p:cTn>
                              </p:par>
                              <p:par>
                                <p:cTn id="77" presetID="1" presetClass="entr" presetSubtype="0" fill="hold" nodeType="withEffect">
                                  <p:stCondLst>
                                    <p:cond delay="0"/>
                                  </p:stCondLst>
                                  <p:childTnLst>
                                    <p:set>
                                      <p:cBhvr>
                                        <p:cTn id="78" dur="1" fill="hold">
                                          <p:stCondLst>
                                            <p:cond delay="0"/>
                                          </p:stCondLst>
                                        </p:cTn>
                                        <p:tgtEl>
                                          <p:spTgt spid="42"/>
                                        </p:tgtEl>
                                        <p:attrNameLst>
                                          <p:attrName>style.visibility</p:attrName>
                                        </p:attrNameLst>
                                      </p:cBhvr>
                                      <p:to>
                                        <p:strVal val="visible"/>
                                      </p:to>
                                    </p:set>
                                  </p:childTnLst>
                                </p:cTn>
                              </p:par>
                              <p:par>
                                <p:cTn id="79" presetID="1" presetClass="entr" presetSubtype="0" fill="hold" nodeType="withEffect">
                                  <p:stCondLst>
                                    <p:cond delay="0"/>
                                  </p:stCondLst>
                                  <p:childTnLst>
                                    <p:set>
                                      <p:cBhvr>
                                        <p:cTn id="80" dur="1" fill="hold">
                                          <p:stCondLst>
                                            <p:cond delay="0"/>
                                          </p:stCondLst>
                                        </p:cTn>
                                        <p:tgtEl>
                                          <p:spTgt spid="45">
                                            <p:txEl>
                                              <p:pRg st="3" end="3"/>
                                            </p:txEl>
                                          </p:spTgt>
                                        </p:tgtEl>
                                        <p:attrNameLst>
                                          <p:attrName>style.visibility</p:attrName>
                                        </p:attrNameLst>
                                      </p:cBhvr>
                                      <p:to>
                                        <p:strVal val="visible"/>
                                      </p:to>
                                    </p:set>
                                  </p:childTnLst>
                                </p:cTn>
                              </p:par>
                            </p:childTnLst>
                          </p:cTn>
                        </p:par>
                      </p:childTnLst>
                    </p:cTn>
                  </p:par>
                  <p:par>
                    <p:cTn id="81" fill="hold">
                      <p:stCondLst>
                        <p:cond delay="indefinite"/>
                      </p:stCondLst>
                      <p:childTnLst>
                        <p:par>
                          <p:cTn id="82" fill="hold">
                            <p:stCondLst>
                              <p:cond delay="0"/>
                            </p:stCondLst>
                            <p:childTnLst>
                              <p:par>
                                <p:cTn id="83" presetID="1" presetClass="entr" presetSubtype="0" fill="hold" grpId="0" nodeType="clickEffect">
                                  <p:stCondLst>
                                    <p:cond delay="0"/>
                                  </p:stCondLst>
                                  <p:childTnLst>
                                    <p:set>
                                      <p:cBhvr>
                                        <p:cTn id="84" dur="1" fill="hold">
                                          <p:stCondLst>
                                            <p:cond delay="0"/>
                                          </p:stCondLst>
                                        </p:cTn>
                                        <p:tgtEl>
                                          <p:spTgt spid="47"/>
                                        </p:tgtEl>
                                        <p:attrNameLst>
                                          <p:attrName>style.visibility</p:attrName>
                                        </p:attrNameLst>
                                      </p:cBhvr>
                                      <p:to>
                                        <p:strVal val="visible"/>
                                      </p:to>
                                    </p:set>
                                  </p:childTnLst>
                                </p:cTn>
                              </p:par>
                              <p:par>
                                <p:cTn id="85" presetID="1" presetClass="entr" presetSubtype="0" fill="hold" grpId="0" nodeType="withEffect">
                                  <p:stCondLst>
                                    <p:cond delay="0"/>
                                  </p:stCondLst>
                                  <p:childTnLst>
                                    <p:set>
                                      <p:cBhvr>
                                        <p:cTn id="86" dur="1" fill="hold">
                                          <p:stCondLst>
                                            <p:cond delay="0"/>
                                          </p:stCondLst>
                                        </p:cTn>
                                        <p:tgtEl>
                                          <p:spTgt spid="7"/>
                                        </p:tgtEl>
                                        <p:attrNameLst>
                                          <p:attrName>style.visibility</p:attrName>
                                        </p:attrNameLst>
                                      </p:cBhvr>
                                      <p:to>
                                        <p:strVal val="visible"/>
                                      </p:to>
                                    </p:set>
                                  </p:childTnLst>
                                </p:cTn>
                              </p:par>
                              <p:par>
                                <p:cTn id="87" presetID="1" presetClass="entr" presetSubtype="0" fill="hold" nodeType="withEffect">
                                  <p:stCondLst>
                                    <p:cond delay="0"/>
                                  </p:stCondLst>
                                  <p:childTnLst>
                                    <p:set>
                                      <p:cBhvr>
                                        <p:cTn id="88" dur="1" fill="hold">
                                          <p:stCondLst>
                                            <p:cond delay="0"/>
                                          </p:stCondLst>
                                        </p:cTn>
                                        <p:tgtEl>
                                          <p:spTgt spid="10"/>
                                        </p:tgtEl>
                                        <p:attrNameLst>
                                          <p:attrName>style.visibility</p:attrName>
                                        </p:attrNameLst>
                                      </p:cBhvr>
                                      <p:to>
                                        <p:strVal val="visible"/>
                                      </p:to>
                                    </p:set>
                                  </p:childTnLst>
                                </p:cTn>
                              </p:par>
                            </p:childTnLst>
                          </p:cTn>
                        </p:par>
                      </p:childTnLst>
                    </p:cTn>
                  </p:par>
                  <p:par>
                    <p:cTn id="89" fill="hold">
                      <p:stCondLst>
                        <p:cond delay="indefinite"/>
                      </p:stCondLst>
                      <p:childTnLst>
                        <p:par>
                          <p:cTn id="90" fill="hold">
                            <p:stCondLst>
                              <p:cond delay="0"/>
                            </p:stCondLst>
                            <p:childTnLst>
                              <p:par>
                                <p:cTn id="91" presetID="1" presetClass="entr" presetSubtype="0" fill="hold" grpId="0" nodeType="clickEffect">
                                  <p:stCondLst>
                                    <p:cond delay="0"/>
                                  </p:stCondLst>
                                  <p:childTnLst>
                                    <p:set>
                                      <p:cBhvr>
                                        <p:cTn id="92" dur="1" fill="hold">
                                          <p:stCondLst>
                                            <p:cond delay="0"/>
                                          </p:stCondLst>
                                        </p:cTn>
                                        <p:tgtEl>
                                          <p:spTgt spid="32"/>
                                        </p:tgtEl>
                                        <p:attrNameLst>
                                          <p:attrName>style.visibility</p:attrName>
                                        </p:attrNameLst>
                                      </p:cBhvr>
                                      <p:to>
                                        <p:strVal val="visible"/>
                                      </p:to>
                                    </p:set>
                                  </p:childTnLst>
                                </p:cTn>
                              </p:par>
                              <p:par>
                                <p:cTn id="93" presetID="1" presetClass="entr" presetSubtype="0" fill="hold" nodeType="withEffect">
                                  <p:stCondLst>
                                    <p:cond delay="0"/>
                                  </p:stCondLst>
                                  <p:childTnLst>
                                    <p:set>
                                      <p:cBhvr>
                                        <p:cTn id="94" dur="1" fill="hold">
                                          <p:stCondLst>
                                            <p:cond delay="0"/>
                                          </p:stCondLst>
                                        </p:cTn>
                                        <p:tgtEl>
                                          <p:spTgt spid="37"/>
                                        </p:tgtEl>
                                        <p:attrNameLst>
                                          <p:attrName>style.visibility</p:attrName>
                                        </p:attrNameLst>
                                      </p:cBhvr>
                                      <p:to>
                                        <p:strVal val="visible"/>
                                      </p:to>
                                    </p:set>
                                  </p:childTnLst>
                                </p:cTn>
                              </p:par>
                              <p:par>
                                <p:cTn id="95" presetID="1" presetClass="entr" presetSubtype="0" fill="hold" nodeType="withEffect">
                                  <p:stCondLst>
                                    <p:cond delay="0"/>
                                  </p:stCondLst>
                                  <p:childTnLst>
                                    <p:set>
                                      <p:cBhvr>
                                        <p:cTn id="96" dur="1" fill="hold">
                                          <p:stCondLst>
                                            <p:cond delay="0"/>
                                          </p:stCondLst>
                                        </p:cTn>
                                        <p:tgtEl>
                                          <p:spTgt spid="56">
                                            <p:txEl>
                                              <p:pRg st="5" end="5"/>
                                            </p:txEl>
                                          </p:spTgt>
                                        </p:tgtEl>
                                        <p:attrNameLst>
                                          <p:attrName>style.visibility</p:attrName>
                                        </p:attrNameLst>
                                      </p:cBhvr>
                                      <p:to>
                                        <p:strVal val="visible"/>
                                      </p:to>
                                    </p:set>
                                  </p:childTnLst>
                                </p:cTn>
                              </p:par>
                            </p:childTnLst>
                          </p:cTn>
                        </p:par>
                      </p:childTnLst>
                    </p:cTn>
                  </p:par>
                  <p:par>
                    <p:cTn id="97" fill="hold">
                      <p:stCondLst>
                        <p:cond delay="indefinite"/>
                      </p:stCondLst>
                      <p:childTnLst>
                        <p:par>
                          <p:cTn id="98" fill="hold">
                            <p:stCondLst>
                              <p:cond delay="0"/>
                            </p:stCondLst>
                            <p:childTnLst>
                              <p:par>
                                <p:cTn id="99" presetID="1" presetClass="entr" presetSubtype="0" fill="hold" grpId="0" nodeType="clickEffect">
                                  <p:stCondLst>
                                    <p:cond delay="0"/>
                                  </p:stCondLst>
                                  <p:childTnLst>
                                    <p:set>
                                      <p:cBhvr>
                                        <p:cTn id="100" dur="1" fill="hold">
                                          <p:stCondLst>
                                            <p:cond delay="0"/>
                                          </p:stCondLst>
                                        </p:cTn>
                                        <p:tgtEl>
                                          <p:spTgt spid="54"/>
                                        </p:tgtEl>
                                        <p:attrNameLst>
                                          <p:attrName>style.visibility</p:attrName>
                                        </p:attrNameLst>
                                      </p:cBhvr>
                                      <p:to>
                                        <p:strVal val="visible"/>
                                      </p:to>
                                    </p:set>
                                  </p:childTnLst>
                                </p:cTn>
                              </p:par>
                              <p:par>
                                <p:cTn id="101" presetID="1" presetClass="entr" presetSubtype="0" fill="hold" nodeType="withEffect">
                                  <p:stCondLst>
                                    <p:cond delay="0"/>
                                  </p:stCondLst>
                                  <p:childTnLst>
                                    <p:set>
                                      <p:cBhvr>
                                        <p:cTn id="102" dur="1" fill="hold">
                                          <p:stCondLst>
                                            <p:cond delay="0"/>
                                          </p:stCondLst>
                                        </p:cTn>
                                        <p:tgtEl>
                                          <p:spTgt spid="38"/>
                                        </p:tgtEl>
                                        <p:attrNameLst>
                                          <p:attrName>style.visibility</p:attrName>
                                        </p:attrNameLst>
                                      </p:cBhvr>
                                      <p:to>
                                        <p:strVal val="visible"/>
                                      </p:to>
                                    </p:set>
                                  </p:childTnLst>
                                </p:cTn>
                              </p:par>
                            </p:childTnLst>
                          </p:cTn>
                        </p:par>
                      </p:childTnLst>
                    </p:cTn>
                  </p:par>
                  <p:par>
                    <p:cTn id="103" fill="hold">
                      <p:stCondLst>
                        <p:cond delay="indefinite"/>
                      </p:stCondLst>
                      <p:childTnLst>
                        <p:par>
                          <p:cTn id="104" fill="hold">
                            <p:stCondLst>
                              <p:cond delay="0"/>
                            </p:stCondLst>
                            <p:childTnLst>
                              <p:par>
                                <p:cTn id="105" presetID="1" presetClass="entr" presetSubtype="0" fill="hold" grpId="0" nodeType="clickEffect">
                                  <p:stCondLst>
                                    <p:cond delay="0"/>
                                  </p:stCondLst>
                                  <p:childTnLst>
                                    <p:set>
                                      <p:cBhvr>
                                        <p:cTn id="106" dur="1" fill="hold">
                                          <p:stCondLst>
                                            <p:cond delay="0"/>
                                          </p:stCondLst>
                                        </p:cTn>
                                        <p:tgtEl>
                                          <p:spTgt spid="33"/>
                                        </p:tgtEl>
                                        <p:attrNameLst>
                                          <p:attrName>style.visibility</p:attrName>
                                        </p:attrNameLst>
                                      </p:cBhvr>
                                      <p:to>
                                        <p:strVal val="visible"/>
                                      </p:to>
                                    </p:set>
                                  </p:childTnLst>
                                </p:cTn>
                              </p:par>
                              <p:par>
                                <p:cTn id="107" presetID="1" presetClass="entr" presetSubtype="0" fill="hold" nodeType="withEffect">
                                  <p:stCondLst>
                                    <p:cond delay="0"/>
                                  </p:stCondLst>
                                  <p:childTnLst>
                                    <p:set>
                                      <p:cBhvr>
                                        <p:cTn id="108" dur="1" fill="hold">
                                          <p:stCondLst>
                                            <p:cond delay="0"/>
                                          </p:stCondLst>
                                        </p:cTn>
                                        <p:tgtEl>
                                          <p:spTgt spid="55"/>
                                        </p:tgtEl>
                                        <p:attrNameLst>
                                          <p:attrName>style.visibility</p:attrName>
                                        </p:attrNameLst>
                                      </p:cBhvr>
                                      <p:to>
                                        <p:strVal val="visible"/>
                                      </p:to>
                                    </p:set>
                                  </p:childTnLst>
                                </p:cTn>
                              </p:par>
                              <p:par>
                                <p:cTn id="109" presetID="1" presetClass="entr" presetSubtype="0" fill="hold" nodeType="withEffect">
                                  <p:stCondLst>
                                    <p:cond delay="0"/>
                                  </p:stCondLst>
                                  <p:childTnLst>
                                    <p:set>
                                      <p:cBhvr>
                                        <p:cTn id="110" dur="1" fill="hold">
                                          <p:stCondLst>
                                            <p:cond delay="0"/>
                                          </p:stCondLst>
                                        </p:cTn>
                                        <p:tgtEl>
                                          <p:spTgt spid="3"/>
                                        </p:tgtEl>
                                        <p:attrNameLst>
                                          <p:attrName>style.visibility</p:attrName>
                                        </p:attrNameLst>
                                      </p:cBhvr>
                                      <p:to>
                                        <p:strVal val="visible"/>
                                      </p:to>
                                    </p:set>
                                  </p:childTnLst>
                                </p:cTn>
                              </p:par>
                            </p:childTnLst>
                          </p:cTn>
                        </p:par>
                      </p:childTnLst>
                    </p:cTn>
                  </p:par>
                  <p:par>
                    <p:cTn id="111" fill="hold">
                      <p:stCondLst>
                        <p:cond delay="indefinite"/>
                      </p:stCondLst>
                      <p:childTnLst>
                        <p:par>
                          <p:cTn id="112" fill="hold">
                            <p:stCondLst>
                              <p:cond delay="0"/>
                            </p:stCondLst>
                            <p:childTnLst>
                              <p:par>
                                <p:cTn id="113" presetID="1" presetClass="entr" presetSubtype="0" fill="hold" grpId="0" nodeType="clickEffect">
                                  <p:stCondLst>
                                    <p:cond delay="0"/>
                                  </p:stCondLst>
                                  <p:childTnLst>
                                    <p:set>
                                      <p:cBhvr>
                                        <p:cTn id="114" dur="1" fill="hold">
                                          <p:stCondLst>
                                            <p:cond delay="0"/>
                                          </p:stCondLst>
                                        </p:cTn>
                                        <p:tgtEl>
                                          <p:spTgt spid="60"/>
                                        </p:tgtEl>
                                        <p:attrNameLst>
                                          <p:attrName>style.visibility</p:attrName>
                                        </p:attrNameLst>
                                      </p:cBhvr>
                                      <p:to>
                                        <p:strVal val="visible"/>
                                      </p:to>
                                    </p:set>
                                  </p:childTnLst>
                                </p:cTn>
                              </p:par>
                              <p:par>
                                <p:cTn id="115" presetID="1" presetClass="entr" presetSubtype="0" fill="hold" nodeType="withEffect">
                                  <p:stCondLst>
                                    <p:cond delay="0"/>
                                  </p:stCondLst>
                                  <p:childTnLst>
                                    <p:set>
                                      <p:cBhvr>
                                        <p:cTn id="116" dur="1" fill="hold">
                                          <p:stCondLst>
                                            <p:cond delay="0"/>
                                          </p:stCondLst>
                                        </p:cTn>
                                        <p:tgtEl>
                                          <p:spTgt spid="61"/>
                                        </p:tgtEl>
                                        <p:attrNameLst>
                                          <p:attrName>style.visibility</p:attrName>
                                        </p:attrNameLst>
                                      </p:cBhvr>
                                      <p:to>
                                        <p:strVal val="visible"/>
                                      </p:to>
                                    </p:set>
                                  </p:childTnLst>
                                </p:cTn>
                              </p:par>
                              <p:par>
                                <p:cTn id="117" presetID="1" presetClass="entr" presetSubtype="0" fill="hold" nodeType="withEffect">
                                  <p:stCondLst>
                                    <p:cond delay="0"/>
                                  </p:stCondLst>
                                  <p:childTnLst>
                                    <p:set>
                                      <p:cBhvr>
                                        <p:cTn id="118" dur="1" fill="hold">
                                          <p:stCondLst>
                                            <p:cond delay="0"/>
                                          </p:stCondLst>
                                        </p:cTn>
                                        <p:tgtEl>
                                          <p:spTgt spid="48"/>
                                        </p:tgtEl>
                                        <p:attrNameLst>
                                          <p:attrName>style.visibility</p:attrName>
                                        </p:attrNameLst>
                                      </p:cBhvr>
                                      <p:to>
                                        <p:strVal val="visible"/>
                                      </p:to>
                                    </p:set>
                                  </p:childTnLst>
                                </p:cTn>
                              </p:par>
                              <p:par>
                                <p:cTn id="119" presetID="1" presetClass="entr" presetSubtype="0" fill="hold" nodeType="withEffect">
                                  <p:stCondLst>
                                    <p:cond delay="0"/>
                                  </p:stCondLst>
                                  <p:childTnLst>
                                    <p:set>
                                      <p:cBhvr>
                                        <p:cTn id="120" dur="1" fill="hold">
                                          <p:stCondLst>
                                            <p:cond delay="0"/>
                                          </p:stCondLst>
                                        </p:cTn>
                                        <p:tgtEl>
                                          <p:spTgt spid="56">
                                            <p:txEl>
                                              <p:pRg st="6" end="6"/>
                                            </p:txEl>
                                          </p:spTgt>
                                        </p:tgtEl>
                                        <p:attrNameLst>
                                          <p:attrName>style.visibility</p:attrName>
                                        </p:attrNameLst>
                                      </p:cBhvr>
                                      <p:to>
                                        <p:strVal val="visible"/>
                                      </p:to>
                                    </p:set>
                                  </p:childTnLst>
                                </p:cTn>
                              </p:par>
                            </p:childTnLst>
                          </p:cTn>
                        </p:par>
                      </p:childTnLst>
                    </p:cTn>
                  </p:par>
                  <p:par>
                    <p:cTn id="121" fill="hold">
                      <p:stCondLst>
                        <p:cond delay="indefinite"/>
                      </p:stCondLst>
                      <p:childTnLst>
                        <p:par>
                          <p:cTn id="122" fill="hold">
                            <p:stCondLst>
                              <p:cond delay="0"/>
                            </p:stCondLst>
                            <p:childTnLst>
                              <p:par>
                                <p:cTn id="123" presetID="1" presetClass="entr" presetSubtype="0" fill="hold" grpId="0" nodeType="clickEffect">
                                  <p:stCondLst>
                                    <p:cond delay="0"/>
                                  </p:stCondLst>
                                  <p:childTnLst>
                                    <p:set>
                                      <p:cBhvr>
                                        <p:cTn id="124" dur="1" fill="hold">
                                          <p:stCondLst>
                                            <p:cond delay="0"/>
                                          </p:stCondLst>
                                        </p:cTn>
                                        <p:tgtEl>
                                          <p:spTgt spid="62"/>
                                        </p:tgtEl>
                                        <p:attrNameLst>
                                          <p:attrName>style.visibility</p:attrName>
                                        </p:attrNameLst>
                                      </p:cBhvr>
                                      <p:to>
                                        <p:strVal val="visible"/>
                                      </p:to>
                                    </p:set>
                                  </p:childTnLst>
                                </p:cTn>
                              </p:par>
                              <p:par>
                                <p:cTn id="125" presetID="1" presetClass="entr" presetSubtype="0" fill="hold" nodeType="withEffect">
                                  <p:stCondLst>
                                    <p:cond delay="0"/>
                                  </p:stCondLst>
                                  <p:childTnLst>
                                    <p:set>
                                      <p:cBhvr>
                                        <p:cTn id="126" dur="1" fill="hold">
                                          <p:stCondLst>
                                            <p:cond delay="0"/>
                                          </p:stCondLst>
                                        </p:cTn>
                                        <p:tgtEl>
                                          <p:spTgt spid="63"/>
                                        </p:tgtEl>
                                        <p:attrNameLst>
                                          <p:attrName>style.visibility</p:attrName>
                                        </p:attrNameLst>
                                      </p:cBhvr>
                                      <p:to>
                                        <p:strVal val="visible"/>
                                      </p:to>
                                    </p:set>
                                  </p:childTnLst>
                                </p:cTn>
                              </p:par>
                              <p:par>
                                <p:cTn id="127" presetID="1" presetClass="entr" presetSubtype="0" fill="hold" nodeType="withEffect">
                                  <p:stCondLst>
                                    <p:cond delay="0"/>
                                  </p:stCondLst>
                                  <p:childTnLst>
                                    <p:set>
                                      <p:cBhvr>
                                        <p:cTn id="128" dur="1" fill="hold">
                                          <p:stCondLst>
                                            <p:cond delay="0"/>
                                          </p:stCondLst>
                                        </p:cTn>
                                        <p:tgtEl>
                                          <p:spTgt spid="58"/>
                                        </p:tgtEl>
                                        <p:attrNameLst>
                                          <p:attrName>style.visibility</p:attrName>
                                        </p:attrNameLst>
                                      </p:cBhvr>
                                      <p:to>
                                        <p:strVal val="visible"/>
                                      </p:to>
                                    </p:set>
                                  </p:childTnLst>
                                </p:cTn>
                              </p:par>
                            </p:childTnLst>
                          </p:cTn>
                        </p:par>
                      </p:childTnLst>
                    </p:cTn>
                  </p:par>
                  <p:par>
                    <p:cTn id="129" fill="hold">
                      <p:stCondLst>
                        <p:cond delay="indefinite"/>
                      </p:stCondLst>
                      <p:childTnLst>
                        <p:par>
                          <p:cTn id="130" fill="hold">
                            <p:stCondLst>
                              <p:cond delay="0"/>
                            </p:stCondLst>
                            <p:childTnLst>
                              <p:par>
                                <p:cTn id="131" presetID="1" presetClass="entr" presetSubtype="0" fill="hold" grpId="0" nodeType="clickEffect">
                                  <p:stCondLst>
                                    <p:cond delay="0"/>
                                  </p:stCondLst>
                                  <p:childTnLst>
                                    <p:set>
                                      <p:cBhvr>
                                        <p:cTn id="132" dur="1" fill="hold">
                                          <p:stCondLst>
                                            <p:cond delay="0"/>
                                          </p:stCondLst>
                                        </p:cTn>
                                        <p:tgtEl>
                                          <p:spTgt spid="64"/>
                                        </p:tgtEl>
                                        <p:attrNameLst>
                                          <p:attrName>style.visibility</p:attrName>
                                        </p:attrNameLst>
                                      </p:cBhvr>
                                      <p:to>
                                        <p:strVal val="visible"/>
                                      </p:to>
                                    </p:set>
                                  </p:childTnLst>
                                </p:cTn>
                              </p:par>
                              <p:par>
                                <p:cTn id="133" presetID="1" presetClass="entr" presetSubtype="0" fill="hold" nodeType="withEffect">
                                  <p:stCondLst>
                                    <p:cond delay="0"/>
                                  </p:stCondLst>
                                  <p:childTnLst>
                                    <p:set>
                                      <p:cBhvr>
                                        <p:cTn id="134" dur="1" fill="hold">
                                          <p:stCondLst>
                                            <p:cond delay="0"/>
                                          </p:stCondLst>
                                        </p:cTn>
                                        <p:tgtEl>
                                          <p:spTgt spid="65"/>
                                        </p:tgtEl>
                                        <p:attrNameLst>
                                          <p:attrName>style.visibility</p:attrName>
                                        </p:attrNameLst>
                                      </p:cBhvr>
                                      <p:to>
                                        <p:strVal val="visible"/>
                                      </p:to>
                                    </p:set>
                                  </p:childTnLst>
                                </p:cTn>
                              </p:par>
                              <p:par>
                                <p:cTn id="135" presetID="1" presetClass="entr" presetSubtype="0" fill="hold" nodeType="withEffect">
                                  <p:stCondLst>
                                    <p:cond delay="0"/>
                                  </p:stCondLst>
                                  <p:childTnLst>
                                    <p:set>
                                      <p:cBhvr>
                                        <p:cTn id="136" dur="1" fill="hold">
                                          <p:stCondLst>
                                            <p:cond delay="0"/>
                                          </p:stCondLst>
                                        </p:cTn>
                                        <p:tgtEl>
                                          <p:spTgt spid="5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18" grpId="0" animBg="1"/>
      <p:bldP spid="19" grpId="0" animBg="1"/>
      <p:bldP spid="22" grpId="0" animBg="1"/>
      <p:bldP spid="23" grpId="0" animBg="1"/>
      <p:bldP spid="26" grpId="0" animBg="1"/>
      <p:bldP spid="27" grpId="0" animBg="1"/>
      <p:bldP spid="12" grpId="0"/>
      <p:bldP spid="32" grpId="0" animBg="1"/>
      <p:bldP spid="33" grpId="0" animBg="1"/>
      <p:bldP spid="54" grpId="0" animBg="1"/>
      <p:bldP spid="56" grpId="0" uiExpand="1" build="allAtOnce" animBg="1"/>
      <p:bldP spid="56" grpId="1" uiExpand="1" build="allAtOnce" animBg="1"/>
      <p:bldP spid="56" grpId="2" uiExpand="1" build="allAtOnce" animBg="1"/>
      <p:bldP spid="57" grpId="1"/>
      <p:bldP spid="60" grpId="0" animBg="1"/>
      <p:bldP spid="41" grpId="0" animBg="1"/>
      <p:bldP spid="45" grpId="0" uiExpand="1" build="allAtOnce" animBg="1"/>
      <p:bldP spid="7" grpId="0" animBg="1"/>
      <p:bldP spid="47" grpId="0" animBg="1"/>
      <p:bldP spid="64" grpId="0" animBg="1"/>
      <p:bldP spid="62"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re 1">
            <a:extLst>
              <a:ext uri="{FF2B5EF4-FFF2-40B4-BE49-F238E27FC236}">
                <a16:creationId xmlns:a16="http://schemas.microsoft.com/office/drawing/2014/main" id="{111492BA-667A-1E45-A793-C5EAC58C1B9F}"/>
              </a:ext>
            </a:extLst>
          </p:cNvPr>
          <p:cNvSpPr>
            <a:spLocks noGrp="1"/>
          </p:cNvSpPr>
          <p:nvPr>
            <p:ph type="ctrTitle"/>
          </p:nvPr>
        </p:nvSpPr>
        <p:spPr>
          <a:xfrm>
            <a:off x="0" y="0"/>
            <a:ext cx="9144000" cy="393700"/>
          </a:xfrm>
        </p:spPr>
        <p:txBody>
          <a:bodyPr/>
          <a:lstStyle/>
          <a:p>
            <a:r>
              <a:rPr lang="fr-FR" altLang="fr-FR" dirty="0">
                <a:solidFill>
                  <a:srgbClr val="0070C0"/>
                </a:solidFill>
                <a:latin typeface="Calibri" panose="020F0502020204030204" pitchFamily="34" charset="0"/>
                <a:ea typeface="ＭＳ Ｐゴシック" panose="020B0600070205080204" pitchFamily="34" charset="-128"/>
              </a:rPr>
              <a:t>Situation aujourd’hui</a:t>
            </a:r>
            <a:endParaRPr lang="fr-FR" altLang="fr-FR" dirty="0">
              <a:latin typeface="Calibri" panose="020F0502020204030204" pitchFamily="34" charset="0"/>
              <a:ea typeface="ＭＳ Ｐゴシック" panose="020B0600070205080204" pitchFamily="34" charset="-128"/>
            </a:endParaRPr>
          </a:p>
        </p:txBody>
      </p:sp>
      <p:sp>
        <p:nvSpPr>
          <p:cNvPr id="5" name="ZoneTexte 4">
            <a:extLst>
              <a:ext uri="{FF2B5EF4-FFF2-40B4-BE49-F238E27FC236}">
                <a16:creationId xmlns:a16="http://schemas.microsoft.com/office/drawing/2014/main" id="{CE8E7FC7-9498-C44D-8060-C1A9638D3760}"/>
              </a:ext>
            </a:extLst>
          </p:cNvPr>
          <p:cNvSpPr txBox="1">
            <a:spLocks noChangeArrowheads="1"/>
          </p:cNvSpPr>
          <p:nvPr/>
        </p:nvSpPr>
        <p:spPr bwMode="auto">
          <a:xfrm>
            <a:off x="78048" y="528528"/>
            <a:ext cx="1285715" cy="646331"/>
          </a:xfrm>
          <a:prstGeom prst="rect">
            <a:avLst/>
          </a:prstGeom>
          <a:solidFill>
            <a:schemeClr val="bg2">
              <a:lumMod val="75000"/>
              <a:alpha val="64000"/>
            </a:schemeClr>
          </a:solidFill>
          <a:ln w="9525">
            <a:solidFill>
              <a:schemeClr val="accent4"/>
            </a:solidFill>
            <a:miter lim="800000"/>
            <a:headEnd/>
            <a:tailEnd/>
          </a:ln>
        </p:spPr>
        <p:txBody>
          <a:bodyPr wrap="square">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lgn="ctr"/>
            <a:r>
              <a:rPr lang="fr-FR" sz="1200" b="1" dirty="0" err="1"/>
              <a:t>Benguela_lr</a:t>
            </a:r>
            <a:endParaRPr lang="fr-FR" sz="1200" b="1" dirty="0"/>
          </a:p>
          <a:p>
            <a:pPr algn="ctr"/>
            <a:r>
              <a:rPr lang="fr-FR" sz="1200" dirty="0">
                <a:solidFill>
                  <a:srgbClr val="0070C0"/>
                </a:solidFill>
              </a:rPr>
              <a:t>43 x 44 x 32</a:t>
            </a:r>
          </a:p>
          <a:p>
            <a:pPr algn="ctr"/>
            <a:r>
              <a:rPr lang="fr-FR" sz="1200" dirty="0">
                <a:solidFill>
                  <a:srgbClr val="00B050"/>
                </a:solidFill>
              </a:rPr>
              <a:t>vers équipe croco</a:t>
            </a:r>
          </a:p>
        </p:txBody>
      </p:sp>
      <p:sp>
        <p:nvSpPr>
          <p:cNvPr id="6" name="ZoneTexte 5">
            <a:extLst>
              <a:ext uri="{FF2B5EF4-FFF2-40B4-BE49-F238E27FC236}">
                <a16:creationId xmlns:a16="http://schemas.microsoft.com/office/drawing/2014/main" id="{94D471B8-5440-324C-ACE4-0A022AEA21C6}"/>
              </a:ext>
            </a:extLst>
          </p:cNvPr>
          <p:cNvSpPr txBox="1">
            <a:spLocks noChangeArrowheads="1"/>
          </p:cNvSpPr>
          <p:nvPr/>
        </p:nvSpPr>
        <p:spPr bwMode="auto">
          <a:xfrm>
            <a:off x="124065" y="2107404"/>
            <a:ext cx="2052359" cy="461665"/>
          </a:xfrm>
          <a:prstGeom prst="rect">
            <a:avLst/>
          </a:prstGeom>
          <a:solidFill>
            <a:schemeClr val="accent4">
              <a:lumMod val="40000"/>
              <a:lumOff val="60000"/>
              <a:alpha val="64000"/>
            </a:schemeClr>
          </a:solidFill>
          <a:ln w="9525">
            <a:solidFill>
              <a:schemeClr val="tx1"/>
            </a:solidFill>
            <a:miter lim="800000"/>
            <a:headEnd/>
            <a:tailEnd/>
          </a:ln>
        </p:spPr>
        <p:txBody>
          <a:bodyPr wrap="square">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lgn="ctr"/>
            <a:r>
              <a:rPr lang="fr-FR" sz="1200" dirty="0"/>
              <a:t>DATARMOR</a:t>
            </a:r>
          </a:p>
          <a:p>
            <a:pPr algn="ctr"/>
            <a:r>
              <a:rPr lang="fr-FR" sz="1200" dirty="0">
                <a:solidFill>
                  <a:srgbClr val="00B050"/>
                </a:solidFill>
              </a:rPr>
              <a:t>vers équipe croco</a:t>
            </a:r>
          </a:p>
        </p:txBody>
      </p:sp>
      <p:cxnSp>
        <p:nvCxnSpPr>
          <p:cNvPr id="4" name="Connecteur droit avec flèche 3">
            <a:extLst>
              <a:ext uri="{FF2B5EF4-FFF2-40B4-BE49-F238E27FC236}">
                <a16:creationId xmlns:a16="http://schemas.microsoft.com/office/drawing/2014/main" id="{3539C09A-ABA1-6B42-9A9A-2FC61C72D371}"/>
              </a:ext>
            </a:extLst>
          </p:cNvPr>
          <p:cNvCxnSpPr>
            <a:cxnSpLocks/>
          </p:cNvCxnSpPr>
          <p:nvPr/>
        </p:nvCxnSpPr>
        <p:spPr>
          <a:xfrm flipV="1">
            <a:off x="330069" y="1778799"/>
            <a:ext cx="8693019" cy="11289"/>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9" name="Connecteur droit avec flèche 8">
            <a:extLst>
              <a:ext uri="{FF2B5EF4-FFF2-40B4-BE49-F238E27FC236}">
                <a16:creationId xmlns:a16="http://schemas.microsoft.com/office/drawing/2014/main" id="{F10F7062-11BC-9B47-A256-BB90D227A211}"/>
              </a:ext>
            </a:extLst>
          </p:cNvPr>
          <p:cNvCxnSpPr/>
          <p:nvPr/>
        </p:nvCxnSpPr>
        <p:spPr>
          <a:xfrm>
            <a:off x="340066" y="1183377"/>
            <a:ext cx="0" cy="313787"/>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11" name="Connecteur droit avec flèche 10">
            <a:extLst>
              <a:ext uri="{FF2B5EF4-FFF2-40B4-BE49-F238E27FC236}">
                <a16:creationId xmlns:a16="http://schemas.microsoft.com/office/drawing/2014/main" id="{F3E301CC-CDA5-A046-BB52-7AD08DE34D06}"/>
              </a:ext>
            </a:extLst>
          </p:cNvPr>
          <p:cNvCxnSpPr/>
          <p:nvPr/>
        </p:nvCxnSpPr>
        <p:spPr>
          <a:xfrm flipV="1">
            <a:off x="1042869" y="1790088"/>
            <a:ext cx="0" cy="317316"/>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18" name="ZoneTexte 17">
            <a:extLst>
              <a:ext uri="{FF2B5EF4-FFF2-40B4-BE49-F238E27FC236}">
                <a16:creationId xmlns:a16="http://schemas.microsoft.com/office/drawing/2014/main" id="{D9B56237-8DDF-1F4B-A6FA-06A50B9D1EFB}"/>
              </a:ext>
            </a:extLst>
          </p:cNvPr>
          <p:cNvSpPr txBox="1">
            <a:spLocks noChangeArrowheads="1"/>
          </p:cNvSpPr>
          <p:nvPr/>
        </p:nvSpPr>
        <p:spPr bwMode="auto">
          <a:xfrm>
            <a:off x="1574950" y="335871"/>
            <a:ext cx="1285716" cy="830997"/>
          </a:xfrm>
          <a:prstGeom prst="rect">
            <a:avLst/>
          </a:prstGeom>
          <a:solidFill>
            <a:schemeClr val="bg1">
              <a:alpha val="64000"/>
            </a:schemeClr>
          </a:solidFill>
          <a:ln w="9525">
            <a:solidFill>
              <a:schemeClr val="tx1"/>
            </a:solidFill>
            <a:miter lim="800000"/>
            <a:headEnd/>
            <a:tailEnd/>
          </a:ln>
        </p:spPr>
        <p:txBody>
          <a:bodyPr wrap="square">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lgn="ctr"/>
            <a:r>
              <a:rPr lang="fr-FR" sz="1200" b="1" dirty="0" err="1"/>
              <a:t>benguela_vhr</a:t>
            </a:r>
            <a:endParaRPr lang="fr-FR" sz="1200" b="1" dirty="0"/>
          </a:p>
          <a:p>
            <a:pPr algn="ctr"/>
            <a:r>
              <a:rPr lang="fr-FR" sz="1200" dirty="0">
                <a:solidFill>
                  <a:srgbClr val="0070C0"/>
                </a:solidFill>
              </a:rPr>
              <a:t>169 x 172 x 32</a:t>
            </a:r>
          </a:p>
          <a:p>
            <a:pPr algn="ctr"/>
            <a:r>
              <a:rPr lang="fr-FR" sz="1200" dirty="0">
                <a:solidFill>
                  <a:srgbClr val="0070C0"/>
                </a:solidFill>
              </a:rPr>
              <a:t>176 x 242 x 32</a:t>
            </a:r>
          </a:p>
          <a:p>
            <a:pPr algn="ctr"/>
            <a:r>
              <a:rPr lang="fr-FR" sz="1200" dirty="0">
                <a:solidFill>
                  <a:srgbClr val="00B050"/>
                </a:solidFill>
              </a:rPr>
              <a:t>vers équipe croco</a:t>
            </a:r>
          </a:p>
        </p:txBody>
      </p:sp>
      <p:sp>
        <p:nvSpPr>
          <p:cNvPr id="19" name="ZoneTexte 18">
            <a:extLst>
              <a:ext uri="{FF2B5EF4-FFF2-40B4-BE49-F238E27FC236}">
                <a16:creationId xmlns:a16="http://schemas.microsoft.com/office/drawing/2014/main" id="{E3CF27B3-59BB-B747-BDBD-8E518DA3D834}"/>
              </a:ext>
            </a:extLst>
          </p:cNvPr>
          <p:cNvSpPr txBox="1">
            <a:spLocks noChangeArrowheads="1"/>
          </p:cNvSpPr>
          <p:nvPr/>
        </p:nvSpPr>
        <p:spPr bwMode="auto">
          <a:xfrm>
            <a:off x="2966701" y="2096115"/>
            <a:ext cx="1289772" cy="276999"/>
          </a:xfrm>
          <a:prstGeom prst="rect">
            <a:avLst/>
          </a:prstGeom>
          <a:pattFill prst="lgCheck">
            <a:fgClr>
              <a:schemeClr val="accent4">
                <a:lumMod val="40000"/>
                <a:lumOff val="60000"/>
              </a:schemeClr>
            </a:fgClr>
            <a:bgClr>
              <a:schemeClr val="bg1"/>
            </a:bgClr>
          </a:pattFill>
          <a:ln w="9525">
            <a:solidFill>
              <a:schemeClr val="accent1"/>
            </a:solidFill>
            <a:miter lim="800000"/>
            <a:headEnd/>
            <a:tailEnd/>
          </a:ln>
        </p:spPr>
        <p:txBody>
          <a:bodyPr wrap="square">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lgn="ctr"/>
            <a:r>
              <a:rPr lang="fr-FR" sz="1200" dirty="0"/>
              <a:t>JEANZAY</a:t>
            </a:r>
            <a:endParaRPr lang="fr-FR" sz="1200" dirty="0">
              <a:solidFill>
                <a:srgbClr val="0070C0"/>
              </a:solidFill>
            </a:endParaRPr>
          </a:p>
        </p:txBody>
      </p:sp>
      <p:cxnSp>
        <p:nvCxnSpPr>
          <p:cNvPr id="20" name="Connecteur droit avec flèche 19">
            <a:extLst>
              <a:ext uri="{FF2B5EF4-FFF2-40B4-BE49-F238E27FC236}">
                <a16:creationId xmlns:a16="http://schemas.microsoft.com/office/drawing/2014/main" id="{9CEF8ADF-81E9-D64A-BE0E-FA74A895FDAE}"/>
              </a:ext>
            </a:extLst>
          </p:cNvPr>
          <p:cNvCxnSpPr/>
          <p:nvPr/>
        </p:nvCxnSpPr>
        <p:spPr>
          <a:xfrm>
            <a:off x="1859639" y="1172088"/>
            <a:ext cx="0" cy="313787"/>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21" name="Connecteur droit avec flèche 20">
            <a:extLst>
              <a:ext uri="{FF2B5EF4-FFF2-40B4-BE49-F238E27FC236}">
                <a16:creationId xmlns:a16="http://schemas.microsoft.com/office/drawing/2014/main" id="{0BD20B0E-39FA-5B46-BB2E-7771B9F4B026}"/>
              </a:ext>
            </a:extLst>
          </p:cNvPr>
          <p:cNvCxnSpPr/>
          <p:nvPr/>
        </p:nvCxnSpPr>
        <p:spPr>
          <a:xfrm flipV="1">
            <a:off x="3303028" y="1778799"/>
            <a:ext cx="0" cy="317316"/>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22" name="ZoneTexte 21">
            <a:extLst>
              <a:ext uri="{FF2B5EF4-FFF2-40B4-BE49-F238E27FC236}">
                <a16:creationId xmlns:a16="http://schemas.microsoft.com/office/drawing/2014/main" id="{15C55CD3-3E78-3C44-85C1-876E76923CA6}"/>
              </a:ext>
            </a:extLst>
          </p:cNvPr>
          <p:cNvSpPr txBox="1">
            <a:spLocks noChangeArrowheads="1"/>
          </p:cNvSpPr>
          <p:nvPr/>
        </p:nvSpPr>
        <p:spPr bwMode="auto">
          <a:xfrm>
            <a:off x="4469291" y="517239"/>
            <a:ext cx="1365949" cy="646331"/>
          </a:xfrm>
          <a:prstGeom prst="rect">
            <a:avLst/>
          </a:prstGeom>
          <a:solidFill>
            <a:schemeClr val="bg2">
              <a:lumMod val="75000"/>
              <a:alpha val="64000"/>
            </a:schemeClr>
          </a:solidFill>
          <a:ln w="9525">
            <a:solidFill>
              <a:schemeClr val="tx1"/>
            </a:solidFill>
            <a:miter lim="800000"/>
            <a:headEnd/>
            <a:tailEnd/>
          </a:ln>
        </p:spPr>
        <p:txBody>
          <a:bodyPr wrap="square">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lgn="ctr"/>
            <a:r>
              <a:rPr lang="fr-FR" sz="1200" b="1" dirty="0" err="1"/>
              <a:t>awa</a:t>
            </a:r>
            <a:r>
              <a:rPr lang="fr-FR" sz="1200" dirty="0"/>
              <a:t> (</a:t>
            </a:r>
            <a:r>
              <a:rPr lang="fr-FR" sz="1200" b="1" dirty="0"/>
              <a:t>can11sen2</a:t>
            </a:r>
            <a:r>
              <a:rPr lang="fr-FR" sz="1200" dirty="0"/>
              <a:t>)</a:t>
            </a:r>
          </a:p>
          <a:p>
            <a:pPr algn="ctr"/>
            <a:r>
              <a:rPr lang="fr-FR" sz="1200" dirty="0">
                <a:solidFill>
                  <a:srgbClr val="0070C0"/>
                </a:solidFill>
              </a:rPr>
              <a:t>226 x 290 x 50</a:t>
            </a:r>
          </a:p>
          <a:p>
            <a:pPr algn="ctr"/>
            <a:r>
              <a:rPr lang="fr-FR" sz="1200" dirty="0">
                <a:solidFill>
                  <a:srgbClr val="0070C0"/>
                </a:solidFill>
              </a:rPr>
              <a:t>202 x 302 x 50 </a:t>
            </a:r>
          </a:p>
        </p:txBody>
      </p:sp>
      <p:sp>
        <p:nvSpPr>
          <p:cNvPr id="23" name="ZoneTexte 22">
            <a:extLst>
              <a:ext uri="{FF2B5EF4-FFF2-40B4-BE49-F238E27FC236}">
                <a16:creationId xmlns:a16="http://schemas.microsoft.com/office/drawing/2014/main" id="{2286CABA-744E-DC46-AB46-DCEB5CE99646}"/>
              </a:ext>
            </a:extLst>
          </p:cNvPr>
          <p:cNvSpPr txBox="1">
            <a:spLocks noChangeArrowheads="1"/>
          </p:cNvSpPr>
          <p:nvPr/>
        </p:nvSpPr>
        <p:spPr bwMode="auto">
          <a:xfrm>
            <a:off x="5151290" y="2096115"/>
            <a:ext cx="1289772" cy="276999"/>
          </a:xfrm>
          <a:prstGeom prst="rect">
            <a:avLst/>
          </a:prstGeom>
          <a:solidFill>
            <a:schemeClr val="accent4">
              <a:lumMod val="40000"/>
              <a:lumOff val="60000"/>
              <a:alpha val="64000"/>
            </a:schemeClr>
          </a:solidFill>
          <a:ln w="9525">
            <a:solidFill>
              <a:schemeClr val="tx1"/>
            </a:solidFill>
            <a:miter lim="800000"/>
            <a:headEnd/>
            <a:tailEnd/>
          </a:ln>
        </p:spPr>
        <p:txBody>
          <a:bodyPr wrap="square">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lgn="ctr"/>
            <a:r>
              <a:rPr lang="fr-FR" sz="1200" dirty="0"/>
              <a:t>IRENE-AMD</a:t>
            </a:r>
            <a:endParaRPr lang="fr-FR" sz="1200" dirty="0">
              <a:solidFill>
                <a:srgbClr val="0070C0"/>
              </a:solidFill>
            </a:endParaRPr>
          </a:p>
        </p:txBody>
      </p:sp>
      <p:cxnSp>
        <p:nvCxnSpPr>
          <p:cNvPr id="24" name="Connecteur droit avec flèche 23">
            <a:extLst>
              <a:ext uri="{FF2B5EF4-FFF2-40B4-BE49-F238E27FC236}">
                <a16:creationId xmlns:a16="http://schemas.microsoft.com/office/drawing/2014/main" id="{4F3E0F4C-38D0-8542-A43D-D4CD2CEF2645}"/>
              </a:ext>
            </a:extLst>
          </p:cNvPr>
          <p:cNvCxnSpPr/>
          <p:nvPr/>
        </p:nvCxnSpPr>
        <p:spPr>
          <a:xfrm>
            <a:off x="4792371" y="1172088"/>
            <a:ext cx="0" cy="313787"/>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25" name="Connecteur droit avec flèche 24">
            <a:extLst>
              <a:ext uri="{FF2B5EF4-FFF2-40B4-BE49-F238E27FC236}">
                <a16:creationId xmlns:a16="http://schemas.microsoft.com/office/drawing/2014/main" id="{96D80C66-501D-2F4B-B634-273076F83E91}"/>
              </a:ext>
            </a:extLst>
          </p:cNvPr>
          <p:cNvCxnSpPr/>
          <p:nvPr/>
        </p:nvCxnSpPr>
        <p:spPr>
          <a:xfrm flipV="1">
            <a:off x="5487617" y="1778799"/>
            <a:ext cx="0" cy="317316"/>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26" name="ZoneTexte 25">
            <a:extLst>
              <a:ext uri="{FF2B5EF4-FFF2-40B4-BE49-F238E27FC236}">
                <a16:creationId xmlns:a16="http://schemas.microsoft.com/office/drawing/2014/main" id="{2AA0BC8A-D63F-9949-8784-75535E58B795}"/>
              </a:ext>
            </a:extLst>
          </p:cNvPr>
          <p:cNvSpPr txBox="1">
            <a:spLocks noChangeArrowheads="1"/>
          </p:cNvSpPr>
          <p:nvPr/>
        </p:nvSpPr>
        <p:spPr bwMode="auto">
          <a:xfrm>
            <a:off x="6174026" y="154503"/>
            <a:ext cx="1365949" cy="1015663"/>
          </a:xfrm>
          <a:prstGeom prst="rect">
            <a:avLst/>
          </a:prstGeom>
          <a:solidFill>
            <a:schemeClr val="bg2">
              <a:lumMod val="75000"/>
              <a:alpha val="64000"/>
            </a:schemeClr>
          </a:solidFill>
          <a:ln w="9525">
            <a:solidFill>
              <a:schemeClr val="tx1"/>
            </a:solidFill>
            <a:miter lim="800000"/>
            <a:headEnd/>
            <a:tailEnd/>
          </a:ln>
        </p:spPr>
        <p:txBody>
          <a:bodyPr wrap="square">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lgn="ctr"/>
            <a:r>
              <a:rPr lang="fr-FR" sz="1200" b="1" dirty="0" err="1"/>
              <a:t>asap</a:t>
            </a:r>
            <a:endParaRPr lang="fr-FR" sz="1200" b="1" dirty="0"/>
          </a:p>
          <a:p>
            <a:pPr algn="ctr"/>
            <a:r>
              <a:rPr lang="fr-FR" sz="1200" dirty="0">
                <a:solidFill>
                  <a:srgbClr val="0070C0"/>
                </a:solidFill>
              </a:rPr>
              <a:t>386 x 250 x 50</a:t>
            </a:r>
          </a:p>
          <a:p>
            <a:pPr algn="ctr"/>
            <a:r>
              <a:rPr lang="fr-FR" sz="1200" dirty="0">
                <a:solidFill>
                  <a:srgbClr val="0070C0"/>
                </a:solidFill>
              </a:rPr>
              <a:t>434 x  266 x 50</a:t>
            </a:r>
          </a:p>
          <a:p>
            <a:pPr marL="171450" indent="-171450">
              <a:buFont typeface="Arial" panose="020B0604020202020204" pitchFamily="34" charset="0"/>
              <a:buChar char="•"/>
            </a:pPr>
            <a:r>
              <a:rPr lang="fr-FR" sz="1200" dirty="0" err="1">
                <a:solidFill>
                  <a:srgbClr val="0070C0"/>
                </a:solidFill>
              </a:rPr>
              <a:t>Runoff</a:t>
            </a:r>
            <a:endParaRPr lang="fr-FR" sz="1200" dirty="0">
              <a:solidFill>
                <a:srgbClr val="0070C0"/>
              </a:solidFill>
            </a:endParaRPr>
          </a:p>
          <a:p>
            <a:pPr marL="171450" indent="-171450">
              <a:buFont typeface="Arial" panose="020B0604020202020204" pitchFamily="34" charset="0"/>
              <a:buChar char="•"/>
            </a:pPr>
            <a:r>
              <a:rPr lang="fr-FR" sz="1200" dirty="0" err="1">
                <a:solidFill>
                  <a:srgbClr val="0070C0"/>
                </a:solidFill>
              </a:rPr>
              <a:t>Bulk</a:t>
            </a:r>
            <a:r>
              <a:rPr lang="fr-FR" sz="1200" dirty="0">
                <a:solidFill>
                  <a:srgbClr val="0070C0"/>
                </a:solidFill>
              </a:rPr>
              <a:t> online</a:t>
            </a:r>
          </a:p>
        </p:txBody>
      </p:sp>
      <p:sp>
        <p:nvSpPr>
          <p:cNvPr id="27" name="ZoneTexte 26">
            <a:extLst>
              <a:ext uri="{FF2B5EF4-FFF2-40B4-BE49-F238E27FC236}">
                <a16:creationId xmlns:a16="http://schemas.microsoft.com/office/drawing/2014/main" id="{4F5C36A1-97A9-5242-B6A5-E0C5BA6E824A}"/>
              </a:ext>
            </a:extLst>
          </p:cNvPr>
          <p:cNvSpPr txBox="1">
            <a:spLocks noChangeArrowheads="1"/>
          </p:cNvSpPr>
          <p:nvPr/>
        </p:nvSpPr>
        <p:spPr bwMode="auto">
          <a:xfrm>
            <a:off x="7539975" y="2081302"/>
            <a:ext cx="1289772" cy="276999"/>
          </a:xfrm>
          <a:prstGeom prst="rect">
            <a:avLst/>
          </a:prstGeom>
          <a:solidFill>
            <a:schemeClr val="accent4">
              <a:lumMod val="40000"/>
              <a:lumOff val="60000"/>
              <a:alpha val="64000"/>
            </a:schemeClr>
          </a:solidFill>
          <a:ln w="9525">
            <a:solidFill>
              <a:schemeClr val="tx1"/>
            </a:solidFill>
            <a:miter lim="800000"/>
            <a:headEnd/>
            <a:tailEnd/>
          </a:ln>
        </p:spPr>
        <p:txBody>
          <a:bodyPr wrap="square">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lgn="ctr"/>
            <a:r>
              <a:rPr lang="fr-FR" sz="1200" dirty="0"/>
              <a:t>IRENE-ROME</a:t>
            </a:r>
            <a:endParaRPr lang="fr-FR" sz="1200" dirty="0">
              <a:solidFill>
                <a:srgbClr val="0070C0"/>
              </a:solidFill>
            </a:endParaRPr>
          </a:p>
        </p:txBody>
      </p:sp>
      <p:cxnSp>
        <p:nvCxnSpPr>
          <p:cNvPr id="28" name="Connecteur droit avec flèche 27">
            <a:extLst>
              <a:ext uri="{FF2B5EF4-FFF2-40B4-BE49-F238E27FC236}">
                <a16:creationId xmlns:a16="http://schemas.microsoft.com/office/drawing/2014/main" id="{A8FCCEAB-E255-0640-9E87-3A38437CAE43}"/>
              </a:ext>
            </a:extLst>
          </p:cNvPr>
          <p:cNvCxnSpPr/>
          <p:nvPr/>
        </p:nvCxnSpPr>
        <p:spPr>
          <a:xfrm>
            <a:off x="6534285" y="1172088"/>
            <a:ext cx="0" cy="313787"/>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29" name="Connecteur droit avec flèche 28">
            <a:extLst>
              <a:ext uri="{FF2B5EF4-FFF2-40B4-BE49-F238E27FC236}">
                <a16:creationId xmlns:a16="http://schemas.microsoft.com/office/drawing/2014/main" id="{67F048F7-DB73-6544-A58A-53210646A0B8}"/>
              </a:ext>
            </a:extLst>
          </p:cNvPr>
          <p:cNvCxnSpPr/>
          <p:nvPr/>
        </p:nvCxnSpPr>
        <p:spPr>
          <a:xfrm flipV="1">
            <a:off x="7839779" y="1763986"/>
            <a:ext cx="0" cy="317316"/>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12" name="ZoneTexte 11">
            <a:extLst>
              <a:ext uri="{FF2B5EF4-FFF2-40B4-BE49-F238E27FC236}">
                <a16:creationId xmlns:a16="http://schemas.microsoft.com/office/drawing/2014/main" id="{77F13716-EB61-BA41-93D2-A9D9E575048F}"/>
              </a:ext>
            </a:extLst>
          </p:cNvPr>
          <p:cNvSpPr txBox="1"/>
          <p:nvPr/>
        </p:nvSpPr>
        <p:spPr>
          <a:xfrm>
            <a:off x="432642" y="1547448"/>
            <a:ext cx="1461490" cy="276999"/>
          </a:xfrm>
          <a:prstGeom prst="rect">
            <a:avLst/>
          </a:prstGeom>
          <a:noFill/>
        </p:spPr>
        <p:txBody>
          <a:bodyPr wrap="none" rtlCol="0">
            <a:spAutoFit/>
          </a:bodyPr>
          <a:lstStyle/>
          <a:p>
            <a:r>
              <a:rPr lang="fr-FR" sz="1200" dirty="0">
                <a:solidFill>
                  <a:srgbClr val="0070C0"/>
                </a:solidFill>
              </a:rPr>
              <a:t>Complexité machine</a:t>
            </a:r>
          </a:p>
        </p:txBody>
      </p:sp>
      <p:cxnSp>
        <p:nvCxnSpPr>
          <p:cNvPr id="39" name="Connecteur droit avec flèche 38">
            <a:extLst>
              <a:ext uri="{FF2B5EF4-FFF2-40B4-BE49-F238E27FC236}">
                <a16:creationId xmlns:a16="http://schemas.microsoft.com/office/drawing/2014/main" id="{88EB5F9D-F8C9-DD49-9F2F-A49B15E19348}"/>
              </a:ext>
            </a:extLst>
          </p:cNvPr>
          <p:cNvCxnSpPr>
            <a:cxnSpLocks/>
          </p:cNvCxnSpPr>
          <p:nvPr/>
        </p:nvCxnSpPr>
        <p:spPr>
          <a:xfrm>
            <a:off x="338886" y="1503290"/>
            <a:ext cx="8684202" cy="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40" name="ZoneTexte 39">
            <a:extLst>
              <a:ext uri="{FF2B5EF4-FFF2-40B4-BE49-F238E27FC236}">
                <a16:creationId xmlns:a16="http://schemas.microsoft.com/office/drawing/2014/main" id="{6A656634-F107-3C48-9571-004179907788}"/>
              </a:ext>
            </a:extLst>
          </p:cNvPr>
          <p:cNvSpPr txBox="1"/>
          <p:nvPr/>
        </p:nvSpPr>
        <p:spPr>
          <a:xfrm>
            <a:off x="441459" y="1260650"/>
            <a:ext cx="1305422" cy="276999"/>
          </a:xfrm>
          <a:prstGeom prst="rect">
            <a:avLst/>
          </a:prstGeom>
          <a:noFill/>
        </p:spPr>
        <p:txBody>
          <a:bodyPr wrap="none" rtlCol="0">
            <a:spAutoFit/>
          </a:bodyPr>
          <a:lstStyle/>
          <a:p>
            <a:r>
              <a:rPr lang="fr-FR" sz="1200" dirty="0">
                <a:solidFill>
                  <a:srgbClr val="0070C0"/>
                </a:solidFill>
              </a:rPr>
              <a:t>Complexité config</a:t>
            </a:r>
          </a:p>
        </p:txBody>
      </p:sp>
      <p:cxnSp>
        <p:nvCxnSpPr>
          <p:cNvPr id="44" name="Connecteur droit avec flèche 43">
            <a:extLst>
              <a:ext uri="{FF2B5EF4-FFF2-40B4-BE49-F238E27FC236}">
                <a16:creationId xmlns:a16="http://schemas.microsoft.com/office/drawing/2014/main" id="{D0857EE6-1579-314C-80AD-ADA4EBA4D7AF}"/>
              </a:ext>
            </a:extLst>
          </p:cNvPr>
          <p:cNvCxnSpPr/>
          <p:nvPr/>
        </p:nvCxnSpPr>
        <p:spPr>
          <a:xfrm>
            <a:off x="3403143" y="1173348"/>
            <a:ext cx="0" cy="313787"/>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45" name="ZoneTexte 44">
            <a:extLst>
              <a:ext uri="{FF2B5EF4-FFF2-40B4-BE49-F238E27FC236}">
                <a16:creationId xmlns:a16="http://schemas.microsoft.com/office/drawing/2014/main" id="{C33A7865-4DC2-844C-9FE6-7809504492A4}"/>
              </a:ext>
            </a:extLst>
          </p:cNvPr>
          <p:cNvSpPr txBox="1">
            <a:spLocks noChangeArrowheads="1"/>
          </p:cNvSpPr>
          <p:nvPr/>
        </p:nvSpPr>
        <p:spPr bwMode="auto">
          <a:xfrm>
            <a:off x="7712189" y="156565"/>
            <a:ext cx="1289772" cy="1015663"/>
          </a:xfrm>
          <a:prstGeom prst="rect">
            <a:avLst/>
          </a:prstGeom>
          <a:solidFill>
            <a:schemeClr val="bg2">
              <a:lumMod val="75000"/>
              <a:alpha val="64000"/>
            </a:schemeClr>
          </a:solidFill>
          <a:ln w="9525">
            <a:solidFill>
              <a:schemeClr val="tx1"/>
            </a:solidFill>
            <a:miter lim="800000"/>
            <a:headEnd/>
            <a:tailEnd/>
          </a:ln>
        </p:spPr>
        <p:txBody>
          <a:bodyPr wrap="square">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lgn="ctr"/>
            <a:r>
              <a:rPr lang="fr-FR" sz="1200" b="1" dirty="0"/>
              <a:t>asap2</a:t>
            </a:r>
          </a:p>
          <a:p>
            <a:pPr algn="ctr"/>
            <a:r>
              <a:rPr lang="fr-FR" sz="1200" dirty="0">
                <a:solidFill>
                  <a:srgbClr val="0070C0"/>
                </a:solidFill>
              </a:rPr>
              <a:t>397 x 300 x 50</a:t>
            </a:r>
          </a:p>
          <a:p>
            <a:pPr algn="ctr"/>
            <a:r>
              <a:rPr lang="fr-FR" sz="1200" dirty="0">
                <a:solidFill>
                  <a:srgbClr val="0070C0"/>
                </a:solidFill>
              </a:rPr>
              <a:t>434 x 269 x 50</a:t>
            </a:r>
          </a:p>
          <a:p>
            <a:pPr marL="171450" indent="-171450">
              <a:buFont typeface="Arial" panose="020B0604020202020204" pitchFamily="34" charset="0"/>
              <a:buChar char="•"/>
            </a:pPr>
            <a:r>
              <a:rPr lang="fr-FR" sz="1200" dirty="0" err="1">
                <a:solidFill>
                  <a:srgbClr val="0070C0"/>
                </a:solidFill>
              </a:rPr>
              <a:t>Runoff</a:t>
            </a:r>
            <a:endParaRPr lang="fr-FR" sz="1200" dirty="0">
              <a:solidFill>
                <a:srgbClr val="0070C0"/>
              </a:solidFill>
            </a:endParaRPr>
          </a:p>
          <a:p>
            <a:pPr marL="171450" indent="-171450">
              <a:buFont typeface="Arial" panose="020B0604020202020204" pitchFamily="34" charset="0"/>
              <a:buChar char="•"/>
            </a:pPr>
            <a:r>
              <a:rPr lang="fr-FR" sz="1200" dirty="0" err="1">
                <a:solidFill>
                  <a:srgbClr val="0070C0"/>
                </a:solidFill>
              </a:rPr>
              <a:t>Bulk</a:t>
            </a:r>
            <a:r>
              <a:rPr lang="fr-FR" sz="1200" dirty="0">
                <a:solidFill>
                  <a:srgbClr val="0070C0"/>
                </a:solidFill>
              </a:rPr>
              <a:t> online</a:t>
            </a:r>
          </a:p>
        </p:txBody>
      </p:sp>
      <p:cxnSp>
        <p:nvCxnSpPr>
          <p:cNvPr id="46" name="Connecteur droit avec flèche 45">
            <a:extLst>
              <a:ext uri="{FF2B5EF4-FFF2-40B4-BE49-F238E27FC236}">
                <a16:creationId xmlns:a16="http://schemas.microsoft.com/office/drawing/2014/main" id="{3AAC7897-2889-1142-84B9-831EA5CA3B02}"/>
              </a:ext>
            </a:extLst>
          </p:cNvPr>
          <p:cNvCxnSpPr/>
          <p:nvPr/>
        </p:nvCxnSpPr>
        <p:spPr>
          <a:xfrm>
            <a:off x="7845451" y="1170166"/>
            <a:ext cx="0" cy="313787"/>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47" name="ZoneTexte 46">
            <a:extLst>
              <a:ext uri="{FF2B5EF4-FFF2-40B4-BE49-F238E27FC236}">
                <a16:creationId xmlns:a16="http://schemas.microsoft.com/office/drawing/2014/main" id="{7CEAEA99-B41B-C943-AAD9-2B70AAB519EE}"/>
              </a:ext>
            </a:extLst>
          </p:cNvPr>
          <p:cNvSpPr txBox="1">
            <a:spLocks noChangeArrowheads="1"/>
          </p:cNvSpPr>
          <p:nvPr/>
        </p:nvSpPr>
        <p:spPr bwMode="auto">
          <a:xfrm>
            <a:off x="3032881" y="699727"/>
            <a:ext cx="1110238" cy="461665"/>
          </a:xfrm>
          <a:prstGeom prst="rect">
            <a:avLst/>
          </a:prstGeom>
          <a:solidFill>
            <a:schemeClr val="bg2">
              <a:lumMod val="75000"/>
              <a:alpha val="64000"/>
            </a:schemeClr>
          </a:solidFill>
          <a:ln w="9525">
            <a:solidFill>
              <a:schemeClr val="tx1"/>
            </a:solidFill>
            <a:miter lim="800000"/>
            <a:headEnd/>
            <a:tailEnd/>
          </a:ln>
        </p:spPr>
        <p:txBody>
          <a:bodyPr wrap="square">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lgn="ctr"/>
            <a:r>
              <a:rPr lang="fr-FR" sz="1200" b="1" dirty="0" err="1"/>
              <a:t>pevex</a:t>
            </a:r>
            <a:endParaRPr lang="fr-FR" sz="1200" b="1" dirty="0"/>
          </a:p>
          <a:p>
            <a:pPr algn="ctr"/>
            <a:r>
              <a:rPr lang="fr-FR" sz="1200" dirty="0">
                <a:solidFill>
                  <a:srgbClr val="0070C0"/>
                </a:solidFill>
              </a:rPr>
              <a:t>287 x 305 x 40</a:t>
            </a:r>
          </a:p>
        </p:txBody>
      </p:sp>
      <p:sp>
        <p:nvSpPr>
          <p:cNvPr id="30" name="ZoneTexte 29">
            <a:extLst>
              <a:ext uri="{FF2B5EF4-FFF2-40B4-BE49-F238E27FC236}">
                <a16:creationId xmlns:a16="http://schemas.microsoft.com/office/drawing/2014/main" id="{D6AF4AF7-69AB-AA41-BA9F-E5C489B09BDD}"/>
              </a:ext>
            </a:extLst>
          </p:cNvPr>
          <p:cNvSpPr txBox="1">
            <a:spLocks noChangeArrowheads="1"/>
          </p:cNvSpPr>
          <p:nvPr/>
        </p:nvSpPr>
        <p:spPr bwMode="auto">
          <a:xfrm>
            <a:off x="124066" y="2839990"/>
            <a:ext cx="8877896" cy="3970318"/>
          </a:xfrm>
          <a:prstGeom prst="rect">
            <a:avLst/>
          </a:prstGeom>
          <a:solidFill>
            <a:schemeClr val="bg1">
              <a:alpha val="64000"/>
            </a:schemeClr>
          </a:solidFill>
          <a:ln w="9525">
            <a:solidFill>
              <a:schemeClr val="tx1"/>
            </a:solidFill>
            <a:miter lim="800000"/>
            <a:headEnd/>
            <a:tailEnd/>
          </a:ln>
        </p:spPr>
        <p:txBody>
          <a:bodyPr wrap="square">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lgn="ctr"/>
            <a:r>
              <a:rPr lang="fr-FR" sz="1200" b="1" dirty="0"/>
              <a:t>Situation aujourd’hui:</a:t>
            </a:r>
          </a:p>
          <a:p>
            <a:r>
              <a:rPr lang="fr-FR" sz="1200" b="1" dirty="0"/>
              <a:t>Version croco v2.00 « stable »</a:t>
            </a:r>
          </a:p>
          <a:p>
            <a:pPr marL="171450" indent="-171450">
              <a:buFont typeface="Arial" panose="020B0604020202020204" pitchFamily="34" charset="0"/>
              <a:buChar char="•"/>
            </a:pPr>
            <a:r>
              <a:rPr lang="fr-FR" sz="1200" dirty="0"/>
              <a:t>une version commune v2.00 intégrant </a:t>
            </a:r>
            <a:r>
              <a:rPr lang="fr-FR" sz="1200" b="1" dirty="0">
                <a:solidFill>
                  <a:srgbClr val="00B050"/>
                </a:solidFill>
              </a:rPr>
              <a:t>les </a:t>
            </a:r>
            <a:r>
              <a:rPr lang="fr-FR" sz="1200" b="1" dirty="0" err="1">
                <a:solidFill>
                  <a:srgbClr val="00B050"/>
                </a:solidFill>
              </a:rPr>
              <a:t>bugfixes</a:t>
            </a:r>
            <a:r>
              <a:rPr lang="fr-FR" sz="1200" b="1" dirty="0">
                <a:solidFill>
                  <a:srgbClr val="00B050"/>
                </a:solidFill>
              </a:rPr>
              <a:t> </a:t>
            </a:r>
            <a:r>
              <a:rPr lang="fr-FR" sz="1200" dirty="0"/>
              <a:t>(</a:t>
            </a:r>
            <a:r>
              <a:rPr lang="fr-FR" sz="1200" b="1" dirty="0"/>
              <a:t>quota et sédiments</a:t>
            </a:r>
            <a:r>
              <a:rPr lang="fr-FR" sz="1200" dirty="0"/>
              <a:t> inclus)</a:t>
            </a:r>
          </a:p>
          <a:p>
            <a:pPr marL="171450" indent="-171450">
              <a:buFont typeface="Arial" panose="020B0604020202020204" pitchFamily="34" charset="0"/>
              <a:buChar char="•"/>
            </a:pPr>
            <a:r>
              <a:rPr lang="fr-FR" sz="1200" b="1" dirty="0"/>
              <a:t>XIOS</a:t>
            </a:r>
            <a:r>
              <a:rPr lang="fr-FR" sz="1200" dirty="0"/>
              <a:t> fonctionne mais avec un bug dans la date de sortie + </a:t>
            </a:r>
            <a:r>
              <a:rPr lang="fr-FR" sz="1200" dirty="0" err="1"/>
              <a:t>modif</a:t>
            </a:r>
            <a:r>
              <a:rPr lang="fr-FR" sz="1200" dirty="0"/>
              <a:t> de l’entête 3d du fichier </a:t>
            </a:r>
            <a:r>
              <a:rPr lang="fr-FR" sz="1200" dirty="0" err="1"/>
              <a:t>netcdf</a:t>
            </a:r>
            <a:r>
              <a:rPr lang="fr-FR" sz="1200" dirty="0"/>
              <a:t> (</a:t>
            </a:r>
            <a:r>
              <a:rPr lang="fr-FR" sz="1200" dirty="0" err="1"/>
              <a:t>pb</a:t>
            </a:r>
            <a:r>
              <a:rPr lang="fr-FR" sz="1200" dirty="0"/>
              <a:t> pour  pérennité des post traitement graphique) </a:t>
            </a:r>
          </a:p>
          <a:p>
            <a:pPr marL="171450" indent="-171450">
              <a:buFont typeface="Arial" panose="020B0604020202020204" pitchFamily="34" charset="0"/>
              <a:buChar char="•"/>
            </a:pPr>
            <a:r>
              <a:rPr lang="fr-FR" sz="1200" dirty="0"/>
              <a:t>En attendant on peut tourner sans XIOS en gagnant du temps grâce à </a:t>
            </a:r>
            <a:r>
              <a:rPr lang="fr-FR" sz="1200" b="1" dirty="0"/>
              <a:t>NC4PAR</a:t>
            </a:r>
            <a:r>
              <a:rPr lang="fr-FR" sz="1200" dirty="0"/>
              <a:t> débugué </a:t>
            </a:r>
          </a:p>
          <a:p>
            <a:pPr marL="171450" indent="-171450">
              <a:buFont typeface="Arial" panose="020B0604020202020204" pitchFamily="34" charset="0"/>
              <a:buChar char="•"/>
            </a:pPr>
            <a:r>
              <a:rPr lang="fr-FR" sz="1200" dirty="0"/>
              <a:t>Toutes les </a:t>
            </a:r>
            <a:r>
              <a:rPr lang="fr-FR" sz="1200" dirty="0" err="1"/>
              <a:t>configs</a:t>
            </a:r>
            <a:r>
              <a:rPr lang="fr-FR" sz="1200" dirty="0"/>
              <a:t> tournent (plus ou moins) sur </a:t>
            </a:r>
            <a:r>
              <a:rPr lang="fr-FR" sz="1200" b="1" dirty="0"/>
              <a:t>DATARMOR</a:t>
            </a:r>
            <a:r>
              <a:rPr lang="fr-FR" sz="1200" dirty="0"/>
              <a:t> pour rapprochement équipe croco</a:t>
            </a:r>
          </a:p>
          <a:p>
            <a:endParaRPr lang="fr-FR" sz="1200" b="1" dirty="0"/>
          </a:p>
          <a:p>
            <a:endParaRPr lang="fr-FR" sz="1200" b="1" dirty="0"/>
          </a:p>
          <a:p>
            <a:r>
              <a:rPr lang="fr-FR" sz="1200" b="1" dirty="0"/>
              <a:t>Environnement pulsation: </a:t>
            </a:r>
          </a:p>
          <a:p>
            <a:pPr marL="285750" indent="-285750">
              <a:buFont typeface="Arial" panose="020B0604020202020204" pitchFamily="34" charset="0"/>
              <a:buChar char="•"/>
            </a:pPr>
            <a:r>
              <a:rPr lang="fr-FR" sz="1200" dirty="0"/>
              <a:t>USE_</a:t>
            </a:r>
            <a:r>
              <a:rPr lang="fr-FR" sz="1200" b="1" dirty="0"/>
              <a:t>AGRIF</a:t>
            </a:r>
            <a:r>
              <a:rPr lang="fr-FR" sz="1200" dirty="0"/>
              <a:t>, USE_</a:t>
            </a:r>
            <a:r>
              <a:rPr lang="fr-FR" sz="1200" b="1" dirty="0"/>
              <a:t>XIOS</a:t>
            </a:r>
            <a:r>
              <a:rPr lang="fr-FR" sz="1200" dirty="0"/>
              <a:t>, USE_</a:t>
            </a:r>
            <a:r>
              <a:rPr lang="fr-FR" sz="1200" b="1" dirty="0"/>
              <a:t>PISCES</a:t>
            </a:r>
            <a:r>
              <a:rPr lang="fr-FR" sz="1200" dirty="0"/>
              <a:t>, USE_</a:t>
            </a:r>
            <a:r>
              <a:rPr lang="fr-FR" sz="1200" b="1" dirty="0"/>
              <a:t>QUOTA</a:t>
            </a:r>
            <a:r>
              <a:rPr lang="fr-FR" sz="1200" dirty="0"/>
              <a:t>, USE_</a:t>
            </a:r>
            <a:r>
              <a:rPr lang="fr-FR" sz="1200" b="1" dirty="0"/>
              <a:t>SEDIMENTS</a:t>
            </a:r>
          </a:p>
          <a:p>
            <a:pPr marL="285750" indent="-285750">
              <a:buFont typeface="Arial" panose="020B0604020202020204" pitchFamily="34" charset="0"/>
              <a:buChar char="•"/>
            </a:pPr>
            <a:r>
              <a:rPr lang="fr-FR" sz="1200" dirty="0">
                <a:hlinkClick r:id="rId3"/>
              </a:rPr>
              <a:t>guide d’installation </a:t>
            </a:r>
            <a:r>
              <a:rPr lang="fr-FR" sz="1200" dirty="0"/>
              <a:t>et un </a:t>
            </a:r>
            <a:r>
              <a:rPr lang="fr-FR" sz="1200" dirty="0">
                <a:hlinkClick r:id="rId4"/>
              </a:rPr>
              <a:t>.bash_pulsation </a:t>
            </a:r>
            <a:r>
              <a:rPr lang="fr-FR" sz="1200" dirty="0"/>
              <a:t>pour installation et prise en main. Partir d’un cas qui tourne depuis </a:t>
            </a:r>
            <a:r>
              <a:rPr lang="fr-FR" sz="1200" dirty="0" err="1"/>
              <a:t>gitlab</a:t>
            </a:r>
            <a:r>
              <a:rPr lang="fr-FR" sz="1200" dirty="0"/>
              <a:t>(la meilleure prise en main) . Diagramme </a:t>
            </a:r>
          </a:p>
          <a:p>
            <a:pPr marL="285750" indent="-285750">
              <a:buFont typeface="Arial" panose="020B0604020202020204" pitchFamily="34" charset="0"/>
              <a:buChar char="•"/>
            </a:pPr>
            <a:r>
              <a:rPr lang="fr-FR" sz="1200" dirty="0"/>
              <a:t>Pointe vers la version v2.00 intégrant les </a:t>
            </a:r>
            <a:r>
              <a:rPr lang="fr-FR" sz="1200" dirty="0" err="1"/>
              <a:t>bugfixes</a:t>
            </a:r>
            <a:r>
              <a:rPr lang="fr-FR" sz="1200" dirty="0"/>
              <a:t> (</a:t>
            </a:r>
            <a:r>
              <a:rPr lang="fr-FR" sz="1200" b="1" dirty="0">
                <a:solidFill>
                  <a:srgbClr val="00B050"/>
                </a:solidFill>
              </a:rPr>
              <a:t>MY_SRC ne contient que les routines propres à la config</a:t>
            </a:r>
            <a:r>
              <a:rPr lang="fr-FR" sz="1200" dirty="0"/>
              <a:t>)</a:t>
            </a:r>
          </a:p>
          <a:p>
            <a:pPr marL="285750" indent="-285750">
              <a:buFont typeface="Arial" panose="020B0604020202020204" pitchFamily="34" charset="0"/>
              <a:buChar char="•"/>
            </a:pPr>
            <a:r>
              <a:rPr lang="fr-FR" sz="1200" dirty="0">
                <a:hlinkClick r:id="rId5"/>
              </a:rPr>
              <a:t>dropSU</a:t>
            </a:r>
            <a:r>
              <a:rPr lang="fr-FR" sz="1200" dirty="0"/>
              <a:t>: accès à croco v2.00 et aux inputs des </a:t>
            </a:r>
            <a:r>
              <a:rPr lang="fr-FR" sz="1200" dirty="0" err="1"/>
              <a:t>configs</a:t>
            </a:r>
            <a:r>
              <a:rPr lang="fr-FR" sz="1200" dirty="0"/>
              <a:t> depuis n’importe quelle machine ou conteneurs</a:t>
            </a:r>
          </a:p>
          <a:p>
            <a:pPr marL="285750" indent="-285750">
              <a:buFont typeface="Arial" panose="020B0604020202020204" pitchFamily="34" charset="0"/>
              <a:buChar char="•"/>
            </a:pPr>
            <a:r>
              <a:rPr lang="fr-FR" sz="1200" dirty="0"/>
              <a:t>De nombreuses améliorations qui facilitent les tests et comparaisons. Mais en veillant au max à ne pas alourdir l’environnement.   (Pas de présentation de l’outil pulsation maintenant). </a:t>
            </a:r>
          </a:p>
          <a:p>
            <a:pPr marL="285750" indent="-285750">
              <a:buFont typeface="Arial" panose="020B0604020202020204" pitchFamily="34" charset="0"/>
              <a:buChar char="•"/>
            </a:pPr>
            <a:r>
              <a:rPr lang="fr-FR" sz="1200" dirty="0"/>
              <a:t>1 an et demi d’amélioration et de maturation mais </a:t>
            </a:r>
            <a:r>
              <a:rPr lang="fr-FR" sz="1200" b="1" dirty="0">
                <a:solidFill>
                  <a:srgbClr val="00B050"/>
                </a:solidFill>
              </a:rPr>
              <a:t>le principe et la structure n’ont pas bougé</a:t>
            </a:r>
            <a:r>
              <a:rPr lang="fr-FR" sz="1200" dirty="0"/>
              <a:t>. Ex phasage config  Pierre </a:t>
            </a:r>
            <a:r>
              <a:rPr lang="fr-FR" sz="1200" b="1" dirty="0"/>
              <a:t>1 an et demi après en quelques heures seulement et sans surprise </a:t>
            </a:r>
            <a:r>
              <a:rPr lang="fr-FR" sz="1200" dirty="0"/>
              <a:t>( =&gt; accès à </a:t>
            </a:r>
            <a:r>
              <a:rPr lang="fr-FR" sz="1200" dirty="0" err="1"/>
              <a:t>xios</a:t>
            </a:r>
            <a:r>
              <a:rPr lang="fr-FR" sz="1200" dirty="0"/>
              <a:t>, quota, sédiments, </a:t>
            </a:r>
            <a:r>
              <a:rPr lang="fr-FR" sz="1200" dirty="0" err="1"/>
              <a:t>datarmor</a:t>
            </a:r>
            <a:r>
              <a:rPr lang="fr-FR" sz="1200" dirty="0"/>
              <a:t> qui s’active juste avec une clé USE_...).  </a:t>
            </a:r>
          </a:p>
          <a:p>
            <a:pPr marL="285750" indent="-285750">
              <a:buFont typeface="Arial" panose="020B0604020202020204" pitchFamily="34" charset="0"/>
              <a:buChar char="•"/>
            </a:pPr>
            <a:endParaRPr lang="fr-FR" sz="1200" dirty="0"/>
          </a:p>
        </p:txBody>
      </p:sp>
      <p:sp>
        <p:nvSpPr>
          <p:cNvPr id="2" name="ZoneTexte 1">
            <a:extLst>
              <a:ext uri="{FF2B5EF4-FFF2-40B4-BE49-F238E27FC236}">
                <a16:creationId xmlns:a16="http://schemas.microsoft.com/office/drawing/2014/main" id="{E126DF47-BD1C-0744-BBE5-7A2BC29D8B76}"/>
              </a:ext>
            </a:extLst>
          </p:cNvPr>
          <p:cNvSpPr txBox="1"/>
          <p:nvPr/>
        </p:nvSpPr>
        <p:spPr>
          <a:xfrm>
            <a:off x="9378950" y="247650"/>
            <a:ext cx="184731" cy="369332"/>
          </a:xfrm>
          <a:prstGeom prst="rect">
            <a:avLst/>
          </a:prstGeom>
          <a:noFill/>
        </p:spPr>
        <p:txBody>
          <a:bodyPr wrap="none" rtlCol="0">
            <a:spAutoFit/>
          </a:bodyPr>
          <a:lstStyle/>
          <a:p>
            <a:endParaRPr lang="fr-FR" dirty="0">
              <a:solidFill>
                <a:srgbClr val="FF0000"/>
              </a:solidFill>
            </a:endParaRPr>
          </a:p>
        </p:txBody>
      </p:sp>
    </p:spTree>
    <p:extLst>
      <p:ext uri="{BB962C8B-B14F-4D97-AF65-F5344CB8AC3E}">
        <p14:creationId xmlns:p14="http://schemas.microsoft.com/office/powerpoint/2010/main" val="3878827504"/>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45"/>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6"/>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0"/>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7"/>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9"/>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23"/>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9"/>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21"/>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6"/>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11"/>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26"/>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28"/>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22"/>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24"/>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44"/>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47"/>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grpId="0" nodeType="clickEffect">
                                  <p:stCondLst>
                                    <p:cond delay="0"/>
                                  </p:stCondLst>
                                  <p:childTnLst>
                                    <p:set>
                                      <p:cBhvr>
                                        <p:cTn id="60" dur="1" fill="hold">
                                          <p:stCondLst>
                                            <p:cond delay="0"/>
                                          </p:stCondLst>
                                        </p:cTn>
                                        <p:tgtEl>
                                          <p:spTgt spid="18"/>
                                        </p:tgtEl>
                                        <p:attrNameLst>
                                          <p:attrName>style.visibility</p:attrName>
                                        </p:attrNameLst>
                                      </p:cBhvr>
                                      <p:to>
                                        <p:strVal val="visible"/>
                                      </p:to>
                                    </p:set>
                                  </p:childTnLst>
                                </p:cTn>
                              </p:par>
                              <p:par>
                                <p:cTn id="61" presetID="1" presetClass="entr" presetSubtype="0" fill="hold" nodeType="withEffect">
                                  <p:stCondLst>
                                    <p:cond delay="0"/>
                                  </p:stCondLst>
                                  <p:childTnLst>
                                    <p:set>
                                      <p:cBhvr>
                                        <p:cTn id="62" dur="1" fill="hold">
                                          <p:stCondLst>
                                            <p:cond delay="0"/>
                                          </p:stCondLst>
                                        </p:cTn>
                                        <p:tgtEl>
                                          <p:spTgt spid="20"/>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5"/>
                                        </p:tgtEl>
                                        <p:attrNameLst>
                                          <p:attrName>style.visibility</p:attrName>
                                        </p:attrNameLst>
                                      </p:cBhvr>
                                      <p:to>
                                        <p:strVal val="visible"/>
                                      </p:to>
                                    </p:set>
                                  </p:childTnLst>
                                </p:cTn>
                              </p:par>
                              <p:par>
                                <p:cTn id="67" presetID="1" presetClass="entr" presetSubtype="0" fill="hold" nodeType="withEffect">
                                  <p:stCondLst>
                                    <p:cond delay="0"/>
                                  </p:stCondLst>
                                  <p:childTnLst>
                                    <p:set>
                                      <p:cBhvr>
                                        <p:cTn id="68" dur="1" fill="hold">
                                          <p:stCondLst>
                                            <p:cond delay="0"/>
                                          </p:stCondLst>
                                        </p:cTn>
                                        <p:tgtEl>
                                          <p:spTgt spid="9"/>
                                        </p:tgtEl>
                                        <p:attrNameLst>
                                          <p:attrName>style.visibility</p:attrName>
                                        </p:attrNameLst>
                                      </p:cBhvr>
                                      <p:to>
                                        <p:strVal val="visible"/>
                                      </p:to>
                                    </p:set>
                                  </p:childTnLst>
                                </p:cTn>
                              </p:par>
                            </p:childTnLst>
                          </p:cTn>
                        </p:par>
                      </p:childTnLst>
                    </p:cTn>
                  </p:par>
                  <p:par>
                    <p:cTn id="69" fill="hold">
                      <p:stCondLst>
                        <p:cond delay="indefinite"/>
                      </p:stCondLst>
                      <p:childTnLst>
                        <p:par>
                          <p:cTn id="70" fill="hold">
                            <p:stCondLst>
                              <p:cond delay="0"/>
                            </p:stCondLst>
                            <p:childTnLst>
                              <p:par>
                                <p:cTn id="71" presetID="1" presetClass="entr" presetSubtype="0" fill="hold" grpId="0" nodeType="clickEffect">
                                  <p:stCondLst>
                                    <p:cond delay="0"/>
                                  </p:stCondLst>
                                  <p:childTnLst>
                                    <p:set>
                                      <p:cBhvr>
                                        <p:cTn id="72" dur="1" fill="hold">
                                          <p:stCondLst>
                                            <p:cond delay="0"/>
                                          </p:stCondLst>
                                        </p:cTn>
                                        <p:tgtEl>
                                          <p:spTgt spid="30"/>
                                        </p:tgtEl>
                                        <p:attrNameLst>
                                          <p:attrName>style.visibility</p:attrName>
                                        </p:attrNameLst>
                                      </p:cBhvr>
                                      <p:to>
                                        <p:strVal val="visible"/>
                                      </p:to>
                                    </p:set>
                                  </p:childTnLst>
                                </p:cTn>
                              </p:par>
                              <p:par>
                                <p:cTn id="73" presetID="1" presetClass="entr" presetSubtype="0" fill="hold" nodeType="withEffect">
                                  <p:stCondLst>
                                    <p:cond delay="0"/>
                                  </p:stCondLst>
                                  <p:childTnLst>
                                    <p:set>
                                      <p:cBhvr>
                                        <p:cTn id="74" dur="1" fill="hold">
                                          <p:stCondLst>
                                            <p:cond delay="0"/>
                                          </p:stCondLst>
                                        </p:cTn>
                                        <p:tgtEl>
                                          <p:spTgt spid="30">
                                            <p:txEl>
                                              <p:pRg st="0" end="0"/>
                                            </p:txEl>
                                          </p:spTgt>
                                        </p:tgtEl>
                                        <p:attrNameLst>
                                          <p:attrName>style.visibility</p:attrName>
                                        </p:attrNameLst>
                                      </p:cBhvr>
                                      <p:to>
                                        <p:strVal val="visible"/>
                                      </p:to>
                                    </p:set>
                                  </p:childTnLst>
                                </p:cTn>
                              </p:par>
                              <p:par>
                                <p:cTn id="75" presetID="1" presetClass="entr" presetSubtype="0" fill="hold" nodeType="withEffect">
                                  <p:stCondLst>
                                    <p:cond delay="0"/>
                                  </p:stCondLst>
                                  <p:childTnLst>
                                    <p:set>
                                      <p:cBhvr>
                                        <p:cTn id="76" dur="1" fill="hold">
                                          <p:stCondLst>
                                            <p:cond delay="0"/>
                                          </p:stCondLst>
                                        </p:cTn>
                                        <p:tgtEl>
                                          <p:spTgt spid="30">
                                            <p:txEl>
                                              <p:pRg st="1" end="1"/>
                                            </p:txEl>
                                          </p:spTgt>
                                        </p:tgtEl>
                                        <p:attrNameLst>
                                          <p:attrName>style.visibility</p:attrName>
                                        </p:attrNameLst>
                                      </p:cBhvr>
                                      <p:to>
                                        <p:strVal val="visible"/>
                                      </p:to>
                                    </p:set>
                                  </p:childTnLst>
                                </p:cTn>
                              </p:par>
                              <p:par>
                                <p:cTn id="77" presetID="1" presetClass="entr" presetSubtype="0" fill="hold" nodeType="withEffect">
                                  <p:stCondLst>
                                    <p:cond delay="0"/>
                                  </p:stCondLst>
                                  <p:childTnLst>
                                    <p:set>
                                      <p:cBhvr>
                                        <p:cTn id="78" dur="1" fill="hold">
                                          <p:stCondLst>
                                            <p:cond delay="0"/>
                                          </p:stCondLst>
                                        </p:cTn>
                                        <p:tgtEl>
                                          <p:spTgt spid="30">
                                            <p:txEl>
                                              <p:pRg st="2" end="2"/>
                                            </p:txEl>
                                          </p:spTgt>
                                        </p:tgtEl>
                                        <p:attrNameLst>
                                          <p:attrName>style.visibility</p:attrName>
                                        </p:attrNameLst>
                                      </p:cBhvr>
                                      <p:to>
                                        <p:strVal val="visible"/>
                                      </p:to>
                                    </p:set>
                                  </p:childTnLst>
                                </p:cTn>
                              </p:par>
                              <p:par>
                                <p:cTn id="79" presetID="1" presetClass="entr" presetSubtype="0" fill="hold" nodeType="withEffect">
                                  <p:stCondLst>
                                    <p:cond delay="0"/>
                                  </p:stCondLst>
                                  <p:childTnLst>
                                    <p:set>
                                      <p:cBhvr>
                                        <p:cTn id="80" dur="1" fill="hold">
                                          <p:stCondLst>
                                            <p:cond delay="0"/>
                                          </p:stCondLst>
                                        </p:cTn>
                                        <p:tgtEl>
                                          <p:spTgt spid="30">
                                            <p:txEl>
                                              <p:pRg st="3" end="3"/>
                                            </p:txEl>
                                          </p:spTgt>
                                        </p:tgtEl>
                                        <p:attrNameLst>
                                          <p:attrName>style.visibility</p:attrName>
                                        </p:attrNameLst>
                                      </p:cBhvr>
                                      <p:to>
                                        <p:strVal val="visible"/>
                                      </p:to>
                                    </p:set>
                                  </p:childTnLst>
                                </p:cTn>
                              </p:par>
                              <p:par>
                                <p:cTn id="81" presetID="1" presetClass="entr" presetSubtype="0" fill="hold" nodeType="withEffect">
                                  <p:stCondLst>
                                    <p:cond delay="0"/>
                                  </p:stCondLst>
                                  <p:childTnLst>
                                    <p:set>
                                      <p:cBhvr>
                                        <p:cTn id="82" dur="1" fill="hold">
                                          <p:stCondLst>
                                            <p:cond delay="0"/>
                                          </p:stCondLst>
                                        </p:cTn>
                                        <p:tgtEl>
                                          <p:spTgt spid="30">
                                            <p:txEl>
                                              <p:pRg st="4" end="4"/>
                                            </p:txEl>
                                          </p:spTgt>
                                        </p:tgtEl>
                                        <p:attrNameLst>
                                          <p:attrName>style.visibility</p:attrName>
                                        </p:attrNameLst>
                                      </p:cBhvr>
                                      <p:to>
                                        <p:strVal val="visible"/>
                                      </p:to>
                                    </p:set>
                                  </p:childTnLst>
                                </p:cTn>
                              </p:par>
                              <p:par>
                                <p:cTn id="83" presetID="1" presetClass="entr" presetSubtype="0" fill="hold" nodeType="withEffect">
                                  <p:stCondLst>
                                    <p:cond delay="0"/>
                                  </p:stCondLst>
                                  <p:childTnLst>
                                    <p:set>
                                      <p:cBhvr>
                                        <p:cTn id="84" dur="1" fill="hold">
                                          <p:stCondLst>
                                            <p:cond delay="0"/>
                                          </p:stCondLst>
                                        </p:cTn>
                                        <p:tgtEl>
                                          <p:spTgt spid="30">
                                            <p:txEl>
                                              <p:pRg st="5" end="5"/>
                                            </p:txEl>
                                          </p:spTgt>
                                        </p:tgtEl>
                                        <p:attrNameLst>
                                          <p:attrName>style.visibility</p:attrName>
                                        </p:attrNameLst>
                                      </p:cBhvr>
                                      <p:to>
                                        <p:strVal val="visible"/>
                                      </p:to>
                                    </p:set>
                                  </p:childTnLst>
                                </p:cTn>
                              </p:par>
                            </p:childTnLst>
                          </p:cTn>
                        </p:par>
                      </p:childTnLst>
                    </p:cTn>
                  </p:par>
                  <p:par>
                    <p:cTn id="85" fill="hold">
                      <p:stCondLst>
                        <p:cond delay="indefinite"/>
                      </p:stCondLst>
                      <p:childTnLst>
                        <p:par>
                          <p:cTn id="86" fill="hold">
                            <p:stCondLst>
                              <p:cond delay="0"/>
                            </p:stCondLst>
                            <p:childTnLst>
                              <p:par>
                                <p:cTn id="87" presetID="1" presetClass="entr" presetSubtype="0" fill="hold" nodeType="clickEffect">
                                  <p:stCondLst>
                                    <p:cond delay="0"/>
                                  </p:stCondLst>
                                  <p:childTnLst>
                                    <p:set>
                                      <p:cBhvr>
                                        <p:cTn id="88" dur="1" fill="hold">
                                          <p:stCondLst>
                                            <p:cond delay="0"/>
                                          </p:stCondLst>
                                        </p:cTn>
                                        <p:tgtEl>
                                          <p:spTgt spid="30">
                                            <p:txEl>
                                              <p:pRg st="8" end="8"/>
                                            </p:txEl>
                                          </p:spTgt>
                                        </p:tgtEl>
                                        <p:attrNameLst>
                                          <p:attrName>style.visibility</p:attrName>
                                        </p:attrNameLst>
                                      </p:cBhvr>
                                      <p:to>
                                        <p:strVal val="visible"/>
                                      </p:to>
                                    </p:set>
                                  </p:childTnLst>
                                </p:cTn>
                              </p:par>
                              <p:par>
                                <p:cTn id="89" presetID="1" presetClass="entr" presetSubtype="0" fill="hold" nodeType="withEffect">
                                  <p:stCondLst>
                                    <p:cond delay="0"/>
                                  </p:stCondLst>
                                  <p:childTnLst>
                                    <p:set>
                                      <p:cBhvr>
                                        <p:cTn id="90" dur="1" fill="hold">
                                          <p:stCondLst>
                                            <p:cond delay="0"/>
                                          </p:stCondLst>
                                        </p:cTn>
                                        <p:tgtEl>
                                          <p:spTgt spid="30">
                                            <p:txEl>
                                              <p:pRg st="9" end="9"/>
                                            </p:txEl>
                                          </p:spTgt>
                                        </p:tgtEl>
                                        <p:attrNameLst>
                                          <p:attrName>style.visibility</p:attrName>
                                        </p:attrNameLst>
                                      </p:cBhvr>
                                      <p:to>
                                        <p:strVal val="visible"/>
                                      </p:to>
                                    </p:set>
                                  </p:childTnLst>
                                </p:cTn>
                              </p:par>
                              <p:par>
                                <p:cTn id="91" presetID="1" presetClass="entr" presetSubtype="0" fill="hold" nodeType="withEffect">
                                  <p:stCondLst>
                                    <p:cond delay="0"/>
                                  </p:stCondLst>
                                  <p:childTnLst>
                                    <p:set>
                                      <p:cBhvr>
                                        <p:cTn id="92" dur="1" fill="hold">
                                          <p:stCondLst>
                                            <p:cond delay="0"/>
                                          </p:stCondLst>
                                        </p:cTn>
                                        <p:tgtEl>
                                          <p:spTgt spid="30">
                                            <p:txEl>
                                              <p:pRg st="10" end="10"/>
                                            </p:txEl>
                                          </p:spTgt>
                                        </p:tgtEl>
                                        <p:attrNameLst>
                                          <p:attrName>style.visibility</p:attrName>
                                        </p:attrNameLst>
                                      </p:cBhvr>
                                      <p:to>
                                        <p:strVal val="visible"/>
                                      </p:to>
                                    </p:set>
                                  </p:childTnLst>
                                </p:cTn>
                              </p:par>
                              <p:par>
                                <p:cTn id="93" presetID="1" presetClass="entr" presetSubtype="0" fill="hold" nodeType="withEffect">
                                  <p:stCondLst>
                                    <p:cond delay="0"/>
                                  </p:stCondLst>
                                  <p:childTnLst>
                                    <p:set>
                                      <p:cBhvr>
                                        <p:cTn id="94" dur="1" fill="hold">
                                          <p:stCondLst>
                                            <p:cond delay="0"/>
                                          </p:stCondLst>
                                        </p:cTn>
                                        <p:tgtEl>
                                          <p:spTgt spid="30">
                                            <p:txEl>
                                              <p:pRg st="11" end="11"/>
                                            </p:txEl>
                                          </p:spTgt>
                                        </p:tgtEl>
                                        <p:attrNameLst>
                                          <p:attrName>style.visibility</p:attrName>
                                        </p:attrNameLst>
                                      </p:cBhvr>
                                      <p:to>
                                        <p:strVal val="visible"/>
                                      </p:to>
                                    </p:set>
                                  </p:childTnLst>
                                </p:cTn>
                              </p:par>
                              <p:par>
                                <p:cTn id="95" presetID="1" presetClass="entr" presetSubtype="0" fill="hold" nodeType="withEffect">
                                  <p:stCondLst>
                                    <p:cond delay="0"/>
                                  </p:stCondLst>
                                  <p:childTnLst>
                                    <p:set>
                                      <p:cBhvr>
                                        <p:cTn id="96" dur="1" fill="hold">
                                          <p:stCondLst>
                                            <p:cond delay="0"/>
                                          </p:stCondLst>
                                        </p:cTn>
                                        <p:tgtEl>
                                          <p:spTgt spid="30">
                                            <p:txEl>
                                              <p:pRg st="12" end="12"/>
                                            </p:txEl>
                                          </p:spTgt>
                                        </p:tgtEl>
                                        <p:attrNameLst>
                                          <p:attrName>style.visibility</p:attrName>
                                        </p:attrNameLst>
                                      </p:cBhvr>
                                      <p:to>
                                        <p:strVal val="visible"/>
                                      </p:to>
                                    </p:set>
                                  </p:childTnLst>
                                </p:cTn>
                              </p:par>
                              <p:par>
                                <p:cTn id="97" presetID="1" presetClass="entr" presetSubtype="0" fill="hold" nodeType="withEffect">
                                  <p:stCondLst>
                                    <p:cond delay="0"/>
                                  </p:stCondLst>
                                  <p:childTnLst>
                                    <p:set>
                                      <p:cBhvr>
                                        <p:cTn id="98" dur="1" fill="hold">
                                          <p:stCondLst>
                                            <p:cond delay="0"/>
                                          </p:stCondLst>
                                        </p:cTn>
                                        <p:tgtEl>
                                          <p:spTgt spid="30">
                                            <p:txEl>
                                              <p:pRg st="13" end="13"/>
                                            </p:txEl>
                                          </p:spTgt>
                                        </p:tgtEl>
                                        <p:attrNameLst>
                                          <p:attrName>style.visibility</p:attrName>
                                        </p:attrNameLst>
                                      </p:cBhvr>
                                      <p:to>
                                        <p:strVal val="visible"/>
                                      </p:to>
                                    </p:set>
                                  </p:childTnLst>
                                </p:cTn>
                              </p:par>
                              <p:par>
                                <p:cTn id="99" presetID="1" presetClass="entr" presetSubtype="0" fill="hold" nodeType="withEffect">
                                  <p:stCondLst>
                                    <p:cond delay="0"/>
                                  </p:stCondLst>
                                  <p:childTnLst>
                                    <p:set>
                                      <p:cBhvr>
                                        <p:cTn id="100" dur="1" fill="hold">
                                          <p:stCondLst>
                                            <p:cond delay="0"/>
                                          </p:stCondLst>
                                        </p:cTn>
                                        <p:tgtEl>
                                          <p:spTgt spid="30">
                                            <p:txEl>
                                              <p:pRg st="14" end="1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18" grpId="0" animBg="1"/>
      <p:bldP spid="19" grpId="0" animBg="1"/>
      <p:bldP spid="22" grpId="0" animBg="1"/>
      <p:bldP spid="23" grpId="0" animBg="1"/>
      <p:bldP spid="26" grpId="0" animBg="1"/>
      <p:bldP spid="27" grpId="0" animBg="1"/>
      <p:bldP spid="12" grpId="0"/>
      <p:bldP spid="40" grpId="0"/>
      <p:bldP spid="45" grpId="0" animBg="1"/>
      <p:bldP spid="47" grpId="0" animBg="1"/>
      <p:bldP spid="30"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FE78F983-A9A8-3946-9150-5E6CE64BFA50}"/>
              </a:ext>
            </a:extLst>
          </p:cNvPr>
          <p:cNvSpPr txBox="1">
            <a:spLocks noChangeArrowheads="1"/>
          </p:cNvSpPr>
          <p:nvPr/>
        </p:nvSpPr>
        <p:spPr bwMode="auto">
          <a:xfrm>
            <a:off x="133052" y="424846"/>
            <a:ext cx="8877896" cy="6340197"/>
          </a:xfrm>
          <a:prstGeom prst="rect">
            <a:avLst/>
          </a:prstGeom>
          <a:solidFill>
            <a:schemeClr val="bg1">
              <a:alpha val="64000"/>
            </a:schemeClr>
          </a:solidFill>
          <a:ln w="9525">
            <a:solidFill>
              <a:schemeClr val="tx1"/>
            </a:solidFill>
            <a:miter lim="800000"/>
            <a:headEnd/>
            <a:tailEnd/>
          </a:ln>
        </p:spPr>
        <p:txBody>
          <a:bodyPr wrap="square">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marL="285750" indent="-285750">
              <a:buFont typeface="Arial" panose="020B0604020202020204" pitchFamily="34" charset="0"/>
              <a:buChar char="•"/>
            </a:pPr>
            <a:endParaRPr lang="fr-FR" sz="1400" b="1" dirty="0"/>
          </a:p>
          <a:p>
            <a:pPr marL="285750" indent="-285750">
              <a:buFont typeface="Arial" panose="020B0604020202020204" pitchFamily="34" charset="0"/>
              <a:buChar char="•"/>
            </a:pPr>
            <a:r>
              <a:rPr lang="fr-FR" sz="1400" b="1" dirty="0"/>
              <a:t>Paralléliser développement / projets</a:t>
            </a:r>
          </a:p>
          <a:p>
            <a:pPr marL="1028700" lvl="1">
              <a:buFont typeface="Arial" panose="020B0604020202020204" pitchFamily="34" charset="0"/>
              <a:buChar char="•"/>
            </a:pPr>
            <a:r>
              <a:rPr lang="fr-FR" sz="1400" b="1" dirty="0"/>
              <a:t>Développement</a:t>
            </a:r>
            <a:r>
              <a:rPr lang="fr-FR" sz="1400" dirty="0"/>
              <a:t>  : </a:t>
            </a:r>
            <a:r>
              <a:rPr lang="fr-FR" sz="1400" b="1" dirty="0">
                <a:solidFill>
                  <a:srgbClr val="0070C0"/>
                </a:solidFill>
              </a:rPr>
              <a:t>Passer à la v3.00 </a:t>
            </a:r>
            <a:r>
              <a:rPr lang="fr-FR" sz="1400" dirty="0"/>
              <a:t>(basée sur la nouvelle version stable 1.2 de croco)</a:t>
            </a:r>
            <a:endParaRPr lang="fr-FR" sz="1400" dirty="0">
              <a:solidFill>
                <a:srgbClr val="0070C0"/>
              </a:solidFill>
              <a:latin typeface="Calibri" panose="020F0502020204030204" pitchFamily="34" charset="0"/>
              <a:ea typeface="ＭＳ Ｐゴシック" panose="020B0600070205080204" pitchFamily="34" charset="-128"/>
            </a:endParaRPr>
          </a:p>
          <a:p>
            <a:pPr marL="1428750" lvl="2">
              <a:buFont typeface="Arial" panose="020B0604020202020204" pitchFamily="34" charset="0"/>
              <a:buChar char="•"/>
            </a:pPr>
            <a:r>
              <a:rPr lang="fr-FR" sz="1400" dirty="0">
                <a:latin typeface="Calibri" panose="020F0502020204030204" pitchFamily="34" charset="0"/>
                <a:ea typeface="ＭＳ Ｐゴシック" panose="020B0600070205080204" pitchFamily="34" charset="-128"/>
              </a:rPr>
              <a:t>Ne débugger que sur celle là à partir de maintenant dans la mesure du possible =&gt; point des besoins par chantiers/projets</a:t>
            </a:r>
          </a:p>
          <a:p>
            <a:pPr marL="1428750" lvl="2">
              <a:buFont typeface="Arial" panose="020B0604020202020204" pitchFamily="34" charset="0"/>
              <a:buChar char="•"/>
            </a:pPr>
            <a:endParaRPr lang="fr-FR" sz="1400" dirty="0">
              <a:solidFill>
                <a:srgbClr val="0070C0"/>
              </a:solidFill>
            </a:endParaRPr>
          </a:p>
          <a:p>
            <a:pPr marL="1028700" lvl="1">
              <a:buFont typeface="Arial" panose="020B0604020202020204" pitchFamily="34" charset="0"/>
              <a:buChar char="•"/>
            </a:pPr>
            <a:r>
              <a:rPr lang="fr-FR" sz="1400" b="1" dirty="0"/>
              <a:t>Projets</a:t>
            </a:r>
            <a:r>
              <a:rPr lang="fr-FR" sz="1400" dirty="0"/>
              <a:t> (Chantiers du labo) : </a:t>
            </a:r>
            <a:r>
              <a:rPr lang="fr-FR" sz="1400" b="1" dirty="0">
                <a:solidFill>
                  <a:srgbClr val="0070C0"/>
                </a:solidFill>
              </a:rPr>
              <a:t>rester en v2.00</a:t>
            </a:r>
          </a:p>
          <a:p>
            <a:pPr marL="1428750" lvl="2">
              <a:buFont typeface="Arial" panose="020B0604020202020204" pitchFamily="34" charset="0"/>
              <a:buChar char="•"/>
            </a:pPr>
            <a:r>
              <a:rPr lang="fr-FR" sz="1400" dirty="0"/>
              <a:t>Tout fonctionne mais pas partout ni pour tous les découpages. (Benguela pas sur </a:t>
            </a:r>
            <a:r>
              <a:rPr lang="fr-FR" sz="1400" dirty="0" err="1"/>
              <a:t>Datarmor</a:t>
            </a:r>
            <a:r>
              <a:rPr lang="fr-FR" sz="1400" dirty="0"/>
              <a:t> alors que pas AGRIF. </a:t>
            </a:r>
            <a:r>
              <a:rPr lang="fr-FR" sz="1400" dirty="0" err="1"/>
              <a:t>Sediments</a:t>
            </a:r>
            <a:r>
              <a:rPr lang="fr-FR" sz="1400" dirty="0"/>
              <a:t> pas sur IRENE mais sur JEANZAY…. )  </a:t>
            </a:r>
          </a:p>
          <a:p>
            <a:pPr lvl="1" indent="0"/>
            <a:endParaRPr lang="fr-FR" sz="1400" dirty="0"/>
          </a:p>
          <a:p>
            <a:pPr marL="285750" indent="-285750">
              <a:buFont typeface="Arial" panose="020B0604020202020204" pitchFamily="34" charset="0"/>
              <a:buChar char="•"/>
            </a:pPr>
            <a:r>
              <a:rPr lang="fr-FR" sz="1400" b="1" dirty="0"/>
              <a:t>V3.00</a:t>
            </a:r>
          </a:p>
          <a:p>
            <a:pPr marL="1028700" lvl="1">
              <a:buFont typeface="Arial" panose="020B0604020202020204" pitchFamily="34" charset="0"/>
              <a:buChar char="•"/>
            </a:pPr>
            <a:r>
              <a:rPr lang="fr-FR" sz="1400" b="1" dirty="0"/>
              <a:t>Objectif </a:t>
            </a:r>
            <a:r>
              <a:rPr lang="fr-FR" sz="1400" dirty="0"/>
              <a:t>: </a:t>
            </a:r>
          </a:p>
          <a:p>
            <a:pPr marL="1428750" lvl="2">
              <a:buFont typeface="Arial" panose="020B0604020202020204" pitchFamily="34" charset="0"/>
              <a:buChar char="•"/>
            </a:pPr>
            <a:r>
              <a:rPr lang="fr-FR" sz="1400" dirty="0"/>
              <a:t>Correction d’XIOS (problème de date et de structure des fichiers de sortie)</a:t>
            </a:r>
          </a:p>
          <a:p>
            <a:pPr marL="1428750" lvl="2">
              <a:buFont typeface="Arial" panose="020B0604020202020204" pitchFamily="34" charset="0"/>
              <a:buChar char="•"/>
            </a:pPr>
            <a:r>
              <a:rPr lang="fr-FR" sz="1400" dirty="0"/>
              <a:t>Tenter de régler le bug ancestral du découpage MPI qui semble réservé à AGRIF+PISCES </a:t>
            </a:r>
          </a:p>
          <a:p>
            <a:pPr marL="1428750" lvl="2">
              <a:buFont typeface="Arial" panose="020B0604020202020204" pitchFamily="34" charset="0"/>
              <a:buChar char="•"/>
            </a:pPr>
            <a:r>
              <a:rPr lang="fr-FR" sz="1400" b="1" dirty="0"/>
              <a:t>Commit de la version stable 1.2 d’</a:t>
            </a:r>
            <a:r>
              <a:rPr lang="fr-FR" sz="1400" b="1" dirty="0" err="1"/>
              <a:t>agrif+pisces+quota+sediment</a:t>
            </a:r>
            <a:r>
              <a:rPr lang="fr-FR" sz="1400" b="1" dirty="0"/>
              <a:t> validée </a:t>
            </a:r>
            <a:r>
              <a:rPr lang="fr-FR" sz="1400" dirty="0"/>
              <a:t>sur l’ensemble des </a:t>
            </a:r>
            <a:r>
              <a:rPr lang="fr-FR" sz="1400" dirty="0" err="1"/>
              <a:t>configs</a:t>
            </a:r>
            <a:r>
              <a:rPr lang="fr-FR" sz="1400" dirty="0"/>
              <a:t> réalistes du labo </a:t>
            </a:r>
          </a:p>
          <a:p>
            <a:pPr marL="1428750" lvl="2">
              <a:buFont typeface="Arial" panose="020B0604020202020204" pitchFamily="34" charset="0"/>
              <a:buChar char="•"/>
            </a:pPr>
            <a:r>
              <a:rPr lang="fr-FR" sz="1400" b="1" dirty="0"/>
              <a:t>Pérenniser</a:t>
            </a:r>
            <a:r>
              <a:rPr lang="fr-FR" sz="1400" dirty="0"/>
              <a:t> cette version en intégrant dans les </a:t>
            </a:r>
            <a:r>
              <a:rPr lang="fr-FR" sz="1400" dirty="0" err="1"/>
              <a:t>benchs</a:t>
            </a:r>
            <a:r>
              <a:rPr lang="fr-FR" sz="1400" dirty="0"/>
              <a:t> CVTK croco chacune de nos </a:t>
            </a:r>
            <a:r>
              <a:rPr lang="fr-FR" sz="1400" dirty="0" err="1"/>
              <a:t>configs</a:t>
            </a:r>
            <a:r>
              <a:rPr lang="fr-FR" sz="1400" dirty="0"/>
              <a:t> réalistes. </a:t>
            </a:r>
          </a:p>
          <a:p>
            <a:pPr marL="1428750" lvl="2">
              <a:buFont typeface="Arial" panose="020B0604020202020204" pitchFamily="34" charset="0"/>
              <a:buChar char="•"/>
            </a:pPr>
            <a:endParaRPr lang="fr-FR" sz="1400" dirty="0"/>
          </a:p>
          <a:p>
            <a:pPr marL="1028700" lvl="1">
              <a:buFont typeface="Arial" panose="020B0604020202020204" pitchFamily="34" charset="0"/>
              <a:buChar char="•"/>
            </a:pPr>
            <a:r>
              <a:rPr lang="fr-FR" sz="1400" b="1" dirty="0"/>
              <a:t>Stratégie</a:t>
            </a:r>
            <a:r>
              <a:rPr lang="fr-FR" sz="1400" dirty="0"/>
              <a:t> : (de la plus petite config vers la plus grande)</a:t>
            </a:r>
          </a:p>
          <a:p>
            <a:pPr marL="1428750" lvl="2">
              <a:buFont typeface="Arial" panose="020B0604020202020204" pitchFamily="34" charset="0"/>
              <a:buChar char="•"/>
            </a:pPr>
            <a:r>
              <a:rPr lang="fr-FR" sz="1400" dirty="0"/>
              <a:t>BENGUELA_LR en 2x2 procs sur DATARMOR au plus près de l’équipe croco vers ASAP2 en 360 procs sur IRENE</a:t>
            </a:r>
          </a:p>
          <a:p>
            <a:pPr marL="1428750" lvl="2">
              <a:buFont typeface="Arial" panose="020B0604020202020204" pitchFamily="34" charset="0"/>
              <a:buChar char="•"/>
            </a:pPr>
            <a:r>
              <a:rPr lang="fr-FR" sz="1400" dirty="0"/>
              <a:t>Si disparition des bugs sur les autres machines que IRENE, moyen de mettre la pression sur la hotline du TGCC ou de demander à GENCI la bascule des heures sur JEANZAY. </a:t>
            </a:r>
          </a:p>
          <a:p>
            <a:pPr marL="1428750" lvl="2">
              <a:buFont typeface="Arial" panose="020B0604020202020204" pitchFamily="34" charset="0"/>
              <a:buChar char="•"/>
            </a:pPr>
            <a:endParaRPr lang="fr-FR" sz="1400" dirty="0"/>
          </a:p>
          <a:p>
            <a:pPr marL="1028700" lvl="1">
              <a:buFont typeface="Arial" panose="020B0604020202020204" pitchFamily="34" charset="0"/>
              <a:buChar char="•"/>
            </a:pPr>
            <a:r>
              <a:rPr lang="fr-FR" sz="1400" b="1" dirty="0"/>
              <a:t>Crainte</a:t>
            </a:r>
            <a:r>
              <a:rPr lang="fr-FR" sz="1400" dirty="0"/>
              <a:t> : </a:t>
            </a:r>
          </a:p>
          <a:p>
            <a:pPr marL="1428750" lvl="2">
              <a:buFont typeface="Arial" panose="020B0604020202020204" pitchFamily="34" charset="0"/>
              <a:buChar char="•"/>
            </a:pPr>
            <a:r>
              <a:rPr lang="fr-FR" sz="1400" dirty="0"/>
              <a:t>de rencontrer finalement Un bug sur AGRIF qui nécessite une ré écriture profonde (AGRIF ou PSCES ou les 2)  pour remédier au bug de découpage MPI. Mais au moins ça sera entre les mains des maîtres.</a:t>
            </a:r>
          </a:p>
          <a:p>
            <a:pPr marL="1428750" lvl="2">
              <a:buFont typeface="Arial" panose="020B0604020202020204" pitchFamily="34" charset="0"/>
              <a:buChar char="•"/>
            </a:pPr>
            <a:endParaRPr lang="fr-FR" sz="1400" dirty="0"/>
          </a:p>
        </p:txBody>
      </p:sp>
      <p:sp>
        <p:nvSpPr>
          <p:cNvPr id="2" name="Titre 1">
            <a:extLst>
              <a:ext uri="{FF2B5EF4-FFF2-40B4-BE49-F238E27FC236}">
                <a16:creationId xmlns:a16="http://schemas.microsoft.com/office/drawing/2014/main" id="{6B41966A-FA25-674B-A3C9-DFCD2DAD17E0}"/>
              </a:ext>
            </a:extLst>
          </p:cNvPr>
          <p:cNvSpPr>
            <a:spLocks noGrp="1"/>
          </p:cNvSpPr>
          <p:nvPr>
            <p:ph type="ctrTitle"/>
          </p:nvPr>
        </p:nvSpPr>
        <p:spPr/>
        <p:txBody>
          <a:bodyPr/>
          <a:lstStyle/>
          <a:p>
            <a:r>
              <a:rPr lang="fr-FR" dirty="0">
                <a:solidFill>
                  <a:srgbClr val="0070C0"/>
                </a:solidFill>
                <a:latin typeface="Calibri" panose="020F0502020204030204" pitchFamily="34" charset="0"/>
                <a:ea typeface="ＭＳ Ｐゴシック" panose="020B0600070205080204" pitchFamily="34" charset="-128"/>
              </a:rPr>
              <a:t>Développements pulsation / croco : la suite… </a:t>
            </a:r>
            <a:endParaRPr lang="fr-FR" dirty="0"/>
          </a:p>
        </p:txBody>
      </p:sp>
    </p:spTree>
    <p:extLst>
      <p:ext uri="{BB962C8B-B14F-4D97-AF65-F5344CB8AC3E}">
        <p14:creationId xmlns:p14="http://schemas.microsoft.com/office/powerpoint/2010/main" val="3915449220"/>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8" end="8"/>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9" end="9"/>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11" end="11"/>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10" end="10"/>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12" end="12"/>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
                                            <p:txEl>
                                              <p:pRg st="13" end="13"/>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
                                            <p:txEl>
                                              <p:pRg st="15" end="15"/>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3">
                                            <p:txEl>
                                              <p:pRg st="16" end="16"/>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3">
                                            <p:txEl>
                                              <p:pRg st="17" end="17"/>
                                            </p:txEl>
                                          </p:spTgt>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3">
                                            <p:txEl>
                                              <p:pRg st="19" end="19"/>
                                            </p:txEl>
                                          </p:spTgt>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3">
                                            <p:txEl>
                                              <p:pRg st="20" end="2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allAtOnce"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ZoneTexte 35">
            <a:extLst>
              <a:ext uri="{FF2B5EF4-FFF2-40B4-BE49-F238E27FC236}">
                <a16:creationId xmlns:a16="http://schemas.microsoft.com/office/drawing/2014/main" id="{F9E73092-FCA7-6E40-A9A9-FC3A245ACBB9}"/>
              </a:ext>
            </a:extLst>
          </p:cNvPr>
          <p:cNvSpPr txBox="1">
            <a:spLocks noChangeArrowheads="1"/>
          </p:cNvSpPr>
          <p:nvPr/>
        </p:nvSpPr>
        <p:spPr bwMode="auto">
          <a:xfrm>
            <a:off x="483182" y="402110"/>
            <a:ext cx="8376613" cy="6555641"/>
          </a:xfrm>
          <a:prstGeom prst="rect">
            <a:avLst/>
          </a:prstGeom>
          <a:solidFill>
            <a:schemeClr val="bg1">
              <a:alpha val="64000"/>
            </a:schemeClr>
          </a:solidFill>
          <a:ln w="9525">
            <a:solidFill>
              <a:schemeClr val="accent1"/>
            </a:solidFill>
            <a:miter lim="800000"/>
            <a:headEnd/>
            <a:tailEnd/>
          </a:ln>
        </p:spPr>
        <p:txBody>
          <a:bodyPr wrap="square">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marL="171450" indent="-171450">
              <a:buFont typeface="Arial" panose="020B0604020202020204" pitchFamily="34" charset="0"/>
              <a:buChar char="•"/>
            </a:pPr>
            <a:r>
              <a:rPr lang="fr-FR" sz="1200" b="1" dirty="0"/>
              <a:t>asap2</a:t>
            </a:r>
            <a:r>
              <a:rPr lang="fr-FR" sz="1200" dirty="0"/>
              <a:t>  		</a:t>
            </a:r>
          </a:p>
          <a:p>
            <a:pPr marL="914400" lvl="1" indent="-171450">
              <a:buFont typeface="Arial" panose="020B0604020202020204" pitchFamily="34" charset="0"/>
              <a:buChar char="•"/>
            </a:pPr>
            <a:r>
              <a:rPr lang="fr-FR" sz="1200" b="1" dirty="0" err="1">
                <a:solidFill>
                  <a:srgbClr val="0070C0"/>
                </a:solidFill>
              </a:rPr>
              <a:t>runoff</a:t>
            </a:r>
            <a:r>
              <a:rPr lang="fr-FR" sz="1200" dirty="0"/>
              <a:t> 			pour </a:t>
            </a:r>
            <a:r>
              <a:rPr lang="fr-FR" sz="1200" dirty="0" err="1"/>
              <a:t>débug</a:t>
            </a:r>
            <a:r>
              <a:rPr lang="fr-FR" sz="1200" dirty="0"/>
              <a:t> v3.00 : facile de débrancher? </a:t>
            </a:r>
          </a:p>
          <a:p>
            <a:pPr marL="914400" lvl="1" indent="-171450">
              <a:buFont typeface="Arial" panose="020B0604020202020204" pitchFamily="34" charset="0"/>
              <a:buChar char="•"/>
            </a:pPr>
            <a:r>
              <a:rPr lang="fr-FR" sz="1200" b="1" dirty="0" err="1">
                <a:solidFill>
                  <a:srgbClr val="0070C0"/>
                </a:solidFill>
              </a:rPr>
              <a:t>bulk</a:t>
            </a:r>
            <a:r>
              <a:rPr lang="fr-FR" sz="1200" b="1" dirty="0">
                <a:solidFill>
                  <a:srgbClr val="0070C0"/>
                </a:solidFill>
              </a:rPr>
              <a:t> online</a:t>
            </a:r>
            <a:r>
              <a:rPr lang="fr-FR" sz="1200" b="1" dirty="0"/>
              <a:t>		</a:t>
            </a:r>
            <a:r>
              <a:rPr lang="fr-FR" sz="1200" dirty="0"/>
              <a:t>pour </a:t>
            </a:r>
            <a:r>
              <a:rPr lang="fr-FR" sz="1200" dirty="0" err="1"/>
              <a:t>débug</a:t>
            </a:r>
            <a:r>
              <a:rPr lang="fr-FR" sz="1200" dirty="0"/>
              <a:t> v3.00: Pouvoir tourner sans? En plus ré écriture complète dans la v3.00 </a:t>
            </a:r>
          </a:p>
          <a:p>
            <a:pPr marL="914400" lvl="1" indent="-171450">
              <a:buFont typeface="Arial" panose="020B0604020202020204" pitchFamily="34" charset="0"/>
              <a:buChar char="•"/>
            </a:pPr>
            <a:r>
              <a:rPr lang="fr-FR" sz="1200" b="1" dirty="0"/>
              <a:t>Paramètres </a:t>
            </a:r>
            <a:r>
              <a:rPr lang="fr-FR" sz="1200" b="1" dirty="0" err="1"/>
              <a:t>pisces</a:t>
            </a:r>
            <a:r>
              <a:rPr lang="fr-FR" sz="1200" b="1" dirty="0"/>
              <a:t> 	</a:t>
            </a:r>
            <a:r>
              <a:rPr lang="fr-FR" sz="1200" dirty="0" err="1"/>
              <a:t>tunnés</a:t>
            </a:r>
            <a:r>
              <a:rPr lang="fr-FR" sz="1200" dirty="0"/>
              <a:t> sur le global contrairement aux régions d’upwelling (AWA, PEVEX, BENGUELA_LR)</a:t>
            </a:r>
          </a:p>
          <a:p>
            <a:pPr marL="171450" indent="-171450">
              <a:buFont typeface="Arial" panose="020B0604020202020204" pitchFamily="34" charset="0"/>
              <a:buChar char="•"/>
            </a:pPr>
            <a:endParaRPr lang="fr-FR" sz="1200" dirty="0"/>
          </a:p>
          <a:p>
            <a:pPr marL="171450" indent="-171450">
              <a:buFont typeface="Arial" panose="020B0604020202020204" pitchFamily="34" charset="0"/>
              <a:buChar char="•"/>
            </a:pPr>
            <a:r>
              <a:rPr lang="fr-FR" sz="1200" b="1" dirty="0"/>
              <a:t>Clés CPP / config</a:t>
            </a:r>
          </a:p>
          <a:p>
            <a:r>
              <a:rPr lang="fr-FR" sz="1200" b="1" dirty="0">
                <a:solidFill>
                  <a:srgbClr val="00B050"/>
                </a:solidFill>
              </a:rPr>
              <a:t>	(comparaison)</a:t>
            </a:r>
          </a:p>
          <a:p>
            <a:endParaRPr lang="fr-FR" sz="1200" b="1" dirty="0"/>
          </a:p>
          <a:p>
            <a:pPr marL="171450" indent="-171450">
              <a:buFont typeface="Arial" panose="020B0604020202020204" pitchFamily="34" charset="0"/>
              <a:buChar char="•"/>
            </a:pPr>
            <a:endParaRPr lang="fr-FR" sz="1200" b="1" dirty="0"/>
          </a:p>
          <a:p>
            <a:pPr marL="171450" indent="-171450">
              <a:buFont typeface="Arial" panose="020B0604020202020204" pitchFamily="34" charset="0"/>
              <a:buChar char="•"/>
            </a:pPr>
            <a:endParaRPr lang="fr-FR" sz="1200" b="1" dirty="0"/>
          </a:p>
          <a:p>
            <a:pPr marL="171450" indent="-171450">
              <a:buFont typeface="Arial" panose="020B0604020202020204" pitchFamily="34" charset="0"/>
              <a:buChar char="•"/>
            </a:pPr>
            <a:endParaRPr lang="fr-FR" sz="1200" b="1" dirty="0"/>
          </a:p>
          <a:p>
            <a:pPr marL="171450" indent="-171450">
              <a:buFont typeface="Arial" panose="020B0604020202020204" pitchFamily="34" charset="0"/>
              <a:buChar char="•"/>
            </a:pPr>
            <a:endParaRPr lang="fr-FR" sz="1200" b="1" dirty="0"/>
          </a:p>
          <a:p>
            <a:pPr marL="171450" indent="-171450">
              <a:buFont typeface="Arial" panose="020B0604020202020204" pitchFamily="34" charset="0"/>
              <a:buChar char="•"/>
            </a:pPr>
            <a:endParaRPr lang="fr-FR" sz="1200" b="1" dirty="0"/>
          </a:p>
          <a:p>
            <a:pPr marL="171450" indent="-171450">
              <a:buFont typeface="Arial" panose="020B0604020202020204" pitchFamily="34" charset="0"/>
              <a:buChar char="•"/>
            </a:pPr>
            <a:endParaRPr lang="fr-FR" sz="1200" b="1" dirty="0"/>
          </a:p>
          <a:p>
            <a:pPr marL="171450" indent="-171450">
              <a:buFont typeface="Arial" panose="020B0604020202020204" pitchFamily="34" charset="0"/>
              <a:buChar char="•"/>
            </a:pPr>
            <a:endParaRPr lang="fr-FR" sz="1200" b="1" dirty="0"/>
          </a:p>
          <a:p>
            <a:pPr marL="171450" indent="-171450">
              <a:buFont typeface="Arial" panose="020B0604020202020204" pitchFamily="34" charset="0"/>
              <a:buChar char="•"/>
            </a:pPr>
            <a:endParaRPr lang="fr-FR" sz="1200" b="1" dirty="0"/>
          </a:p>
          <a:p>
            <a:pPr marL="171450" indent="-171450">
              <a:buFont typeface="Arial" panose="020B0604020202020204" pitchFamily="34" charset="0"/>
              <a:buChar char="•"/>
            </a:pPr>
            <a:endParaRPr lang="fr-FR" sz="1200" b="1" dirty="0"/>
          </a:p>
          <a:p>
            <a:pPr marL="171450" indent="-171450">
              <a:buFont typeface="Arial" panose="020B0604020202020204" pitchFamily="34" charset="0"/>
              <a:buChar char="•"/>
            </a:pPr>
            <a:endParaRPr lang="fr-FR" sz="1200" b="1" dirty="0"/>
          </a:p>
          <a:p>
            <a:pPr marL="171450" indent="-171450">
              <a:buFont typeface="Arial" panose="020B0604020202020204" pitchFamily="34" charset="0"/>
              <a:buChar char="•"/>
            </a:pPr>
            <a:endParaRPr lang="fr-FR" sz="1200" b="1" dirty="0"/>
          </a:p>
          <a:p>
            <a:pPr marL="171450" indent="-171450">
              <a:buFont typeface="Arial" panose="020B0604020202020204" pitchFamily="34" charset="0"/>
              <a:buChar char="•"/>
            </a:pPr>
            <a:endParaRPr lang="fr-FR" sz="1200" b="1" dirty="0"/>
          </a:p>
          <a:p>
            <a:pPr marL="171450" indent="-171450">
              <a:buFont typeface="Arial" panose="020B0604020202020204" pitchFamily="34" charset="0"/>
              <a:buChar char="•"/>
            </a:pPr>
            <a:endParaRPr lang="fr-FR" sz="1200" b="1" dirty="0"/>
          </a:p>
          <a:p>
            <a:pPr marL="171450" indent="-171450">
              <a:buFont typeface="Arial" panose="020B0604020202020204" pitchFamily="34" charset="0"/>
              <a:buChar char="•"/>
            </a:pPr>
            <a:endParaRPr lang="fr-FR" sz="1200" b="1" dirty="0"/>
          </a:p>
          <a:p>
            <a:pPr marL="171450" indent="-171450">
              <a:buFont typeface="Arial" panose="020B0604020202020204" pitchFamily="34" charset="0"/>
              <a:buChar char="•"/>
            </a:pPr>
            <a:endParaRPr lang="fr-FR" sz="1200" b="1" dirty="0"/>
          </a:p>
          <a:p>
            <a:pPr marL="171450" indent="-171450">
              <a:buFont typeface="Arial" panose="020B0604020202020204" pitchFamily="34" charset="0"/>
              <a:buChar char="•"/>
            </a:pPr>
            <a:endParaRPr lang="fr-FR" sz="1200" b="1" dirty="0"/>
          </a:p>
          <a:p>
            <a:pPr marL="171450" indent="-171450">
              <a:buFont typeface="Arial" panose="020B0604020202020204" pitchFamily="34" charset="0"/>
              <a:buChar char="•"/>
            </a:pPr>
            <a:endParaRPr lang="fr-FR" sz="1200" b="1" dirty="0"/>
          </a:p>
          <a:p>
            <a:pPr marL="171450" indent="-171450">
              <a:buFont typeface="Arial" panose="020B0604020202020204" pitchFamily="34" charset="0"/>
              <a:buChar char="•"/>
            </a:pPr>
            <a:endParaRPr lang="fr-FR" sz="1200" b="1" dirty="0"/>
          </a:p>
          <a:p>
            <a:pPr marL="171450" indent="-171450">
              <a:buFont typeface="Arial" panose="020B0604020202020204" pitchFamily="34" charset="0"/>
              <a:buChar char="•"/>
            </a:pPr>
            <a:endParaRPr lang="fr-FR" sz="1200" b="1" dirty="0"/>
          </a:p>
          <a:p>
            <a:pPr marL="171450" indent="-171450">
              <a:buFont typeface="Arial" panose="020B0604020202020204" pitchFamily="34" charset="0"/>
              <a:buChar char="•"/>
            </a:pPr>
            <a:endParaRPr lang="fr-FR" sz="1200" b="1" dirty="0"/>
          </a:p>
          <a:p>
            <a:pPr marL="171450" indent="-171450">
              <a:buFont typeface="Arial" panose="020B0604020202020204" pitchFamily="34" charset="0"/>
              <a:buChar char="•"/>
            </a:pPr>
            <a:endParaRPr lang="fr-FR" sz="1200" b="1" dirty="0"/>
          </a:p>
          <a:p>
            <a:pPr marL="171450" indent="-171450">
              <a:buFont typeface="Arial" panose="020B0604020202020204" pitchFamily="34" charset="0"/>
              <a:buChar char="•"/>
            </a:pPr>
            <a:endParaRPr lang="fr-FR" sz="1200" b="1" dirty="0"/>
          </a:p>
          <a:p>
            <a:pPr marL="171450" indent="-171450">
              <a:buFont typeface="Arial" panose="020B0604020202020204" pitchFamily="34" charset="0"/>
              <a:buChar char="•"/>
            </a:pPr>
            <a:endParaRPr lang="fr-FR" sz="1200" b="1" dirty="0"/>
          </a:p>
          <a:p>
            <a:pPr marL="171450" indent="-171450">
              <a:buFont typeface="Arial" panose="020B0604020202020204" pitchFamily="34" charset="0"/>
              <a:buChar char="•"/>
            </a:pPr>
            <a:endParaRPr lang="fr-FR" sz="1200" b="1" dirty="0"/>
          </a:p>
          <a:p>
            <a:pPr marL="171450" indent="-171450">
              <a:buFont typeface="Arial" panose="020B0604020202020204" pitchFamily="34" charset="0"/>
              <a:buChar char="•"/>
            </a:pPr>
            <a:endParaRPr lang="fr-FR" sz="1200" b="1" dirty="0"/>
          </a:p>
          <a:p>
            <a:pPr marL="171450" indent="-171450">
              <a:buFont typeface="Arial" panose="020B0604020202020204" pitchFamily="34" charset="0"/>
              <a:buChar char="•"/>
            </a:pPr>
            <a:endParaRPr lang="fr-FR" sz="1200" b="1" dirty="0"/>
          </a:p>
          <a:p>
            <a:pPr marL="171450" indent="-171450">
              <a:buFont typeface="Arial" panose="020B0604020202020204" pitchFamily="34" charset="0"/>
              <a:buChar char="•"/>
            </a:pPr>
            <a:endParaRPr lang="fr-FR" sz="1200" b="1" dirty="0"/>
          </a:p>
        </p:txBody>
      </p:sp>
      <p:sp>
        <p:nvSpPr>
          <p:cNvPr id="21505" name="Titre 1">
            <a:extLst>
              <a:ext uri="{FF2B5EF4-FFF2-40B4-BE49-F238E27FC236}">
                <a16:creationId xmlns:a16="http://schemas.microsoft.com/office/drawing/2014/main" id="{111492BA-667A-1E45-A793-C5EAC58C1B9F}"/>
              </a:ext>
            </a:extLst>
          </p:cNvPr>
          <p:cNvSpPr>
            <a:spLocks noGrp="1"/>
          </p:cNvSpPr>
          <p:nvPr>
            <p:ph type="ctrTitle"/>
          </p:nvPr>
        </p:nvSpPr>
        <p:spPr>
          <a:xfrm>
            <a:off x="0" y="0"/>
            <a:ext cx="9144000" cy="393700"/>
          </a:xfrm>
        </p:spPr>
        <p:txBody>
          <a:bodyPr/>
          <a:lstStyle/>
          <a:p>
            <a:r>
              <a:rPr lang="fr-FR" dirty="0">
                <a:solidFill>
                  <a:srgbClr val="0070C0"/>
                </a:solidFill>
                <a:latin typeface="Calibri" panose="020F0502020204030204" pitchFamily="34" charset="0"/>
                <a:ea typeface="ＭＳ Ｐゴシック" panose="020B0600070205080204" pitchFamily="34" charset="-128"/>
              </a:rPr>
              <a:t>Différences entre config </a:t>
            </a:r>
            <a:endParaRPr lang="fr-FR" altLang="fr-FR" dirty="0">
              <a:latin typeface="Calibri" panose="020F0502020204030204" pitchFamily="34" charset="0"/>
              <a:ea typeface="ＭＳ Ｐゴシック" panose="020B0600070205080204" pitchFamily="34" charset="-128"/>
            </a:endParaRPr>
          </a:p>
        </p:txBody>
      </p:sp>
      <p:pic>
        <p:nvPicPr>
          <p:cNvPr id="5" name="Image 4">
            <a:extLst>
              <a:ext uri="{FF2B5EF4-FFF2-40B4-BE49-F238E27FC236}">
                <a16:creationId xmlns:a16="http://schemas.microsoft.com/office/drawing/2014/main" id="{EA4D867D-3E9B-AF4A-9DB9-C77F44015452}"/>
              </a:ext>
            </a:extLst>
          </p:cNvPr>
          <p:cNvPicPr>
            <a:picLocks noChangeAspect="1"/>
          </p:cNvPicPr>
          <p:nvPr/>
        </p:nvPicPr>
        <p:blipFill>
          <a:blip r:embed="rId2"/>
          <a:srcRect/>
          <a:stretch/>
        </p:blipFill>
        <p:spPr>
          <a:xfrm>
            <a:off x="2298357" y="1013254"/>
            <a:ext cx="5627957" cy="5684340"/>
          </a:xfrm>
          <a:prstGeom prst="rect">
            <a:avLst/>
          </a:prstGeom>
        </p:spPr>
      </p:pic>
    </p:spTree>
    <p:extLst>
      <p:ext uri="{BB962C8B-B14F-4D97-AF65-F5344CB8AC3E}">
        <p14:creationId xmlns:p14="http://schemas.microsoft.com/office/powerpoint/2010/main" val="647197184"/>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2150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ZoneTexte 35">
            <a:extLst>
              <a:ext uri="{FF2B5EF4-FFF2-40B4-BE49-F238E27FC236}">
                <a16:creationId xmlns:a16="http://schemas.microsoft.com/office/drawing/2014/main" id="{F9E73092-FCA7-6E40-A9A9-FC3A245ACBB9}"/>
              </a:ext>
            </a:extLst>
          </p:cNvPr>
          <p:cNvSpPr txBox="1">
            <a:spLocks noChangeArrowheads="1"/>
          </p:cNvSpPr>
          <p:nvPr/>
        </p:nvSpPr>
        <p:spPr bwMode="auto">
          <a:xfrm>
            <a:off x="483182" y="987593"/>
            <a:ext cx="8177635" cy="5078313"/>
          </a:xfrm>
          <a:prstGeom prst="rect">
            <a:avLst/>
          </a:prstGeom>
          <a:solidFill>
            <a:schemeClr val="bg1">
              <a:alpha val="64000"/>
            </a:schemeClr>
          </a:solidFill>
          <a:ln w="9525">
            <a:solidFill>
              <a:schemeClr val="accent1"/>
            </a:solidFill>
            <a:miter lim="800000"/>
            <a:headEnd/>
            <a:tailEnd/>
          </a:ln>
        </p:spPr>
        <p:txBody>
          <a:bodyPr wrap="square">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lgn="ctr"/>
            <a:endParaRPr lang="fr-FR" sz="1200" b="1" dirty="0"/>
          </a:p>
          <a:p>
            <a:pPr algn="ctr"/>
            <a:r>
              <a:rPr lang="fr-FR" sz="1200" b="1" dirty="0">
                <a:solidFill>
                  <a:srgbClr val="0070C0"/>
                </a:solidFill>
              </a:rPr>
              <a:t>BENGUELA_LR  </a:t>
            </a:r>
            <a:r>
              <a:rPr lang="fr-FR" sz="1200" dirty="0">
                <a:solidFill>
                  <a:srgbClr val="0070C0"/>
                </a:solidFill>
              </a:rPr>
              <a:t>(sans AGRIF)</a:t>
            </a:r>
          </a:p>
          <a:p>
            <a:pPr algn="ctr"/>
            <a:r>
              <a:rPr lang="fr-FR" sz="1200" dirty="0"/>
              <a:t>(Renaud Intéressé par PISCES + QUOTA + SEDIMENTS)</a:t>
            </a:r>
          </a:p>
          <a:p>
            <a:pPr algn="ctr"/>
            <a:r>
              <a:rPr lang="fr-FR" sz="1200" dirty="0"/>
              <a:t>(Manque AGRIF sur cette config)</a:t>
            </a:r>
          </a:p>
          <a:p>
            <a:endParaRPr lang="fr-FR" sz="1200" dirty="0"/>
          </a:p>
          <a:p>
            <a:endParaRPr lang="fr-FR" sz="1200" dirty="0"/>
          </a:p>
          <a:p>
            <a:r>
              <a:rPr lang="fr-FR" sz="1200" b="1" dirty="0"/>
              <a:t>JEANZAY</a:t>
            </a:r>
          </a:p>
          <a:p>
            <a:r>
              <a:rPr lang="fr-FR" sz="1200" dirty="0">
                <a:solidFill>
                  <a:srgbClr val="00B050"/>
                </a:solidFill>
              </a:rPr>
              <a:t>test_JEANZAY_01_pisces_quota_DEBUG_Steph</a:t>
            </a:r>
            <a:r>
              <a:rPr lang="fr-FR" sz="1200" dirty="0"/>
              <a:t>___OK/</a:t>
            </a:r>
          </a:p>
          <a:p>
            <a:r>
              <a:rPr lang="fr-FR" sz="1200" dirty="0"/>
              <a:t>test_JEANZAY_02_pisces_quota_sed_xios_DEBUG_Steph___OK/</a:t>
            </a:r>
          </a:p>
          <a:p>
            <a:endParaRPr lang="fr-FR" sz="1200" b="1" dirty="0">
              <a:solidFill>
                <a:srgbClr val="FF0000"/>
              </a:solidFill>
            </a:endParaRPr>
          </a:p>
          <a:p>
            <a:endParaRPr lang="fr-FR" sz="1200" b="1" dirty="0">
              <a:solidFill>
                <a:srgbClr val="FF0000"/>
              </a:solidFill>
            </a:endParaRPr>
          </a:p>
          <a:p>
            <a:r>
              <a:rPr lang="fr-FR" sz="1200" b="1" dirty="0"/>
              <a:t>IRENE-AMD</a:t>
            </a:r>
          </a:p>
          <a:p>
            <a:r>
              <a:rPr lang="fr-FR" sz="1200" dirty="0">
                <a:solidFill>
                  <a:srgbClr val="00B050"/>
                </a:solidFill>
              </a:rPr>
              <a:t>test_IRENE-AMD_01_pisces_quota_DEBUG_Steph</a:t>
            </a:r>
            <a:r>
              <a:rPr lang="fr-FR" sz="1200" dirty="0"/>
              <a:t>___OK/</a:t>
            </a:r>
          </a:p>
          <a:p>
            <a:r>
              <a:rPr lang="fr-FR" sz="1200" dirty="0"/>
              <a:t>test_IRENE-AMD_02_pisces_quota_sed_xios_DEBUG_Steph___OK/</a:t>
            </a:r>
          </a:p>
          <a:p>
            <a:endParaRPr lang="fr-FR" sz="1200" dirty="0"/>
          </a:p>
          <a:p>
            <a:endParaRPr lang="fr-FR" sz="1200" dirty="0"/>
          </a:p>
          <a:p>
            <a:r>
              <a:rPr lang="fr-FR" sz="1200" b="1" dirty="0"/>
              <a:t>IRENE</a:t>
            </a:r>
          </a:p>
          <a:p>
            <a:r>
              <a:rPr lang="fr-FR" sz="1200" dirty="0">
                <a:solidFill>
                  <a:srgbClr val="00B050"/>
                </a:solidFill>
              </a:rPr>
              <a:t>test_IRENE_01_pisces_quota_DEBUG_Steph</a:t>
            </a:r>
            <a:r>
              <a:rPr lang="fr-FR" sz="1200" dirty="0"/>
              <a:t>___OK/</a:t>
            </a:r>
          </a:p>
          <a:p>
            <a:r>
              <a:rPr lang="fr-FR" sz="1200" dirty="0"/>
              <a:t>test_IRENE_02_pisces_quota_sed_xios_DEBUG_Steph___OK/</a:t>
            </a:r>
          </a:p>
          <a:p>
            <a:endParaRPr lang="fr-FR" sz="1200" dirty="0"/>
          </a:p>
          <a:p>
            <a:endParaRPr lang="fr-FR" sz="1200" dirty="0"/>
          </a:p>
          <a:p>
            <a:r>
              <a:rPr lang="fr-FR" sz="1200" b="1" dirty="0"/>
              <a:t>DATARMOR	</a:t>
            </a:r>
            <a:r>
              <a:rPr lang="fr-FR" sz="1200" dirty="0">
                <a:solidFill>
                  <a:srgbClr val="0070C0"/>
                </a:solidFill>
              </a:rPr>
              <a:t>  (même croco </a:t>
            </a:r>
            <a:r>
              <a:rPr lang="fr-FR" sz="1200" dirty="0" err="1">
                <a:solidFill>
                  <a:srgbClr val="0070C0"/>
                </a:solidFill>
              </a:rPr>
              <a:t>pisces</a:t>
            </a:r>
            <a:r>
              <a:rPr lang="fr-FR" sz="1200" dirty="0">
                <a:solidFill>
                  <a:srgbClr val="0070C0"/>
                </a:solidFill>
              </a:rPr>
              <a:t> seul ne passe pas sur DATARMOR)</a:t>
            </a:r>
          </a:p>
          <a:p>
            <a:r>
              <a:rPr lang="fr-FR" sz="1200" dirty="0">
                <a:solidFill>
                  <a:srgbClr val="00B050"/>
                </a:solidFill>
              </a:rPr>
              <a:t>test_DATARMOR_01_pisces_quota_DEBUG_Steph</a:t>
            </a:r>
            <a:r>
              <a:rPr lang="fr-FR" sz="1200" dirty="0"/>
              <a:t>___</a:t>
            </a:r>
            <a:r>
              <a:rPr lang="fr-FR" sz="1200" dirty="0">
                <a:solidFill>
                  <a:srgbClr val="0070C0"/>
                </a:solidFill>
              </a:rPr>
              <a:t>PLANTE_floating_invalid_p4zfechem_.f90/</a:t>
            </a:r>
          </a:p>
          <a:p>
            <a:r>
              <a:rPr lang="fr-FR" sz="1200" dirty="0"/>
              <a:t>test_DATARMOR_02_pisces_quota_sed_xios_DEBUG_Steph___</a:t>
            </a:r>
            <a:r>
              <a:rPr lang="fr-FR" sz="1200" dirty="0">
                <a:solidFill>
                  <a:srgbClr val="0070C0"/>
                </a:solidFill>
              </a:rPr>
              <a:t>PLANTE_floating_invalid_p4zfechem_.f90/</a:t>
            </a:r>
          </a:p>
          <a:p>
            <a:r>
              <a:rPr lang="fr-FR" sz="1200" dirty="0"/>
              <a:t>test_DATARMOR_03_pisces_DEBUG_Steph___</a:t>
            </a:r>
            <a:r>
              <a:rPr lang="fr-FR" sz="1200" dirty="0">
                <a:solidFill>
                  <a:srgbClr val="0070C0"/>
                </a:solidFill>
              </a:rPr>
              <a:t>PLANTE_floating_invalid_p4zfechem_.f90/</a:t>
            </a:r>
          </a:p>
          <a:p>
            <a:endParaRPr lang="fr-FR" sz="1200" b="1" dirty="0"/>
          </a:p>
          <a:p>
            <a:pPr marL="171450" indent="-171450">
              <a:buFont typeface="Arial" panose="020B0604020202020204" pitchFamily="34" charset="0"/>
              <a:buChar char="•"/>
            </a:pPr>
            <a:endParaRPr lang="fr-FR" sz="1200" b="1" dirty="0"/>
          </a:p>
        </p:txBody>
      </p:sp>
      <p:sp>
        <p:nvSpPr>
          <p:cNvPr id="21505" name="Titre 1">
            <a:extLst>
              <a:ext uri="{FF2B5EF4-FFF2-40B4-BE49-F238E27FC236}">
                <a16:creationId xmlns:a16="http://schemas.microsoft.com/office/drawing/2014/main" id="{111492BA-667A-1E45-A793-C5EAC58C1B9F}"/>
              </a:ext>
            </a:extLst>
          </p:cNvPr>
          <p:cNvSpPr>
            <a:spLocks noGrp="1"/>
          </p:cNvSpPr>
          <p:nvPr>
            <p:ph type="ctrTitle"/>
          </p:nvPr>
        </p:nvSpPr>
        <p:spPr>
          <a:xfrm>
            <a:off x="0" y="0"/>
            <a:ext cx="9144000" cy="393700"/>
          </a:xfrm>
        </p:spPr>
        <p:txBody>
          <a:bodyPr/>
          <a:lstStyle/>
          <a:p>
            <a:r>
              <a:rPr lang="fr-FR" dirty="0">
                <a:solidFill>
                  <a:srgbClr val="0070C0"/>
                </a:solidFill>
                <a:latin typeface="Calibri" panose="020F0502020204030204" pitchFamily="34" charset="0"/>
                <a:ea typeface="ＭＳ Ｐゴシック" panose="020B0600070205080204" pitchFamily="34" charset="-128"/>
              </a:rPr>
              <a:t>Point à ce jour avec la v2.00 – BENGUELA_LR</a:t>
            </a:r>
            <a:endParaRPr lang="fr-FR" altLang="fr-FR" dirty="0">
              <a:latin typeface="Calibri" panose="020F0502020204030204" pitchFamily="34" charset="0"/>
              <a:ea typeface="ＭＳ Ｐゴシック" panose="020B0600070205080204" pitchFamily="34" charset="-128"/>
            </a:endParaRPr>
          </a:p>
        </p:txBody>
      </p:sp>
    </p:spTree>
    <p:extLst>
      <p:ext uri="{BB962C8B-B14F-4D97-AF65-F5344CB8AC3E}">
        <p14:creationId xmlns:p14="http://schemas.microsoft.com/office/powerpoint/2010/main" val="2092568341"/>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2150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ZoneTexte 35">
            <a:extLst>
              <a:ext uri="{FF2B5EF4-FFF2-40B4-BE49-F238E27FC236}">
                <a16:creationId xmlns:a16="http://schemas.microsoft.com/office/drawing/2014/main" id="{F9E73092-FCA7-6E40-A9A9-FC3A245ACBB9}"/>
              </a:ext>
            </a:extLst>
          </p:cNvPr>
          <p:cNvSpPr txBox="1">
            <a:spLocks noChangeArrowheads="1"/>
          </p:cNvSpPr>
          <p:nvPr/>
        </p:nvSpPr>
        <p:spPr bwMode="auto">
          <a:xfrm>
            <a:off x="483182" y="746962"/>
            <a:ext cx="8177635" cy="5632311"/>
          </a:xfrm>
          <a:prstGeom prst="rect">
            <a:avLst/>
          </a:prstGeom>
          <a:solidFill>
            <a:schemeClr val="bg1">
              <a:alpha val="64000"/>
            </a:schemeClr>
          </a:solidFill>
          <a:ln w="9525">
            <a:solidFill>
              <a:schemeClr val="accent1"/>
            </a:solidFill>
            <a:miter lim="800000"/>
            <a:headEnd/>
            <a:tailEnd/>
          </a:ln>
        </p:spPr>
        <p:txBody>
          <a:bodyPr wrap="square">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lgn="ctr"/>
            <a:endParaRPr lang="fr-FR" sz="1200" b="1" dirty="0"/>
          </a:p>
          <a:p>
            <a:pPr algn="ctr"/>
            <a:r>
              <a:rPr lang="fr-FR" sz="1200" b="1" dirty="0">
                <a:solidFill>
                  <a:srgbClr val="0070C0"/>
                </a:solidFill>
              </a:rPr>
              <a:t>AWA (can11sen2)</a:t>
            </a:r>
            <a:endParaRPr lang="fr-FR" sz="1200" dirty="0">
              <a:solidFill>
                <a:srgbClr val="0070C0"/>
              </a:solidFill>
            </a:endParaRPr>
          </a:p>
          <a:p>
            <a:pPr algn="ctr"/>
            <a:r>
              <a:rPr lang="fr-FR" sz="1200" dirty="0"/>
              <a:t>(Vincent, Pierre &amp; Xavier intéressés par AGRIF + PISCES + QUOTA + SHADING + XIOS)</a:t>
            </a:r>
          </a:p>
          <a:p>
            <a:pPr algn="ctr"/>
            <a:endParaRPr lang="fr-FR" sz="1200" dirty="0"/>
          </a:p>
          <a:p>
            <a:endParaRPr lang="fr-FR" sz="1200" dirty="0"/>
          </a:p>
          <a:p>
            <a:endParaRPr lang="fr-FR" sz="1200" dirty="0"/>
          </a:p>
          <a:p>
            <a:r>
              <a:rPr lang="fr-FR" sz="1200" b="1" dirty="0"/>
              <a:t>JEANZAY</a:t>
            </a:r>
          </a:p>
          <a:p>
            <a:r>
              <a:rPr lang="fr-FR" sz="1200" dirty="0">
                <a:solidFill>
                  <a:srgbClr val="00B050"/>
                </a:solidFill>
              </a:rPr>
              <a:t>test_JEANZAY_01_agrif_pisces_quota_shading_DEBUG_Steph</a:t>
            </a:r>
            <a:r>
              <a:rPr lang="fr-FR" sz="1200" dirty="0"/>
              <a:t>___OK/</a:t>
            </a:r>
          </a:p>
          <a:p>
            <a:r>
              <a:rPr lang="fr-FR" sz="1200" dirty="0"/>
              <a:t>test_JEANZAY_02_agrif_pisces_quota_shading_xios_DEBUG_Steph___OK/</a:t>
            </a:r>
          </a:p>
          <a:p>
            <a:endParaRPr lang="fr-FR" sz="1200" b="1" dirty="0">
              <a:solidFill>
                <a:srgbClr val="FF0000"/>
              </a:solidFill>
            </a:endParaRPr>
          </a:p>
          <a:p>
            <a:endParaRPr lang="fr-FR" sz="1200" b="1" dirty="0">
              <a:solidFill>
                <a:srgbClr val="FF0000"/>
              </a:solidFill>
            </a:endParaRPr>
          </a:p>
          <a:p>
            <a:r>
              <a:rPr lang="fr-FR" sz="1200" b="1" dirty="0"/>
              <a:t>IRENE-AMD</a:t>
            </a:r>
          </a:p>
          <a:p>
            <a:r>
              <a:rPr lang="fr-FR" sz="1200" dirty="0">
                <a:solidFill>
                  <a:srgbClr val="00B050"/>
                </a:solidFill>
              </a:rPr>
              <a:t>test_IRENE-AMD_01_agrif_pisces_quota_shading_DEBUG_Steph</a:t>
            </a:r>
            <a:r>
              <a:rPr lang="fr-FR" sz="1200" dirty="0"/>
              <a:t>___OK/</a:t>
            </a:r>
          </a:p>
          <a:p>
            <a:r>
              <a:rPr lang="fr-FR" sz="1200" dirty="0"/>
              <a:t>test_IRENE-AMD_02_agrif_pisces_quota_shading_xios_DEBUG_Steph___OK/</a:t>
            </a:r>
          </a:p>
          <a:p>
            <a:endParaRPr lang="fr-FR" sz="1200" dirty="0"/>
          </a:p>
          <a:p>
            <a:endParaRPr lang="fr-FR" sz="1200" dirty="0"/>
          </a:p>
          <a:p>
            <a:r>
              <a:rPr lang="fr-FR" sz="1200" b="1" dirty="0"/>
              <a:t>IRENE</a:t>
            </a:r>
          </a:p>
          <a:p>
            <a:r>
              <a:rPr lang="fr-FR" sz="1200" dirty="0">
                <a:solidFill>
                  <a:srgbClr val="00B050"/>
                </a:solidFill>
              </a:rPr>
              <a:t>test_IRENE_01_agrif_pisces_quota_shading_DEBUG_Steph</a:t>
            </a:r>
            <a:r>
              <a:rPr lang="fr-FR" sz="1200" dirty="0"/>
              <a:t>___OK/</a:t>
            </a:r>
          </a:p>
          <a:p>
            <a:r>
              <a:rPr lang="fr-FR" sz="1200" dirty="0"/>
              <a:t>test_IRENE_02_agrif_pisces_quota_shading_xios_DEBUG_Steph___OK/</a:t>
            </a:r>
          </a:p>
          <a:p>
            <a:endParaRPr lang="fr-FR" sz="1200" dirty="0"/>
          </a:p>
          <a:p>
            <a:endParaRPr lang="fr-FR" sz="1200" dirty="0"/>
          </a:p>
          <a:p>
            <a:r>
              <a:rPr lang="fr-FR" sz="1200" b="1" dirty="0"/>
              <a:t>DATARMOR		</a:t>
            </a:r>
            <a:r>
              <a:rPr lang="fr-FR" sz="1200" dirty="0">
                <a:solidFill>
                  <a:srgbClr val="0070C0"/>
                </a:solidFill>
              </a:rPr>
              <a:t>(quota ne passe pas sur DATARMOR)</a:t>
            </a:r>
            <a:endParaRPr lang="fr-FR" sz="1200" b="1" dirty="0"/>
          </a:p>
          <a:p>
            <a:r>
              <a:rPr lang="fr-FR" sz="1200" dirty="0">
                <a:solidFill>
                  <a:srgbClr val="00B050"/>
                </a:solidFill>
              </a:rPr>
              <a:t>test_DATARMOR_01_agrif_pisces_quota_shading_DEBUG_Steph</a:t>
            </a:r>
            <a:r>
              <a:rPr lang="fr-FR" sz="1200" dirty="0"/>
              <a:t>___</a:t>
            </a:r>
            <a:r>
              <a:rPr lang="fr-FR" sz="1200" dirty="0">
                <a:solidFill>
                  <a:srgbClr val="0070C0"/>
                </a:solidFill>
              </a:rPr>
              <a:t>PLANTE_invalid_floating_p4zrem_.f90/</a:t>
            </a:r>
          </a:p>
          <a:p>
            <a:r>
              <a:rPr lang="fr-FR" sz="1200" dirty="0"/>
              <a:t>test_DATARMOR_02_agrif_pisces_quota_shading_xios_DEBUG_Steph___</a:t>
            </a:r>
            <a:r>
              <a:rPr lang="fr-FR" sz="1200" dirty="0">
                <a:solidFill>
                  <a:srgbClr val="0070C0"/>
                </a:solidFill>
              </a:rPr>
              <a:t>PLANTE_invalid_floating_p4zrem_.f90/</a:t>
            </a:r>
          </a:p>
          <a:p>
            <a:endParaRPr lang="fr-FR" sz="1200" dirty="0"/>
          </a:p>
          <a:p>
            <a:r>
              <a:rPr lang="fr-FR" sz="1200" dirty="0"/>
              <a:t>test_DATARMOR_03_agrif_pisces_shading_DEBUG_Steph___OK/</a:t>
            </a:r>
          </a:p>
          <a:p>
            <a:r>
              <a:rPr lang="fr-FR" sz="1200" dirty="0"/>
              <a:t>test_DATARMOR_04_agrif_pisces_shading_xios_DEBUG_Steph___OK/</a:t>
            </a:r>
          </a:p>
          <a:p>
            <a:endParaRPr lang="fr-FR" sz="1200" dirty="0"/>
          </a:p>
          <a:p>
            <a:endParaRPr lang="fr-FR" sz="1200" dirty="0"/>
          </a:p>
          <a:p>
            <a:pPr marL="171450" indent="-171450">
              <a:buFont typeface="Arial" panose="020B0604020202020204" pitchFamily="34" charset="0"/>
              <a:buChar char="•"/>
            </a:pPr>
            <a:endParaRPr lang="fr-FR" sz="1200" b="1" dirty="0"/>
          </a:p>
        </p:txBody>
      </p:sp>
      <p:sp>
        <p:nvSpPr>
          <p:cNvPr id="21505" name="Titre 1">
            <a:extLst>
              <a:ext uri="{FF2B5EF4-FFF2-40B4-BE49-F238E27FC236}">
                <a16:creationId xmlns:a16="http://schemas.microsoft.com/office/drawing/2014/main" id="{111492BA-667A-1E45-A793-C5EAC58C1B9F}"/>
              </a:ext>
            </a:extLst>
          </p:cNvPr>
          <p:cNvSpPr>
            <a:spLocks noGrp="1"/>
          </p:cNvSpPr>
          <p:nvPr>
            <p:ph type="ctrTitle"/>
          </p:nvPr>
        </p:nvSpPr>
        <p:spPr>
          <a:xfrm>
            <a:off x="0" y="0"/>
            <a:ext cx="9144000" cy="393700"/>
          </a:xfrm>
        </p:spPr>
        <p:txBody>
          <a:bodyPr/>
          <a:lstStyle/>
          <a:p>
            <a:r>
              <a:rPr lang="fr-FR" dirty="0">
                <a:solidFill>
                  <a:srgbClr val="0070C0"/>
                </a:solidFill>
                <a:latin typeface="Calibri" panose="020F0502020204030204" pitchFamily="34" charset="0"/>
                <a:ea typeface="ＭＳ Ｐゴシック" panose="020B0600070205080204" pitchFamily="34" charset="-128"/>
              </a:rPr>
              <a:t>Point à ce jour avec la v2.00 – AWA (can11sen2)</a:t>
            </a:r>
            <a:endParaRPr lang="fr-FR" altLang="fr-FR" dirty="0">
              <a:latin typeface="Calibri" panose="020F0502020204030204" pitchFamily="34" charset="0"/>
              <a:ea typeface="ＭＳ Ｐゴシック" panose="020B0600070205080204" pitchFamily="34" charset="-128"/>
            </a:endParaRPr>
          </a:p>
        </p:txBody>
      </p:sp>
    </p:spTree>
    <p:extLst>
      <p:ext uri="{BB962C8B-B14F-4D97-AF65-F5344CB8AC3E}">
        <p14:creationId xmlns:p14="http://schemas.microsoft.com/office/powerpoint/2010/main" val="710185410"/>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2150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ZoneTexte 35">
            <a:extLst>
              <a:ext uri="{FF2B5EF4-FFF2-40B4-BE49-F238E27FC236}">
                <a16:creationId xmlns:a16="http://schemas.microsoft.com/office/drawing/2014/main" id="{F9E73092-FCA7-6E40-A9A9-FC3A245ACBB9}"/>
              </a:ext>
            </a:extLst>
          </p:cNvPr>
          <p:cNvSpPr txBox="1">
            <a:spLocks noChangeArrowheads="1"/>
          </p:cNvSpPr>
          <p:nvPr/>
        </p:nvSpPr>
        <p:spPr bwMode="auto">
          <a:xfrm>
            <a:off x="81213" y="584534"/>
            <a:ext cx="8981574" cy="6186309"/>
          </a:xfrm>
          <a:prstGeom prst="rect">
            <a:avLst/>
          </a:prstGeom>
          <a:solidFill>
            <a:schemeClr val="bg1">
              <a:alpha val="64000"/>
            </a:schemeClr>
          </a:solidFill>
          <a:ln w="9525">
            <a:solidFill>
              <a:schemeClr val="accent1"/>
            </a:solidFill>
            <a:miter lim="800000"/>
            <a:headEnd/>
            <a:tailEnd/>
          </a:ln>
        </p:spPr>
        <p:txBody>
          <a:bodyPr wrap="square">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lgn="ctr"/>
            <a:endParaRPr lang="fr-FR" sz="1200" b="1" dirty="0"/>
          </a:p>
          <a:p>
            <a:pPr algn="ctr"/>
            <a:r>
              <a:rPr lang="fr-FR" sz="1200" b="1" dirty="0">
                <a:solidFill>
                  <a:srgbClr val="0070C0"/>
                </a:solidFill>
              </a:rPr>
              <a:t>ASAP2</a:t>
            </a:r>
            <a:endParaRPr lang="fr-FR" sz="1200" dirty="0">
              <a:solidFill>
                <a:srgbClr val="0070C0"/>
              </a:solidFill>
            </a:endParaRPr>
          </a:p>
          <a:p>
            <a:pPr algn="ctr"/>
            <a:r>
              <a:rPr lang="fr-FR" sz="1200" dirty="0"/>
              <a:t>(Steph intéressé par AGRIF + PISCES + XIOS)</a:t>
            </a:r>
          </a:p>
          <a:p>
            <a:pPr algn="ctr"/>
            <a:endParaRPr lang="fr-FR" sz="1200" dirty="0"/>
          </a:p>
          <a:p>
            <a:r>
              <a:rPr lang="fr-FR" sz="1200" b="1" dirty="0"/>
              <a:t>JEANZAY</a:t>
            </a:r>
          </a:p>
          <a:p>
            <a:r>
              <a:rPr lang="fr-FR" sz="1200" dirty="0">
                <a:solidFill>
                  <a:srgbClr val="00B050"/>
                </a:solidFill>
              </a:rPr>
              <a:t>test_JEANZAY_01_agrif_pisces_DEBUG_Steph___OK/</a:t>
            </a:r>
          </a:p>
          <a:p>
            <a:r>
              <a:rPr lang="fr-FR" sz="1200" dirty="0"/>
              <a:t>test_JEANZAY_02_agrif_pisces_xios_DEBUG_Steph___OK/</a:t>
            </a:r>
          </a:p>
          <a:p>
            <a:r>
              <a:rPr lang="fr-FR" sz="1200" dirty="0"/>
              <a:t>test_JEANZAY_03_______pisces_quota_sed_xios_PSOURCE_False_DEBUG_Steph___OK/</a:t>
            </a:r>
          </a:p>
          <a:p>
            <a:r>
              <a:rPr lang="fr-FR" sz="1200" dirty="0"/>
              <a:t>test_JEANZAY_04_agrif_pisces_quota_xios_PSOURCE_False_DEBUG_Steph___OK/</a:t>
            </a:r>
          </a:p>
          <a:p>
            <a:endParaRPr lang="fr-FR" sz="1200" b="1" dirty="0">
              <a:solidFill>
                <a:srgbClr val="FF0000"/>
              </a:solidFill>
            </a:endParaRPr>
          </a:p>
          <a:p>
            <a:endParaRPr lang="fr-FR" sz="1200" b="1" dirty="0">
              <a:solidFill>
                <a:srgbClr val="FF0000"/>
              </a:solidFill>
            </a:endParaRPr>
          </a:p>
          <a:p>
            <a:r>
              <a:rPr lang="fr-FR" sz="1200" b="1" dirty="0"/>
              <a:t>IRENE-AMD</a:t>
            </a:r>
          </a:p>
          <a:p>
            <a:r>
              <a:rPr lang="fr-FR" sz="1200" dirty="0">
                <a:solidFill>
                  <a:srgbClr val="00B050"/>
                </a:solidFill>
              </a:rPr>
              <a:t>test_IRENE-AMD_01_agrif_pisces_DEBUG_Steph___OK/</a:t>
            </a:r>
          </a:p>
          <a:p>
            <a:r>
              <a:rPr lang="fr-FR" sz="1200" dirty="0"/>
              <a:t>test_IRENE-AMD_02_agrif_pisces_xios_DEBUG_Steph___OK/</a:t>
            </a:r>
          </a:p>
          <a:p>
            <a:r>
              <a:rPr lang="fr-FR" sz="1200" dirty="0"/>
              <a:t>test_IRENE-AMD_03_agrif_pisces_quota_xios_PSOURCE_False_DEBUG_Steph___</a:t>
            </a:r>
            <a:r>
              <a:rPr lang="fr-FR" sz="1200" dirty="0">
                <a:solidFill>
                  <a:srgbClr val="0070C0"/>
                </a:solidFill>
              </a:rPr>
              <a:t>BLOQUE_apres_2eme_pdt_grille_mere/</a:t>
            </a:r>
          </a:p>
          <a:p>
            <a:r>
              <a:rPr lang="fr-FR" sz="1200" dirty="0"/>
              <a:t>test_IRENE-AMD_03_agrif_pisces_quota_xios_PSOURCE_False_PROD___</a:t>
            </a:r>
            <a:r>
              <a:rPr lang="fr-FR" sz="1200" dirty="0">
                <a:solidFill>
                  <a:srgbClr val="0070C0"/>
                </a:solidFill>
              </a:rPr>
              <a:t>BLOQUE_apres_2eme_pdt_grille_mere/</a:t>
            </a:r>
          </a:p>
          <a:p>
            <a:r>
              <a:rPr lang="fr-FR" sz="1200" dirty="0"/>
              <a:t>test_IRENE-AMD_03_______pisces_quota_xios_PSOURCE_False_DEBUG_Steph___OK/</a:t>
            </a:r>
          </a:p>
          <a:p>
            <a:r>
              <a:rPr lang="fr-FR" sz="1200" dirty="0"/>
              <a:t>test_IRENE-AMD_04_______pisces_quota_sed_xios_PSOURCE_False_DEBUG_Steph___</a:t>
            </a:r>
            <a:r>
              <a:rPr lang="fr-FR" sz="1200" dirty="0">
                <a:solidFill>
                  <a:srgbClr val="0070C0"/>
                </a:solidFill>
              </a:rPr>
              <a:t>PLANTE_Segmentation_Fault_p4zsed_.f90/</a:t>
            </a:r>
          </a:p>
          <a:p>
            <a:endParaRPr lang="fr-FR" sz="1200" dirty="0"/>
          </a:p>
          <a:p>
            <a:endParaRPr lang="fr-FR" sz="1200" dirty="0"/>
          </a:p>
          <a:p>
            <a:r>
              <a:rPr lang="fr-FR" sz="1200" b="1" dirty="0"/>
              <a:t>IRENE</a:t>
            </a:r>
          </a:p>
          <a:p>
            <a:r>
              <a:rPr lang="fr-FR" sz="1200" dirty="0">
                <a:solidFill>
                  <a:srgbClr val="00B050"/>
                </a:solidFill>
              </a:rPr>
              <a:t>test_IRENE_01_agrif_pisces_DEBUG_Steph</a:t>
            </a:r>
            <a:r>
              <a:rPr lang="fr-FR" sz="1200" dirty="0"/>
              <a:t>___</a:t>
            </a:r>
            <a:r>
              <a:rPr lang="fr-FR" sz="1200" dirty="0">
                <a:solidFill>
                  <a:srgbClr val="0070C0"/>
                </a:solidFill>
              </a:rPr>
              <a:t>PLANTE_Segmentation_fault_2eme_pdt_grille_mere/</a:t>
            </a:r>
          </a:p>
          <a:p>
            <a:r>
              <a:rPr lang="fr-FR" sz="1200" dirty="0"/>
              <a:t>test_IRENE_02_agrif_pisces_xios_DEBUG_Steph___OK/</a:t>
            </a:r>
          </a:p>
          <a:p>
            <a:r>
              <a:rPr lang="fr-FR" sz="1200" dirty="0"/>
              <a:t>test_IRENE_03_agrif_pisces_quota_xios_DEBUG_Steph_PSOURCE_false___OK/</a:t>
            </a:r>
          </a:p>
          <a:p>
            <a:r>
              <a:rPr lang="fr-FR" sz="1200" dirty="0"/>
              <a:t>test_IRENE_04_______pisces_quota_sed_xios_DEBUG_Steph_PSOURCE_False___</a:t>
            </a:r>
            <a:r>
              <a:rPr lang="fr-FR" sz="1200" dirty="0">
                <a:solidFill>
                  <a:srgbClr val="0070C0"/>
                </a:solidFill>
              </a:rPr>
              <a:t>PLANTE_Segmentation_Fault_apres_1er_pdt_grille_mere/</a:t>
            </a:r>
            <a:endParaRPr lang="fr-FR" sz="1200" dirty="0"/>
          </a:p>
          <a:p>
            <a:endParaRPr lang="fr-FR" sz="1200" dirty="0"/>
          </a:p>
          <a:p>
            <a:endParaRPr lang="fr-FR" sz="1200" dirty="0"/>
          </a:p>
          <a:p>
            <a:r>
              <a:rPr lang="fr-FR" sz="1200" b="1" dirty="0"/>
              <a:t>DATARMOR		</a:t>
            </a:r>
            <a:r>
              <a:rPr lang="fr-FR" sz="1200" dirty="0">
                <a:solidFill>
                  <a:srgbClr val="0070C0"/>
                </a:solidFill>
              </a:rPr>
              <a:t>(quota ne passe pas sur DATARMOR)</a:t>
            </a:r>
            <a:endParaRPr lang="fr-FR" sz="1200" b="1" dirty="0"/>
          </a:p>
          <a:p>
            <a:r>
              <a:rPr lang="fr-FR" sz="1200" dirty="0">
                <a:solidFill>
                  <a:srgbClr val="00B050"/>
                </a:solidFill>
              </a:rPr>
              <a:t>test_DATARMOR_01_agrif_pisces_DEBUG_Steph_</a:t>
            </a:r>
            <a:r>
              <a:rPr lang="fr-FR" sz="1200" b="1" dirty="0">
                <a:solidFill>
                  <a:srgbClr val="00B050"/>
                </a:solidFill>
              </a:rPr>
              <a:t>4x7</a:t>
            </a:r>
            <a:r>
              <a:rPr lang="fr-FR" sz="1200" dirty="0"/>
              <a:t>___OK/</a:t>
            </a:r>
          </a:p>
          <a:p>
            <a:r>
              <a:rPr lang="fr-FR" sz="1200" dirty="0"/>
              <a:t>test_DATARMOR_02_agrif_pisces_xios_DEBUG_Steph_</a:t>
            </a:r>
            <a:r>
              <a:rPr lang="fr-FR" sz="1200" b="1" dirty="0"/>
              <a:t>4x7</a:t>
            </a:r>
            <a:r>
              <a:rPr lang="fr-FR" sz="1200" dirty="0"/>
              <a:t>___OK/</a:t>
            </a:r>
          </a:p>
          <a:p>
            <a:r>
              <a:rPr lang="fr-FR" sz="1200" dirty="0"/>
              <a:t>test_DATARMOR_02_agrif_pisces_xios_DEBUG_Steph_</a:t>
            </a:r>
            <a:r>
              <a:rPr lang="fr-FR" sz="1200" b="1" dirty="0"/>
              <a:t>12x10</a:t>
            </a:r>
            <a:r>
              <a:rPr lang="fr-FR" sz="1200" dirty="0"/>
              <a:t>___</a:t>
            </a:r>
            <a:r>
              <a:rPr lang="fr-FR" sz="1200" dirty="0">
                <a:solidFill>
                  <a:srgbClr val="0070C0"/>
                </a:solidFill>
              </a:rPr>
              <a:t>PLANTE_invalid_floating_p4zfechem_.f90/</a:t>
            </a:r>
          </a:p>
          <a:p>
            <a:r>
              <a:rPr lang="fr-FR" sz="1200" dirty="0"/>
              <a:t>test_DATARMOR_03_______pisces_quota_sed_xios_PSOURCE_False_DEBUG_Steph_</a:t>
            </a:r>
            <a:r>
              <a:rPr lang="fr-FR" sz="1200" b="1" dirty="0"/>
              <a:t>4x7</a:t>
            </a:r>
            <a:r>
              <a:rPr lang="fr-FR" sz="1200" dirty="0"/>
              <a:t>___OK/</a:t>
            </a:r>
          </a:p>
          <a:p>
            <a:endParaRPr lang="fr-FR" sz="1200" dirty="0"/>
          </a:p>
        </p:txBody>
      </p:sp>
      <p:sp>
        <p:nvSpPr>
          <p:cNvPr id="21505" name="Titre 1">
            <a:extLst>
              <a:ext uri="{FF2B5EF4-FFF2-40B4-BE49-F238E27FC236}">
                <a16:creationId xmlns:a16="http://schemas.microsoft.com/office/drawing/2014/main" id="{111492BA-667A-1E45-A793-C5EAC58C1B9F}"/>
              </a:ext>
            </a:extLst>
          </p:cNvPr>
          <p:cNvSpPr>
            <a:spLocks noGrp="1"/>
          </p:cNvSpPr>
          <p:nvPr>
            <p:ph type="ctrTitle"/>
          </p:nvPr>
        </p:nvSpPr>
        <p:spPr>
          <a:xfrm>
            <a:off x="0" y="0"/>
            <a:ext cx="9144000" cy="393700"/>
          </a:xfrm>
        </p:spPr>
        <p:txBody>
          <a:bodyPr/>
          <a:lstStyle/>
          <a:p>
            <a:r>
              <a:rPr lang="fr-FR" dirty="0">
                <a:solidFill>
                  <a:srgbClr val="0070C0"/>
                </a:solidFill>
                <a:latin typeface="Calibri" panose="020F0502020204030204" pitchFamily="34" charset="0"/>
                <a:ea typeface="ＭＳ Ｐゴシック" panose="020B0600070205080204" pitchFamily="34" charset="-128"/>
              </a:rPr>
              <a:t>Point à ce jour avec la v2.00 – ASAP2</a:t>
            </a:r>
            <a:endParaRPr lang="fr-FR" altLang="fr-FR" dirty="0">
              <a:latin typeface="Calibri" panose="020F0502020204030204" pitchFamily="34" charset="0"/>
              <a:ea typeface="ＭＳ Ｐゴシック" panose="020B0600070205080204" pitchFamily="34" charset="-128"/>
            </a:endParaRPr>
          </a:p>
        </p:txBody>
      </p:sp>
    </p:spTree>
    <p:extLst>
      <p:ext uri="{BB962C8B-B14F-4D97-AF65-F5344CB8AC3E}">
        <p14:creationId xmlns:p14="http://schemas.microsoft.com/office/powerpoint/2010/main" val="129778601"/>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2150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5" grpId="0"/>
    </p:bldLst>
  </p:timing>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62865</TotalTime>
  <Words>5066</Words>
  <Application>Microsoft Macintosh PowerPoint</Application>
  <PresentationFormat>Affichage à l'écran (4:3)</PresentationFormat>
  <Paragraphs>653</Paragraphs>
  <Slides>29</Slides>
  <Notes>2</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29</vt:i4>
      </vt:variant>
    </vt:vector>
  </HeadingPairs>
  <TitlesOfParts>
    <vt:vector size="34" baseType="lpstr">
      <vt:lpstr>Arial</vt:lpstr>
      <vt:lpstr>Calibri</vt:lpstr>
      <vt:lpstr>Comic Sans MS</vt:lpstr>
      <vt:lpstr>Symbol</vt:lpstr>
      <vt:lpstr>Thème Office</vt:lpstr>
      <vt:lpstr>Présentation PowerPoint</vt:lpstr>
      <vt:lpstr>Phase 1:  4 configs / 2 versions v1.00 (pisces v2) &amp; v2.00 (XIOS) / 4 atlas</vt:lpstr>
      <vt:lpstr>Phase 2:  v2.00 « stable » / quota+sediments / en chemin vers la croco team…</vt:lpstr>
      <vt:lpstr>Situation aujourd’hui</vt:lpstr>
      <vt:lpstr>Développements pulsation / croco : la suite… </vt:lpstr>
      <vt:lpstr>Différences entre config </vt:lpstr>
      <vt:lpstr>Point à ce jour avec la v2.00 – BENGUELA_LR</vt:lpstr>
      <vt:lpstr>Point à ce jour avec la v2.00 – AWA (can11sen2)</vt:lpstr>
      <vt:lpstr>Point à ce jour avec la v2.00 – ASAP2</vt:lpstr>
      <vt:lpstr>Passage  v2.00 =&gt; v3.00 / Rapprochement équipe croco </vt:lpstr>
      <vt:lpstr>Passage  v2.00 =&gt; v3.00 / Rapprochement équipe croco </vt:lpstr>
      <vt:lpstr>Les différents projets :</vt:lpstr>
      <vt:lpstr>PISCO (pisces / quota / sediments)</vt:lpstr>
      <vt:lpstr>PISCO (pisces / quota / sediments)</vt:lpstr>
      <vt:lpstr>Rapprochement équipe croco v3.00 (stable 1.2)</vt:lpstr>
      <vt:lpstr>Introduction</vt:lpstr>
      <vt:lpstr>ASAP / ASAP2</vt:lpstr>
      <vt:lpstr>AWA (can11sen2)</vt:lpstr>
      <vt:lpstr>PEVEX</vt:lpstr>
      <vt:lpstr>bug (5x24 , 6x24 , 12x12 …  et 3x40)</vt:lpstr>
      <vt:lpstr>Bug sur NANO (semble corrigé par la v2.00)</vt:lpstr>
      <vt:lpstr>Projet Inter-comparaison systèmes d’upwelling?</vt:lpstr>
      <vt:lpstr>Projet Inter-comparaison systèmes d’upwelling?</vt:lpstr>
      <vt:lpstr>Remarques</vt:lpstr>
      <vt:lpstr>Questions générales</vt:lpstr>
      <vt:lpstr>Todo List</vt:lpstr>
      <vt:lpstr>Passage  v2.00 =&gt; v3.00 / Rapprochement équipe croco </vt:lpstr>
      <vt:lpstr>Présentation PowerPoint</vt:lpstr>
      <vt:lpstr>ANNEXE</vt:lpstr>
    </vt:vector>
  </TitlesOfParts>
  <Company>locean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Christophe</dc:creator>
  <cp:lastModifiedBy>Christophe HOURDIN</cp:lastModifiedBy>
  <cp:revision>1367</cp:revision>
  <dcterms:created xsi:type="dcterms:W3CDTF">2016-10-03T12:52:55Z</dcterms:created>
  <dcterms:modified xsi:type="dcterms:W3CDTF">2022-04-20T09:29:02Z</dcterms:modified>
</cp:coreProperties>
</file>