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413" r:id="rId2"/>
    <p:sldId id="524" r:id="rId3"/>
    <p:sldId id="525" r:id="rId4"/>
    <p:sldId id="527" r:id="rId5"/>
    <p:sldId id="532" r:id="rId6"/>
    <p:sldId id="534" r:id="rId7"/>
    <p:sldId id="545" r:id="rId8"/>
    <p:sldId id="550" r:id="rId9"/>
    <p:sldId id="549" r:id="rId10"/>
    <p:sldId id="551" r:id="rId11"/>
    <p:sldId id="541" r:id="rId12"/>
    <p:sldId id="536" r:id="rId13"/>
    <p:sldId id="546" r:id="rId14"/>
    <p:sldId id="555" r:id="rId15"/>
  </p:sldIdLst>
  <p:sldSz cx="9144000" cy="6858000" type="screen4x3"/>
  <p:notesSz cx="6858000" cy="9144000"/>
  <p:defaultTextStyle>
    <a:defPPr>
      <a:defRPr lang="fr-FR"/>
    </a:defPPr>
    <a:lvl1pPr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24"/>
    <p:restoredTop sz="94829"/>
  </p:normalViewPr>
  <p:slideViewPr>
    <p:cSldViewPr snapToGrid="0" snapToObjects="1">
      <p:cViewPr varScale="1">
        <p:scale>
          <a:sx n="152" d="100"/>
          <a:sy n="152" d="100"/>
        </p:scale>
        <p:origin x="2528"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162" d="100"/>
          <a:sy n="162" d="100"/>
        </p:scale>
        <p:origin x="-3584"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2F3B8A5-39BF-CE42-8B6C-DD7440449FD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charset="0"/>
                <a:ea typeface="ＭＳ Ｐゴシック" charset="0"/>
                <a:cs typeface="ＭＳ Ｐゴシック" charset="0"/>
              </a:defRPr>
            </a:lvl1pPr>
          </a:lstStyle>
          <a:p>
            <a:pPr>
              <a:defRPr/>
            </a:pPr>
            <a:endParaRPr lang="fr-FR"/>
          </a:p>
        </p:txBody>
      </p:sp>
      <p:sp>
        <p:nvSpPr>
          <p:cNvPr id="3" name="Espace réservé de la date 2">
            <a:extLst>
              <a:ext uri="{FF2B5EF4-FFF2-40B4-BE49-F238E27FC236}">
                <a16:creationId xmlns:a16="http://schemas.microsoft.com/office/drawing/2014/main" id="{E8EE0CEB-87FB-DE46-97F8-5FDC48963E6E}"/>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A8387E2-BB80-7D49-A337-1C7D9D178AD3}" type="datetimeFigureOut">
              <a:rPr lang="fr-FR" altLang="fr-FR"/>
              <a:pPr/>
              <a:t>20/04/2022</a:t>
            </a:fld>
            <a:endParaRPr lang="fr-FR" altLang="fr-FR"/>
          </a:p>
        </p:txBody>
      </p:sp>
      <p:sp>
        <p:nvSpPr>
          <p:cNvPr id="4" name="Espace réservé du pied de page 3">
            <a:extLst>
              <a:ext uri="{FF2B5EF4-FFF2-40B4-BE49-F238E27FC236}">
                <a16:creationId xmlns:a16="http://schemas.microsoft.com/office/drawing/2014/main" id="{BFF6C4BF-B769-AF42-8A60-CC2BC8883902}"/>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Calibri" charset="0"/>
                <a:ea typeface="ＭＳ Ｐゴシック" charset="0"/>
                <a:cs typeface="ＭＳ Ｐゴシック" charset="0"/>
              </a:defRPr>
            </a:lvl1pPr>
          </a:lstStyle>
          <a:p>
            <a:pPr>
              <a:defRPr/>
            </a:pPr>
            <a:endParaRPr lang="fr-FR"/>
          </a:p>
        </p:txBody>
      </p:sp>
      <p:sp>
        <p:nvSpPr>
          <p:cNvPr id="5" name="Espace réservé du numéro de diapositive 4">
            <a:extLst>
              <a:ext uri="{FF2B5EF4-FFF2-40B4-BE49-F238E27FC236}">
                <a16:creationId xmlns:a16="http://schemas.microsoft.com/office/drawing/2014/main" id="{604A23C1-B2B7-4941-A844-52802461D6F7}"/>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C11DFAB-94FD-5B46-B2F8-454B1FD45A6D}" type="slidenum">
              <a:rPr lang="fr-FR" altLang="fr-FR"/>
              <a:pPr/>
              <a:t>‹N°›</a:t>
            </a:fld>
            <a:endParaRPr lang="fr-FR"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68B5DB4-35CB-2845-8DB3-5B1863551CD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charset="0"/>
                <a:ea typeface="ＭＳ Ｐゴシック" charset="0"/>
                <a:cs typeface="ＭＳ Ｐゴシック" charset="0"/>
              </a:defRPr>
            </a:lvl1pPr>
          </a:lstStyle>
          <a:p>
            <a:pPr>
              <a:defRPr/>
            </a:pPr>
            <a:endParaRPr lang="fr-FR"/>
          </a:p>
        </p:txBody>
      </p:sp>
      <p:sp>
        <p:nvSpPr>
          <p:cNvPr id="3" name="Espace réservé de la date 2">
            <a:extLst>
              <a:ext uri="{FF2B5EF4-FFF2-40B4-BE49-F238E27FC236}">
                <a16:creationId xmlns:a16="http://schemas.microsoft.com/office/drawing/2014/main" id="{93F9901F-7FFF-F44D-895B-ABAA135EEE8E}"/>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AFCD8DA7-ADC1-3D4B-90C0-9F2539AB2769}" type="datetimeFigureOut">
              <a:rPr lang="fr-FR" altLang="fr-FR"/>
              <a:pPr/>
              <a:t>20/04/2022</a:t>
            </a:fld>
            <a:endParaRPr lang="fr-FR" altLang="fr-FR"/>
          </a:p>
        </p:txBody>
      </p:sp>
      <p:sp>
        <p:nvSpPr>
          <p:cNvPr id="4" name="Espace réservé de l'image des diapositives 3">
            <a:extLst>
              <a:ext uri="{FF2B5EF4-FFF2-40B4-BE49-F238E27FC236}">
                <a16:creationId xmlns:a16="http://schemas.microsoft.com/office/drawing/2014/main" id="{6B594E3D-A722-C847-AAC7-7A93B8DA79B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a:extLst>
              <a:ext uri="{FF2B5EF4-FFF2-40B4-BE49-F238E27FC236}">
                <a16:creationId xmlns:a16="http://schemas.microsoft.com/office/drawing/2014/main" id="{19DBBCED-9379-4444-BEB0-9652108068AB}"/>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6" name="Espace réservé du pied de page 5">
            <a:extLst>
              <a:ext uri="{FF2B5EF4-FFF2-40B4-BE49-F238E27FC236}">
                <a16:creationId xmlns:a16="http://schemas.microsoft.com/office/drawing/2014/main" id="{2A2A0127-685C-CD41-804B-30F6B582C27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charset="0"/>
                <a:ea typeface="ＭＳ Ｐゴシック" charset="0"/>
                <a:cs typeface="ＭＳ Ｐゴシック" charset="0"/>
              </a:defRPr>
            </a:lvl1pPr>
          </a:lstStyle>
          <a:p>
            <a:pPr>
              <a:defRPr/>
            </a:pPr>
            <a:endParaRPr lang="fr-FR"/>
          </a:p>
        </p:txBody>
      </p:sp>
      <p:sp>
        <p:nvSpPr>
          <p:cNvPr id="7" name="Espace réservé du numéro de diapositive 6">
            <a:extLst>
              <a:ext uri="{FF2B5EF4-FFF2-40B4-BE49-F238E27FC236}">
                <a16:creationId xmlns:a16="http://schemas.microsoft.com/office/drawing/2014/main" id="{4A3302F9-C0C6-2144-B8AF-3FF2015ACFD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3E68952-41A8-1A44-BCD8-9A2FE17B02C0}" type="slidenum">
              <a:rPr lang="fr-FR" altLang="fr-FR"/>
              <a:pPr/>
              <a:t>‹N°›</a:t>
            </a:fld>
            <a:endParaRPr lang="fr-FR" altLang="fr-FR"/>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ce réservé de l'image des diapositives 1">
            <a:extLst>
              <a:ext uri="{FF2B5EF4-FFF2-40B4-BE49-F238E27FC236}">
                <a16:creationId xmlns:a16="http://schemas.microsoft.com/office/drawing/2014/main" id="{8B407033-6A56-B946-976B-E2BBEBFF3AA2}"/>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Espace réservé des commentaires 2">
            <a:extLst>
              <a:ext uri="{FF2B5EF4-FFF2-40B4-BE49-F238E27FC236}">
                <a16:creationId xmlns:a16="http://schemas.microsoft.com/office/drawing/2014/main" id="{8A14EFB3-53FB-504C-B9BD-0F27C51DF9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ea typeface="ＭＳ Ｐゴシック" panose="020B0600070205080204" pitchFamily="34" charset="-128"/>
            </a:endParaRPr>
          </a:p>
        </p:txBody>
      </p:sp>
      <p:sp>
        <p:nvSpPr>
          <p:cNvPr id="17411" name="Espace réservé du numéro de diapositive 3">
            <a:extLst>
              <a:ext uri="{FF2B5EF4-FFF2-40B4-BE49-F238E27FC236}">
                <a16:creationId xmlns:a16="http://schemas.microsoft.com/office/drawing/2014/main" id="{24725BCD-299D-524E-AB8C-0BD3F8F52A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fld id="{43DB9BF3-42D3-694D-A7FB-D8A230CAFC33}" type="slidenum">
              <a:rPr lang="fr-FR" altLang="fr-FR" sz="1200"/>
              <a:pPr eaLnBrk="1" hangingPunct="1"/>
              <a:t>1</a:t>
            </a:fld>
            <a:endParaRPr lang="fr-FR" altLang="fr-FR"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3E68952-41A8-1A44-BCD8-9A2FE17B02C0}" type="slidenum">
              <a:rPr lang="fr-FR" altLang="fr-FR" smtClean="0"/>
              <a:pPr/>
              <a:t>4</a:t>
            </a:fld>
            <a:endParaRPr lang="fr-FR" altLang="fr-FR"/>
          </a:p>
        </p:txBody>
      </p:sp>
    </p:spTree>
    <p:extLst>
      <p:ext uri="{BB962C8B-B14F-4D97-AF65-F5344CB8AC3E}">
        <p14:creationId xmlns:p14="http://schemas.microsoft.com/office/powerpoint/2010/main" val="3284315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a:extLst>
              <a:ext uri="{FF2B5EF4-FFF2-40B4-BE49-F238E27FC236}">
                <a16:creationId xmlns:a16="http://schemas.microsoft.com/office/drawing/2014/main" id="{3CF06E81-CCDC-D14C-B763-859AD8B8A088}"/>
              </a:ext>
            </a:extLst>
          </p:cNvPr>
          <p:cNvSpPr>
            <a:spLocks noGrp="1"/>
          </p:cNvSpPr>
          <p:nvPr>
            <p:ph type="dt" sz="half" idx="10"/>
          </p:nvPr>
        </p:nvSpPr>
        <p:spPr/>
        <p:txBody>
          <a:bodyPr/>
          <a:lstStyle>
            <a:lvl1pPr>
              <a:defRPr/>
            </a:lvl1pPr>
          </a:lstStyle>
          <a:p>
            <a:fld id="{F21A8966-8046-7249-B675-8144EA8C7828}"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E5A7C594-8342-1A47-8AAF-3328A5F127C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2761520-77F2-FB47-B4C1-353FF30955F0}"/>
              </a:ext>
            </a:extLst>
          </p:cNvPr>
          <p:cNvSpPr>
            <a:spLocks noGrp="1"/>
          </p:cNvSpPr>
          <p:nvPr>
            <p:ph type="sldNum" sz="quarter" idx="12"/>
          </p:nvPr>
        </p:nvSpPr>
        <p:spPr/>
        <p:txBody>
          <a:bodyPr/>
          <a:lstStyle>
            <a:lvl1pPr>
              <a:defRPr/>
            </a:lvl1pPr>
          </a:lstStyle>
          <a:p>
            <a:fld id="{6A8E0895-8128-BD40-95C9-B04C2B125EEC}" type="slidenum">
              <a:rPr lang="fr-FR" altLang="fr-FR"/>
              <a:pPr/>
              <a:t>‹N°›</a:t>
            </a:fld>
            <a:endParaRPr lang="fr-FR" altLang="fr-FR"/>
          </a:p>
        </p:txBody>
      </p:sp>
    </p:spTree>
    <p:extLst>
      <p:ext uri="{BB962C8B-B14F-4D97-AF65-F5344CB8AC3E}">
        <p14:creationId xmlns:p14="http://schemas.microsoft.com/office/powerpoint/2010/main" val="2605318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B330F84-29BA-254C-82E4-56406EA4C902}"/>
              </a:ext>
            </a:extLst>
          </p:cNvPr>
          <p:cNvSpPr>
            <a:spLocks noGrp="1"/>
          </p:cNvSpPr>
          <p:nvPr>
            <p:ph type="dt" sz="half" idx="10"/>
          </p:nvPr>
        </p:nvSpPr>
        <p:spPr/>
        <p:txBody>
          <a:bodyPr/>
          <a:lstStyle>
            <a:lvl1pPr>
              <a:defRPr/>
            </a:lvl1pPr>
          </a:lstStyle>
          <a:p>
            <a:fld id="{D016E265-D469-F04E-84B3-92C54741F54E}"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F29C365A-B5A7-7243-8661-18F9834C31E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77305A1-D2A7-5E45-A9F8-BD8FFA4FC092}"/>
              </a:ext>
            </a:extLst>
          </p:cNvPr>
          <p:cNvSpPr>
            <a:spLocks noGrp="1"/>
          </p:cNvSpPr>
          <p:nvPr>
            <p:ph type="sldNum" sz="quarter" idx="12"/>
          </p:nvPr>
        </p:nvSpPr>
        <p:spPr/>
        <p:txBody>
          <a:bodyPr/>
          <a:lstStyle>
            <a:lvl1pPr>
              <a:defRPr/>
            </a:lvl1pPr>
          </a:lstStyle>
          <a:p>
            <a:fld id="{1CBD6D7E-9E2A-B44B-9B95-23F91DE73695}" type="slidenum">
              <a:rPr lang="fr-FR" altLang="fr-FR"/>
              <a:pPr/>
              <a:t>‹N°›</a:t>
            </a:fld>
            <a:endParaRPr lang="fr-FR" altLang="fr-FR"/>
          </a:p>
        </p:txBody>
      </p:sp>
    </p:spTree>
    <p:extLst>
      <p:ext uri="{BB962C8B-B14F-4D97-AF65-F5344CB8AC3E}">
        <p14:creationId xmlns:p14="http://schemas.microsoft.com/office/powerpoint/2010/main" val="2977698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9BE6A1B-73AD-4743-9198-00858893771A}"/>
              </a:ext>
            </a:extLst>
          </p:cNvPr>
          <p:cNvSpPr>
            <a:spLocks noGrp="1"/>
          </p:cNvSpPr>
          <p:nvPr>
            <p:ph type="dt" sz="half" idx="10"/>
          </p:nvPr>
        </p:nvSpPr>
        <p:spPr/>
        <p:txBody>
          <a:bodyPr/>
          <a:lstStyle>
            <a:lvl1pPr>
              <a:defRPr/>
            </a:lvl1pPr>
          </a:lstStyle>
          <a:p>
            <a:fld id="{FB875CF6-A0FA-3C46-AB58-A5D3DE1E4EF7}"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052D8909-D4DB-4044-A0C1-3750873E2495}"/>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1A3C113-F611-7A42-830B-B5BCC7572AE4}"/>
              </a:ext>
            </a:extLst>
          </p:cNvPr>
          <p:cNvSpPr>
            <a:spLocks noGrp="1"/>
          </p:cNvSpPr>
          <p:nvPr>
            <p:ph type="sldNum" sz="quarter" idx="12"/>
          </p:nvPr>
        </p:nvSpPr>
        <p:spPr/>
        <p:txBody>
          <a:bodyPr/>
          <a:lstStyle>
            <a:lvl1pPr>
              <a:defRPr/>
            </a:lvl1pPr>
          </a:lstStyle>
          <a:p>
            <a:fld id="{BA253E82-3102-A947-9E6E-2FF1B93DE252}" type="slidenum">
              <a:rPr lang="fr-FR" altLang="fr-FR"/>
              <a:pPr/>
              <a:t>‹N°›</a:t>
            </a:fld>
            <a:endParaRPr lang="fr-FR" altLang="fr-FR"/>
          </a:p>
        </p:txBody>
      </p:sp>
    </p:spTree>
    <p:extLst>
      <p:ext uri="{BB962C8B-B14F-4D97-AF65-F5344CB8AC3E}">
        <p14:creationId xmlns:p14="http://schemas.microsoft.com/office/powerpoint/2010/main" val="4105031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ontenus / listes">
    <p:spTree>
      <p:nvGrpSpPr>
        <p:cNvPr id="1" name=""/>
        <p:cNvGrpSpPr/>
        <p:nvPr/>
      </p:nvGrpSpPr>
      <p:grpSpPr>
        <a:xfrm>
          <a:off x="0" y="0"/>
          <a:ext cx="0" cy="0"/>
          <a:chOff x="0" y="0"/>
          <a:chExt cx="0" cy="0"/>
        </a:xfrm>
      </p:grpSpPr>
      <p:sp>
        <p:nvSpPr>
          <p:cNvPr id="3" name="Text Box 22">
            <a:extLst>
              <a:ext uri="{FF2B5EF4-FFF2-40B4-BE49-F238E27FC236}">
                <a16:creationId xmlns:a16="http://schemas.microsoft.com/office/drawing/2014/main" id="{0FC2B8D5-6B68-EB45-A71C-3F7FCBE57425}"/>
              </a:ext>
            </a:extLst>
          </p:cNvPr>
          <p:cNvSpPr txBox="1">
            <a:spLocks noChangeArrowheads="1"/>
          </p:cNvSpPr>
          <p:nvPr/>
        </p:nvSpPr>
        <p:spPr bwMode="auto">
          <a:xfrm>
            <a:off x="8050213" y="6613525"/>
            <a:ext cx="1093787" cy="249238"/>
          </a:xfrm>
          <a:prstGeom prst="rect">
            <a:avLst/>
          </a:prstGeom>
          <a:noFill/>
          <a:ln w="9525" algn="ctr">
            <a:noFill/>
            <a:miter lim="800000"/>
            <a:headEnd/>
            <a:tailEnd/>
          </a:ln>
        </p:spPr>
        <p:txBody>
          <a:bodyPr lIns="91414" tIns="45708" rIns="91414" bIns="45708">
            <a:spAutoFit/>
          </a:bodyPr>
          <a:lstStyle>
            <a:lvl1pPr defTabSz="455613"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defTabSz="455613"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50000"/>
              </a:spcBef>
            </a:pPr>
            <a:r>
              <a:rPr lang="fr-FR" altLang="fr-FR" sz="1000">
                <a:solidFill>
                  <a:schemeClr val="bg1"/>
                </a:solidFill>
                <a:cs typeface="Arial" panose="020B0604020202020204" pitchFamily="34" charset="0"/>
              </a:rPr>
              <a:t>Page </a:t>
            </a:r>
            <a:fld id="{2A99D03D-6917-1D46-B4D8-0BA3EFDFE9F0}" type="slidenum">
              <a:rPr lang="fr-FR" altLang="fr-FR" sz="1000">
                <a:solidFill>
                  <a:schemeClr val="bg1"/>
                </a:solidFill>
                <a:cs typeface="Arial" panose="020B0604020202020204" pitchFamily="34" charset="0"/>
              </a:rPr>
              <a:pPr algn="r" eaLnBrk="1" hangingPunct="1">
                <a:spcBef>
                  <a:spcPct val="50000"/>
                </a:spcBef>
              </a:pPr>
              <a:t>‹N°›</a:t>
            </a:fld>
            <a:endParaRPr lang="fr-FR" altLang="fr-FR" sz="1000">
              <a:solidFill>
                <a:schemeClr val="bg1"/>
              </a:solidFill>
              <a:cs typeface="Arial" panose="020B0604020202020204" pitchFamily="34" charset="0"/>
            </a:endParaRPr>
          </a:p>
        </p:txBody>
      </p:sp>
      <p:sp>
        <p:nvSpPr>
          <p:cNvPr id="4" name="Text Box 22">
            <a:extLst>
              <a:ext uri="{FF2B5EF4-FFF2-40B4-BE49-F238E27FC236}">
                <a16:creationId xmlns:a16="http://schemas.microsoft.com/office/drawing/2014/main" id="{2C3E8A01-C585-194C-B2EA-174D1603CA7A}"/>
              </a:ext>
            </a:extLst>
          </p:cNvPr>
          <p:cNvSpPr txBox="1">
            <a:spLocks noChangeArrowheads="1"/>
          </p:cNvSpPr>
          <p:nvPr/>
        </p:nvSpPr>
        <p:spPr bwMode="auto">
          <a:xfrm>
            <a:off x="8050213" y="6613525"/>
            <a:ext cx="1093787" cy="249238"/>
          </a:xfrm>
          <a:prstGeom prst="rect">
            <a:avLst/>
          </a:prstGeom>
          <a:noFill/>
          <a:ln w="9525" algn="ctr">
            <a:noFill/>
            <a:miter lim="800000"/>
            <a:headEnd/>
            <a:tailEnd/>
          </a:ln>
        </p:spPr>
        <p:txBody>
          <a:bodyPr lIns="91414" tIns="45708" rIns="91414" bIns="45708">
            <a:spAutoFit/>
          </a:bodyPr>
          <a:lstStyle>
            <a:lvl1pPr defTabSz="455613"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defTabSz="455613"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50000"/>
              </a:spcBef>
            </a:pPr>
            <a:r>
              <a:rPr lang="fr-FR" altLang="fr-FR" sz="1000">
                <a:solidFill>
                  <a:schemeClr val="bg1"/>
                </a:solidFill>
                <a:cs typeface="Arial" panose="020B0604020202020204" pitchFamily="34" charset="0"/>
              </a:rPr>
              <a:t>Page </a:t>
            </a:r>
            <a:fld id="{E9A0D22E-B828-CC4E-9190-9844B8F5639C}" type="slidenum">
              <a:rPr lang="fr-FR" altLang="fr-FR" sz="1000">
                <a:solidFill>
                  <a:schemeClr val="bg1"/>
                </a:solidFill>
                <a:cs typeface="Arial" panose="020B0604020202020204" pitchFamily="34" charset="0"/>
              </a:rPr>
              <a:pPr algn="r" eaLnBrk="1" hangingPunct="1">
                <a:spcBef>
                  <a:spcPct val="50000"/>
                </a:spcBef>
              </a:pPr>
              <a:t>‹N°›</a:t>
            </a:fld>
            <a:endParaRPr lang="fr-FR" altLang="fr-FR" sz="1000">
              <a:solidFill>
                <a:schemeClr val="bg1"/>
              </a:solidFill>
              <a:cs typeface="Arial" panose="020B0604020202020204" pitchFamily="34" charset="0"/>
            </a:endParaRPr>
          </a:p>
        </p:txBody>
      </p:sp>
      <p:sp>
        <p:nvSpPr>
          <p:cNvPr id="23" name="Titre 1"/>
          <p:cNvSpPr>
            <a:spLocks noGrp="1"/>
          </p:cNvSpPr>
          <p:nvPr>
            <p:ph type="ctrTitle"/>
          </p:nvPr>
        </p:nvSpPr>
        <p:spPr>
          <a:xfrm>
            <a:off x="0" y="2"/>
            <a:ext cx="9144000" cy="393418"/>
          </a:xfrm>
        </p:spPr>
        <p:txBody>
          <a:bodyPr/>
          <a:lstStyle>
            <a:lvl1pPr>
              <a:defRPr sz="1800" b="1" i="0">
                <a:latin typeface="Comic Sans MS"/>
              </a:defRPr>
            </a:lvl1pPr>
          </a:lstStyle>
          <a:p>
            <a:r>
              <a:rPr lang="fr-FR" dirty="0"/>
              <a:t>Cliquez et modifiez le titre</a:t>
            </a:r>
          </a:p>
        </p:txBody>
      </p:sp>
    </p:spTree>
    <p:extLst>
      <p:ext uri="{BB962C8B-B14F-4D97-AF65-F5344CB8AC3E}">
        <p14:creationId xmlns:p14="http://schemas.microsoft.com/office/powerpoint/2010/main" val="230365841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F20A78-332C-E344-A90D-0CF5AEECA91A}"/>
              </a:ext>
            </a:extLst>
          </p:cNvPr>
          <p:cNvSpPr>
            <a:spLocks noGrp="1"/>
          </p:cNvSpPr>
          <p:nvPr>
            <p:ph type="dt" sz="half" idx="10"/>
          </p:nvPr>
        </p:nvSpPr>
        <p:spPr/>
        <p:txBody>
          <a:bodyPr/>
          <a:lstStyle>
            <a:lvl1pPr>
              <a:defRPr/>
            </a:lvl1pPr>
          </a:lstStyle>
          <a:p>
            <a:fld id="{C0EDD0E7-5E87-7F4A-B9C8-832F5DF23B04}"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CBE9118C-80B8-7E4B-944F-399270E84875}"/>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0E5020A-95D2-9C4D-90E6-9DF365ED911A}"/>
              </a:ext>
            </a:extLst>
          </p:cNvPr>
          <p:cNvSpPr>
            <a:spLocks noGrp="1"/>
          </p:cNvSpPr>
          <p:nvPr>
            <p:ph type="sldNum" sz="quarter" idx="12"/>
          </p:nvPr>
        </p:nvSpPr>
        <p:spPr/>
        <p:txBody>
          <a:bodyPr/>
          <a:lstStyle>
            <a:lvl1pPr>
              <a:defRPr/>
            </a:lvl1pPr>
          </a:lstStyle>
          <a:p>
            <a:fld id="{B558CC8A-7A2C-9843-8EFC-FEB16E7AE33E}" type="slidenum">
              <a:rPr lang="fr-FR" altLang="fr-FR"/>
              <a:pPr/>
              <a:t>‹N°›</a:t>
            </a:fld>
            <a:endParaRPr lang="fr-FR" altLang="fr-FR"/>
          </a:p>
        </p:txBody>
      </p:sp>
    </p:spTree>
    <p:extLst>
      <p:ext uri="{BB962C8B-B14F-4D97-AF65-F5344CB8AC3E}">
        <p14:creationId xmlns:p14="http://schemas.microsoft.com/office/powerpoint/2010/main" val="36628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4409E96-07C3-AB4C-B6BC-33BECC564272}"/>
              </a:ext>
            </a:extLst>
          </p:cNvPr>
          <p:cNvSpPr>
            <a:spLocks noGrp="1"/>
          </p:cNvSpPr>
          <p:nvPr>
            <p:ph type="dt" sz="half" idx="10"/>
          </p:nvPr>
        </p:nvSpPr>
        <p:spPr/>
        <p:txBody>
          <a:bodyPr/>
          <a:lstStyle>
            <a:lvl1pPr>
              <a:defRPr/>
            </a:lvl1pPr>
          </a:lstStyle>
          <a:p>
            <a:fld id="{70A78C29-2755-AC4D-B3FB-09B1E606256F}"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A33993E9-320B-BA43-921C-581A1801719F}"/>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AE4D2DE2-3D6C-0F46-9E1C-8B148668A72A}"/>
              </a:ext>
            </a:extLst>
          </p:cNvPr>
          <p:cNvSpPr>
            <a:spLocks noGrp="1"/>
          </p:cNvSpPr>
          <p:nvPr>
            <p:ph type="sldNum" sz="quarter" idx="12"/>
          </p:nvPr>
        </p:nvSpPr>
        <p:spPr/>
        <p:txBody>
          <a:bodyPr/>
          <a:lstStyle>
            <a:lvl1pPr>
              <a:defRPr/>
            </a:lvl1pPr>
          </a:lstStyle>
          <a:p>
            <a:fld id="{DFA9C2A1-F74A-1541-93E9-0706C473F553}" type="slidenum">
              <a:rPr lang="fr-FR" altLang="fr-FR"/>
              <a:pPr/>
              <a:t>‹N°›</a:t>
            </a:fld>
            <a:endParaRPr lang="fr-FR" altLang="fr-FR"/>
          </a:p>
        </p:txBody>
      </p:sp>
    </p:spTree>
    <p:extLst>
      <p:ext uri="{BB962C8B-B14F-4D97-AF65-F5344CB8AC3E}">
        <p14:creationId xmlns:p14="http://schemas.microsoft.com/office/powerpoint/2010/main" val="1150431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a:extLst>
              <a:ext uri="{FF2B5EF4-FFF2-40B4-BE49-F238E27FC236}">
                <a16:creationId xmlns:a16="http://schemas.microsoft.com/office/drawing/2014/main" id="{1B7AF747-D8E3-F541-B75D-6960B2162272}"/>
              </a:ext>
            </a:extLst>
          </p:cNvPr>
          <p:cNvSpPr>
            <a:spLocks noGrp="1"/>
          </p:cNvSpPr>
          <p:nvPr>
            <p:ph type="dt" sz="half" idx="10"/>
          </p:nvPr>
        </p:nvSpPr>
        <p:spPr/>
        <p:txBody>
          <a:bodyPr/>
          <a:lstStyle>
            <a:lvl1pPr>
              <a:defRPr/>
            </a:lvl1pPr>
          </a:lstStyle>
          <a:p>
            <a:fld id="{3D72EA1F-7587-7C4D-BA3C-55678C8FD497}" type="datetimeFigureOut">
              <a:rPr lang="fr-FR" altLang="fr-FR"/>
              <a:pPr/>
              <a:t>20/04/2022</a:t>
            </a:fld>
            <a:endParaRPr lang="fr-FR" altLang="fr-FR"/>
          </a:p>
        </p:txBody>
      </p:sp>
      <p:sp>
        <p:nvSpPr>
          <p:cNvPr id="6" name="Espace réservé du pied de page 4">
            <a:extLst>
              <a:ext uri="{FF2B5EF4-FFF2-40B4-BE49-F238E27FC236}">
                <a16:creationId xmlns:a16="http://schemas.microsoft.com/office/drawing/2014/main" id="{13F038C7-3727-4E4F-A998-E42113776555}"/>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D073393D-9743-BC41-B024-EB858E499E3C}"/>
              </a:ext>
            </a:extLst>
          </p:cNvPr>
          <p:cNvSpPr>
            <a:spLocks noGrp="1"/>
          </p:cNvSpPr>
          <p:nvPr>
            <p:ph type="sldNum" sz="quarter" idx="12"/>
          </p:nvPr>
        </p:nvSpPr>
        <p:spPr/>
        <p:txBody>
          <a:bodyPr/>
          <a:lstStyle>
            <a:lvl1pPr>
              <a:defRPr/>
            </a:lvl1pPr>
          </a:lstStyle>
          <a:p>
            <a:fld id="{9658895D-5B07-3B43-995E-1455374A6D7F}" type="slidenum">
              <a:rPr lang="fr-FR" altLang="fr-FR"/>
              <a:pPr/>
              <a:t>‹N°›</a:t>
            </a:fld>
            <a:endParaRPr lang="fr-FR" altLang="fr-FR"/>
          </a:p>
        </p:txBody>
      </p:sp>
    </p:spTree>
    <p:extLst>
      <p:ext uri="{BB962C8B-B14F-4D97-AF65-F5344CB8AC3E}">
        <p14:creationId xmlns:p14="http://schemas.microsoft.com/office/powerpoint/2010/main" val="529031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a:extLst>
              <a:ext uri="{FF2B5EF4-FFF2-40B4-BE49-F238E27FC236}">
                <a16:creationId xmlns:a16="http://schemas.microsoft.com/office/drawing/2014/main" id="{33F630F6-5561-0641-9830-F832FB9825A9}"/>
              </a:ext>
            </a:extLst>
          </p:cNvPr>
          <p:cNvSpPr>
            <a:spLocks noGrp="1"/>
          </p:cNvSpPr>
          <p:nvPr>
            <p:ph type="dt" sz="half" idx="10"/>
          </p:nvPr>
        </p:nvSpPr>
        <p:spPr/>
        <p:txBody>
          <a:bodyPr/>
          <a:lstStyle>
            <a:lvl1pPr>
              <a:defRPr/>
            </a:lvl1pPr>
          </a:lstStyle>
          <a:p>
            <a:fld id="{86A2711F-7CD2-E84C-9164-EEBE7CD8CC55}" type="datetimeFigureOut">
              <a:rPr lang="fr-FR" altLang="fr-FR"/>
              <a:pPr/>
              <a:t>20/04/2022</a:t>
            </a:fld>
            <a:endParaRPr lang="fr-FR" altLang="fr-FR"/>
          </a:p>
        </p:txBody>
      </p:sp>
      <p:sp>
        <p:nvSpPr>
          <p:cNvPr id="8" name="Espace réservé du pied de page 4">
            <a:extLst>
              <a:ext uri="{FF2B5EF4-FFF2-40B4-BE49-F238E27FC236}">
                <a16:creationId xmlns:a16="http://schemas.microsoft.com/office/drawing/2014/main" id="{5F28DA3D-6419-504D-82B9-39201B773BA1}"/>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7C012ABC-BC15-8B42-943A-ED0B07940C4E}"/>
              </a:ext>
            </a:extLst>
          </p:cNvPr>
          <p:cNvSpPr>
            <a:spLocks noGrp="1"/>
          </p:cNvSpPr>
          <p:nvPr>
            <p:ph type="sldNum" sz="quarter" idx="12"/>
          </p:nvPr>
        </p:nvSpPr>
        <p:spPr/>
        <p:txBody>
          <a:bodyPr/>
          <a:lstStyle>
            <a:lvl1pPr>
              <a:defRPr/>
            </a:lvl1pPr>
          </a:lstStyle>
          <a:p>
            <a:fld id="{8A223842-0C23-DA46-BA65-D17C1893EB04}" type="slidenum">
              <a:rPr lang="fr-FR" altLang="fr-FR"/>
              <a:pPr/>
              <a:t>‹N°›</a:t>
            </a:fld>
            <a:endParaRPr lang="fr-FR" altLang="fr-FR"/>
          </a:p>
        </p:txBody>
      </p:sp>
    </p:spTree>
    <p:extLst>
      <p:ext uri="{BB962C8B-B14F-4D97-AF65-F5344CB8AC3E}">
        <p14:creationId xmlns:p14="http://schemas.microsoft.com/office/powerpoint/2010/main" val="1555175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3">
            <a:extLst>
              <a:ext uri="{FF2B5EF4-FFF2-40B4-BE49-F238E27FC236}">
                <a16:creationId xmlns:a16="http://schemas.microsoft.com/office/drawing/2014/main" id="{A97E5C06-DE2B-3A49-A14D-601FBEFADD32}"/>
              </a:ext>
            </a:extLst>
          </p:cNvPr>
          <p:cNvSpPr>
            <a:spLocks noGrp="1"/>
          </p:cNvSpPr>
          <p:nvPr>
            <p:ph type="dt" sz="half" idx="10"/>
          </p:nvPr>
        </p:nvSpPr>
        <p:spPr/>
        <p:txBody>
          <a:bodyPr/>
          <a:lstStyle>
            <a:lvl1pPr>
              <a:defRPr/>
            </a:lvl1pPr>
          </a:lstStyle>
          <a:p>
            <a:fld id="{6155D2B7-37BB-C84A-9EDF-12D9631BC678}" type="datetimeFigureOut">
              <a:rPr lang="fr-FR" altLang="fr-FR"/>
              <a:pPr/>
              <a:t>20/04/2022</a:t>
            </a:fld>
            <a:endParaRPr lang="fr-FR" altLang="fr-FR"/>
          </a:p>
        </p:txBody>
      </p:sp>
      <p:sp>
        <p:nvSpPr>
          <p:cNvPr id="4" name="Espace réservé du pied de page 4">
            <a:extLst>
              <a:ext uri="{FF2B5EF4-FFF2-40B4-BE49-F238E27FC236}">
                <a16:creationId xmlns:a16="http://schemas.microsoft.com/office/drawing/2014/main" id="{4304AFD0-5689-1E4E-AD21-B6A17EA5B874}"/>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D9CC88DD-846D-DF41-9C47-87813F621870}"/>
              </a:ext>
            </a:extLst>
          </p:cNvPr>
          <p:cNvSpPr>
            <a:spLocks noGrp="1"/>
          </p:cNvSpPr>
          <p:nvPr>
            <p:ph type="sldNum" sz="quarter" idx="12"/>
          </p:nvPr>
        </p:nvSpPr>
        <p:spPr/>
        <p:txBody>
          <a:bodyPr/>
          <a:lstStyle>
            <a:lvl1pPr>
              <a:defRPr/>
            </a:lvl1pPr>
          </a:lstStyle>
          <a:p>
            <a:fld id="{0552B445-42BF-984B-B7AD-C6EB09D6FC3C}" type="slidenum">
              <a:rPr lang="fr-FR" altLang="fr-FR"/>
              <a:pPr/>
              <a:t>‹N°›</a:t>
            </a:fld>
            <a:endParaRPr lang="fr-FR" altLang="fr-FR"/>
          </a:p>
        </p:txBody>
      </p:sp>
    </p:spTree>
    <p:extLst>
      <p:ext uri="{BB962C8B-B14F-4D97-AF65-F5344CB8AC3E}">
        <p14:creationId xmlns:p14="http://schemas.microsoft.com/office/powerpoint/2010/main" val="15621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07D2E2FB-BDE2-9345-8D69-6875ED209FDA}"/>
              </a:ext>
            </a:extLst>
          </p:cNvPr>
          <p:cNvSpPr>
            <a:spLocks noGrp="1"/>
          </p:cNvSpPr>
          <p:nvPr>
            <p:ph type="dt" sz="half" idx="10"/>
          </p:nvPr>
        </p:nvSpPr>
        <p:spPr/>
        <p:txBody>
          <a:bodyPr/>
          <a:lstStyle>
            <a:lvl1pPr>
              <a:defRPr/>
            </a:lvl1pPr>
          </a:lstStyle>
          <a:p>
            <a:fld id="{25DE56CC-2100-5546-9B1A-7AD2E2064A5A}" type="datetimeFigureOut">
              <a:rPr lang="fr-FR" altLang="fr-FR"/>
              <a:pPr/>
              <a:t>20/04/2022</a:t>
            </a:fld>
            <a:endParaRPr lang="fr-FR" altLang="fr-FR"/>
          </a:p>
        </p:txBody>
      </p:sp>
      <p:sp>
        <p:nvSpPr>
          <p:cNvPr id="3" name="Espace réservé du pied de page 4">
            <a:extLst>
              <a:ext uri="{FF2B5EF4-FFF2-40B4-BE49-F238E27FC236}">
                <a16:creationId xmlns:a16="http://schemas.microsoft.com/office/drawing/2014/main" id="{4632A006-B7C4-6E4C-A97C-2F4B3E83003F}"/>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4A7DDBE5-7FEF-8E4C-A6FF-1381C61F29B9}"/>
              </a:ext>
            </a:extLst>
          </p:cNvPr>
          <p:cNvSpPr>
            <a:spLocks noGrp="1"/>
          </p:cNvSpPr>
          <p:nvPr>
            <p:ph type="sldNum" sz="quarter" idx="12"/>
          </p:nvPr>
        </p:nvSpPr>
        <p:spPr/>
        <p:txBody>
          <a:bodyPr/>
          <a:lstStyle>
            <a:lvl1pPr>
              <a:defRPr/>
            </a:lvl1pPr>
          </a:lstStyle>
          <a:p>
            <a:fld id="{474E849C-492F-8143-BA92-848E5148CE3C}" type="slidenum">
              <a:rPr lang="fr-FR" altLang="fr-FR"/>
              <a:pPr/>
              <a:t>‹N°›</a:t>
            </a:fld>
            <a:endParaRPr lang="fr-FR" altLang="fr-FR"/>
          </a:p>
        </p:txBody>
      </p:sp>
    </p:spTree>
    <p:extLst>
      <p:ext uri="{BB962C8B-B14F-4D97-AF65-F5344CB8AC3E}">
        <p14:creationId xmlns:p14="http://schemas.microsoft.com/office/powerpoint/2010/main" val="1414129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C3D4C34-A048-EC49-9385-9932ECCDF68C}"/>
              </a:ext>
            </a:extLst>
          </p:cNvPr>
          <p:cNvSpPr>
            <a:spLocks noGrp="1"/>
          </p:cNvSpPr>
          <p:nvPr>
            <p:ph type="dt" sz="half" idx="10"/>
          </p:nvPr>
        </p:nvSpPr>
        <p:spPr/>
        <p:txBody>
          <a:bodyPr/>
          <a:lstStyle>
            <a:lvl1pPr>
              <a:defRPr/>
            </a:lvl1pPr>
          </a:lstStyle>
          <a:p>
            <a:fld id="{CC3693AA-E4BF-C84F-8A5C-654DF5DA1A2C}" type="datetimeFigureOut">
              <a:rPr lang="fr-FR" altLang="fr-FR"/>
              <a:pPr/>
              <a:t>20/04/2022</a:t>
            </a:fld>
            <a:endParaRPr lang="fr-FR" altLang="fr-FR"/>
          </a:p>
        </p:txBody>
      </p:sp>
      <p:sp>
        <p:nvSpPr>
          <p:cNvPr id="6" name="Espace réservé du pied de page 4">
            <a:extLst>
              <a:ext uri="{FF2B5EF4-FFF2-40B4-BE49-F238E27FC236}">
                <a16:creationId xmlns:a16="http://schemas.microsoft.com/office/drawing/2014/main" id="{F3BBD4A2-446B-3343-A757-0D7B1C0FC1F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4A6D7650-3D3F-3642-BC0B-C0E0EDC16943}"/>
              </a:ext>
            </a:extLst>
          </p:cNvPr>
          <p:cNvSpPr>
            <a:spLocks noGrp="1"/>
          </p:cNvSpPr>
          <p:nvPr>
            <p:ph type="sldNum" sz="quarter" idx="12"/>
          </p:nvPr>
        </p:nvSpPr>
        <p:spPr/>
        <p:txBody>
          <a:bodyPr/>
          <a:lstStyle>
            <a:lvl1pPr>
              <a:defRPr/>
            </a:lvl1pPr>
          </a:lstStyle>
          <a:p>
            <a:fld id="{C940A232-50E4-3944-B12E-CABF74BEFA04}" type="slidenum">
              <a:rPr lang="fr-FR" altLang="fr-FR"/>
              <a:pPr/>
              <a:t>‹N°›</a:t>
            </a:fld>
            <a:endParaRPr lang="fr-FR" altLang="fr-FR"/>
          </a:p>
        </p:txBody>
      </p:sp>
    </p:spTree>
    <p:extLst>
      <p:ext uri="{BB962C8B-B14F-4D97-AF65-F5344CB8AC3E}">
        <p14:creationId xmlns:p14="http://schemas.microsoft.com/office/powerpoint/2010/main" val="679350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E400D596-1743-574A-B8E2-4E44EAF71DFD}"/>
              </a:ext>
            </a:extLst>
          </p:cNvPr>
          <p:cNvSpPr>
            <a:spLocks noGrp="1"/>
          </p:cNvSpPr>
          <p:nvPr>
            <p:ph type="dt" sz="half" idx="10"/>
          </p:nvPr>
        </p:nvSpPr>
        <p:spPr/>
        <p:txBody>
          <a:bodyPr/>
          <a:lstStyle>
            <a:lvl1pPr>
              <a:defRPr/>
            </a:lvl1pPr>
          </a:lstStyle>
          <a:p>
            <a:fld id="{7D735153-12D1-DF44-8511-D17340D6DAFA}" type="datetimeFigureOut">
              <a:rPr lang="fr-FR" altLang="fr-FR"/>
              <a:pPr/>
              <a:t>20/04/2022</a:t>
            </a:fld>
            <a:endParaRPr lang="fr-FR" altLang="fr-FR"/>
          </a:p>
        </p:txBody>
      </p:sp>
      <p:sp>
        <p:nvSpPr>
          <p:cNvPr id="6" name="Espace réservé du pied de page 4">
            <a:extLst>
              <a:ext uri="{FF2B5EF4-FFF2-40B4-BE49-F238E27FC236}">
                <a16:creationId xmlns:a16="http://schemas.microsoft.com/office/drawing/2014/main" id="{04B0962C-AD7E-C345-9E34-FAC2A0342489}"/>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9DAA3E1C-6207-DD4C-8A28-51DBB0E7F63F}"/>
              </a:ext>
            </a:extLst>
          </p:cNvPr>
          <p:cNvSpPr>
            <a:spLocks noGrp="1"/>
          </p:cNvSpPr>
          <p:nvPr>
            <p:ph type="sldNum" sz="quarter" idx="12"/>
          </p:nvPr>
        </p:nvSpPr>
        <p:spPr/>
        <p:txBody>
          <a:bodyPr/>
          <a:lstStyle>
            <a:lvl1pPr>
              <a:defRPr/>
            </a:lvl1pPr>
          </a:lstStyle>
          <a:p>
            <a:fld id="{9179B582-EE94-9844-8E13-1587C3893A13}" type="slidenum">
              <a:rPr lang="fr-FR" altLang="fr-FR"/>
              <a:pPr/>
              <a:t>‹N°›</a:t>
            </a:fld>
            <a:endParaRPr lang="fr-FR" altLang="fr-FR"/>
          </a:p>
        </p:txBody>
      </p:sp>
    </p:spTree>
    <p:extLst>
      <p:ext uri="{BB962C8B-B14F-4D97-AF65-F5344CB8AC3E}">
        <p14:creationId xmlns:p14="http://schemas.microsoft.com/office/powerpoint/2010/main" val="677011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66FDF139-F422-2347-9EDA-58804A0063E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et modifiez le titre</a:t>
            </a:r>
          </a:p>
        </p:txBody>
      </p:sp>
      <p:sp>
        <p:nvSpPr>
          <p:cNvPr id="1027" name="Espace réservé du texte 2">
            <a:extLst>
              <a:ext uri="{FF2B5EF4-FFF2-40B4-BE49-F238E27FC236}">
                <a16:creationId xmlns:a16="http://schemas.microsoft.com/office/drawing/2014/main" id="{B305ABDE-A131-E347-B21D-F6612FC232C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33480F08-5C8A-204F-98C0-DCFFB7911380}"/>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04E0BF22-7707-5346-99F1-D5860A382934}"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E90770C9-3CFC-ED4B-9978-262E258B3BF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fr-FR"/>
          </a:p>
        </p:txBody>
      </p:sp>
      <p:sp>
        <p:nvSpPr>
          <p:cNvPr id="6" name="Espace réservé du numéro de diapositive 5">
            <a:extLst>
              <a:ext uri="{FF2B5EF4-FFF2-40B4-BE49-F238E27FC236}">
                <a16:creationId xmlns:a16="http://schemas.microsoft.com/office/drawing/2014/main" id="{BFDC850D-79A5-A744-AEF2-9A88F29B7C4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C7D97FFE-40B7-E042-8938-687597924430}"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5391" r:id="rId1"/>
    <p:sldLayoutId id="2147485392" r:id="rId2"/>
    <p:sldLayoutId id="2147485393" r:id="rId3"/>
    <p:sldLayoutId id="2147485394" r:id="rId4"/>
    <p:sldLayoutId id="2147485395" r:id="rId5"/>
    <p:sldLayoutId id="2147485396" r:id="rId6"/>
    <p:sldLayoutId id="2147485397" r:id="rId7"/>
    <p:sldLayoutId id="2147485398" r:id="rId8"/>
    <p:sldLayoutId id="2147485399" r:id="rId9"/>
    <p:sldLayoutId id="2147485400" r:id="rId10"/>
    <p:sldLayoutId id="2147485401" r:id="rId11"/>
    <p:sldLayoutId id="2147485402" r:id="rId1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pagesperso.locean-ipsl.upmc.fr/Christophe.Hourdin/croco_agrif_pisces_projects/croco-agrif-pisces_bug_list_v2.01.txt" TargetMode="External"/><Relationship Id="rId2" Type="http://schemas.openxmlformats.org/officeDocument/2006/relationships/hyperlink" Target="https://pagesperso.locean-ipsl.upmc.fr/Christophe.Hourdin/croco_agrif_pisces_projects/croco-agrif-pisces_bug_list_v2.00.txt"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hyperlink" Target="https://gitlab.in2p3.fr/christophe.hourdin/pulsation-tools/-/network/master" TargetMode="External"/><Relationship Id="rId2" Type="http://schemas.openxmlformats.org/officeDocument/2006/relationships/hyperlink" Target="https://pagesperso.locean-ipsl.upmc.fr/Christophe.Hourdin/croco_agrif_pisces_projects/index.xhtml"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gitlab.in2p3.fr/christophe.hourdin/pulsation-tools/-/wikis/home"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hyperlink" Target="https://dropsu.sorbonne-universite.fr/s/zBnd58J8zyXG7Pm" TargetMode="External"/><Relationship Id="rId4" Type="http://schemas.openxmlformats.org/officeDocument/2006/relationships/hyperlink" Target="https://gitlab.in2p3.fr/christophe.hourdin/pulsation-tools/-/tree/master/script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re 1">
            <a:extLst>
              <a:ext uri="{FF2B5EF4-FFF2-40B4-BE49-F238E27FC236}">
                <a16:creationId xmlns:a16="http://schemas.microsoft.com/office/drawing/2014/main" id="{C6B7D864-83BB-E94F-8705-659B1CC65B9E}"/>
              </a:ext>
            </a:extLst>
          </p:cNvPr>
          <p:cNvSpPr>
            <a:spLocks noGrp="1"/>
          </p:cNvSpPr>
          <p:nvPr>
            <p:ph type="ctrTitle"/>
          </p:nvPr>
        </p:nvSpPr>
        <p:spPr>
          <a:xfrm>
            <a:off x="0" y="0"/>
            <a:ext cx="9144000" cy="393700"/>
          </a:xfrm>
        </p:spPr>
        <p:txBody>
          <a:bodyPr/>
          <a:lstStyle/>
          <a:p>
            <a:endParaRPr lang="fr-FR" altLang="fr-FR" sz="1400" dirty="0">
              <a:latin typeface="Calibri" panose="020F0502020204030204" pitchFamily="34" charset="0"/>
              <a:ea typeface="ＭＳ Ｐゴシック" panose="020B0600070205080204" pitchFamily="34" charset="-128"/>
            </a:endParaRPr>
          </a:p>
        </p:txBody>
      </p:sp>
      <p:sp>
        <p:nvSpPr>
          <p:cNvPr id="16386" name="ZoneTexte 2">
            <a:extLst>
              <a:ext uri="{FF2B5EF4-FFF2-40B4-BE49-F238E27FC236}">
                <a16:creationId xmlns:a16="http://schemas.microsoft.com/office/drawing/2014/main" id="{20861DD2-2B48-984A-9261-4B9366C1FFB8}"/>
              </a:ext>
            </a:extLst>
          </p:cNvPr>
          <p:cNvSpPr txBox="1">
            <a:spLocks noChangeArrowheads="1"/>
          </p:cNvSpPr>
          <p:nvPr/>
        </p:nvSpPr>
        <p:spPr bwMode="auto">
          <a:xfrm>
            <a:off x="918368" y="730540"/>
            <a:ext cx="7307263"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r>
              <a:rPr lang="fr-FR" altLang="fr-FR" sz="1400" dirty="0">
                <a:latin typeface="Comic Sans MS" panose="030F0902030302020204" pitchFamily="66" charset="0"/>
              </a:rPr>
              <a:t>	</a:t>
            </a:r>
          </a:p>
          <a:p>
            <a:pPr algn="ctr" eaLnBrk="1" hangingPunct="1"/>
            <a:endParaRPr lang="fr-FR" altLang="fr-FR" sz="1400" b="1" dirty="0">
              <a:latin typeface="Comic Sans MS" panose="030F0902030302020204" pitchFamily="66" charset="0"/>
            </a:endParaRPr>
          </a:p>
          <a:p>
            <a:pPr algn="ctr" eaLnBrk="1" hangingPunct="1"/>
            <a:r>
              <a:rPr lang="fr-FR" altLang="fr-FR" sz="1800" b="1" dirty="0">
                <a:solidFill>
                  <a:srgbClr val="000000"/>
                </a:solidFill>
                <a:latin typeface="Comic Sans MS" panose="030F0902030302020204" pitchFamily="66" charset="0"/>
              </a:rPr>
              <a:t>Outil Pulsation + version commune croco_v2.00 </a:t>
            </a:r>
          </a:p>
          <a:p>
            <a:pPr algn="ctr" eaLnBrk="1" hangingPunct="1"/>
            <a:endParaRPr lang="fr-FR" altLang="fr-FR" sz="1800" b="1" dirty="0">
              <a:solidFill>
                <a:srgbClr val="000000"/>
              </a:solidFill>
              <a:latin typeface="Comic Sans MS" panose="030F0902030302020204" pitchFamily="66" charset="0"/>
            </a:endParaRPr>
          </a:p>
          <a:p>
            <a:pPr algn="ctr" eaLnBrk="1" hangingPunct="1"/>
            <a:r>
              <a:rPr lang="fr-FR" altLang="fr-FR" sz="1400" dirty="0">
                <a:solidFill>
                  <a:srgbClr val="000000"/>
                </a:solidFill>
                <a:latin typeface="Comic Sans MS" panose="030F0902030302020204" pitchFamily="66" charset="0"/>
              </a:rPr>
              <a:t>(Partie 1 : développement + évoquer un projet inter-comparaison)</a:t>
            </a:r>
          </a:p>
          <a:p>
            <a:pPr algn="ctr" eaLnBrk="1" hangingPunct="1"/>
            <a:endParaRPr lang="fr-FR" altLang="fr-FR" sz="1400" dirty="0">
              <a:solidFill>
                <a:srgbClr val="000000"/>
              </a:solidFill>
              <a:latin typeface="Comic Sans MS" panose="030F0902030302020204" pitchFamily="66" charset="0"/>
            </a:endParaRPr>
          </a:p>
          <a:p>
            <a:pPr algn="ctr" eaLnBrk="1" hangingPunct="1"/>
            <a:r>
              <a:rPr lang="fr-FR" altLang="fr-FR" sz="1400" dirty="0">
                <a:solidFill>
                  <a:srgbClr val="000000"/>
                </a:solidFill>
                <a:latin typeface="Comic Sans MS" panose="030F0902030302020204" pitchFamily="66" charset="0"/>
              </a:rPr>
              <a:t>(19/04/2022)</a:t>
            </a:r>
          </a:p>
          <a:p>
            <a:pPr algn="ctr" eaLnBrk="1" hangingPunct="1"/>
            <a:endParaRPr lang="fr-FR" altLang="fr-FR" sz="1400" b="1" dirty="0">
              <a:latin typeface="Comic Sans MS" panose="030F0902030302020204" pitchFamily="66" charset="0"/>
            </a:endParaRPr>
          </a:p>
          <a:p>
            <a:pPr algn="ctr" eaLnBrk="1" hangingPunct="1"/>
            <a:endParaRPr lang="fr-FR" altLang="fr-FR" sz="1400" b="1" dirty="0">
              <a:latin typeface="Comic Sans MS" panose="030F0902030302020204" pitchFamily="66" charset="0"/>
            </a:endParaRPr>
          </a:p>
          <a:p>
            <a:pPr marL="342900" indent="-342900" eaLnBrk="1" hangingPunct="1">
              <a:buFont typeface="+mj-lt"/>
              <a:buAutoNum type="arabicPeriod"/>
            </a:pPr>
            <a:r>
              <a:rPr lang="fr-FR" altLang="fr-FR" sz="1400" b="1" dirty="0">
                <a:latin typeface="Comic Sans MS" panose="030F0902030302020204" pitchFamily="66" charset="0"/>
              </a:rPr>
              <a:t>Développement : </a:t>
            </a:r>
            <a:r>
              <a:rPr lang="fr-FR" altLang="fr-FR" sz="1400" b="1" dirty="0" err="1">
                <a:latin typeface="Comic Sans MS" panose="030F0902030302020204" pitchFamily="66" charset="0"/>
              </a:rPr>
              <a:t>pulsation+croco</a:t>
            </a:r>
            <a:r>
              <a:rPr lang="fr-FR" altLang="fr-FR" sz="1400" b="1" dirty="0">
                <a:latin typeface="Comic Sans MS" panose="030F0902030302020204" pitchFamily="66" charset="0"/>
              </a:rPr>
              <a:t> : </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un historique rapide =&gt; situation aujourd’hui</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la suite des développements …</a:t>
            </a:r>
          </a:p>
          <a:p>
            <a:pPr marL="342900" indent="-342900" eaLnBrk="1" hangingPunct="1">
              <a:buFont typeface="+mj-lt"/>
              <a:buAutoNum type="arabicPeriod"/>
            </a:pPr>
            <a:endParaRPr lang="fr-FR" altLang="fr-FR" sz="1400" b="1" dirty="0">
              <a:latin typeface="Comic Sans MS" panose="030F0902030302020204" pitchFamily="66" charset="0"/>
            </a:endParaRPr>
          </a:p>
          <a:p>
            <a:pPr marL="342900" indent="-342900" eaLnBrk="1" hangingPunct="1">
              <a:buFont typeface="+mj-lt"/>
              <a:buAutoNum type="arabicPeriod"/>
            </a:pPr>
            <a:r>
              <a:rPr lang="fr-FR" altLang="fr-FR" sz="1400" b="1" dirty="0">
                <a:latin typeface="Comic Sans MS" panose="030F0902030302020204" pitchFamily="66" charset="0"/>
              </a:rPr>
              <a:t>Recherche : un point/positionnement par chantier. </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PISCO</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Afrique du Sud</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Sénégal</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Pérou (Mexique)</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Projet Inter-comparaison systèmes d’upwelling?</a:t>
            </a:r>
          </a:p>
          <a:p>
            <a:pPr algn="ctr" eaLnBrk="1" hangingPunct="1"/>
            <a:endParaRPr lang="fr-FR" altLang="fr-FR" sz="1400" b="1" dirty="0">
              <a:latin typeface="Comic Sans MS" panose="030F0902030302020204" pitchFamily="66" charset="0"/>
            </a:endParaRPr>
          </a:p>
          <a:p>
            <a:pPr algn="ctr" eaLnBrk="1" hangingPunct="1"/>
            <a:endParaRPr lang="fr-FR" altLang="fr-FR" sz="1400" b="1" dirty="0">
              <a:latin typeface="Comic Sans MS" panose="030F0902030302020204" pitchFamily="66" charset="0"/>
            </a:endParaRPr>
          </a:p>
          <a:p>
            <a:pPr eaLnBrk="1" hangingPunct="1"/>
            <a:r>
              <a:rPr lang="fr-FR" altLang="fr-FR" sz="1200" dirty="0">
                <a:latin typeface="Comic Sans MS" panose="030F0902030302020204" pitchFamily="66" charset="0"/>
              </a:rPr>
              <a:t>	</a:t>
            </a:r>
            <a:endParaRPr lang="fr-FR" altLang="fr-FR" sz="1400" b="1" dirty="0">
              <a:latin typeface="Comic Sans MS" panose="030F0902030302020204" pitchFamily="66" charset="0"/>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81213" y="924039"/>
            <a:ext cx="8981574" cy="5509200"/>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Intégrer les </a:t>
            </a:r>
            <a:r>
              <a:rPr lang="fr-FR" sz="1200" b="1" dirty="0" err="1"/>
              <a:t>bugfixs</a:t>
            </a:r>
            <a:r>
              <a:rPr lang="fr-FR" sz="1200" b="1" dirty="0"/>
              <a:t> de la </a:t>
            </a:r>
            <a:r>
              <a:rPr lang="fr-FR" sz="1200" dirty="0">
                <a:hlinkClick r:id="rId2"/>
              </a:rPr>
              <a:t>v2.00</a:t>
            </a:r>
            <a:r>
              <a:rPr lang="fr-FR" sz="1200" dirty="0"/>
              <a:t> (si pas corrigés depuis par croco) mais récupérer aussi tout le travail de </a:t>
            </a:r>
            <a:r>
              <a:rPr lang="fr-FR" sz="1200" dirty="0" err="1"/>
              <a:t>débug</a:t>
            </a:r>
            <a:r>
              <a:rPr lang="fr-FR" sz="1200" dirty="0"/>
              <a:t> de la </a:t>
            </a:r>
            <a:r>
              <a:rPr lang="fr-FR" sz="1200" dirty="0">
                <a:hlinkClick r:id="rId3"/>
              </a:rPr>
              <a:t>v2.01</a:t>
            </a:r>
            <a:endParaRPr lang="fr-FR" sz="1200" dirty="0"/>
          </a:p>
          <a:p>
            <a:pPr marL="914400" lvl="1" indent="-171450">
              <a:buFont typeface="Arial" panose="020B0604020202020204" pitchFamily="34" charset="0"/>
              <a:buChar char="•"/>
            </a:pPr>
            <a:r>
              <a:rPr lang="fr-FR" sz="1200" dirty="0" err="1"/>
              <a:t>Cf</a:t>
            </a:r>
            <a:r>
              <a:rPr lang="fr-FR" sz="1200" dirty="0"/>
              <a:t> listing des bugs </a:t>
            </a:r>
            <a:r>
              <a:rPr lang="fr-FR" sz="1200" dirty="0" err="1"/>
              <a:t>fix</a:t>
            </a:r>
            <a:r>
              <a:rPr lang="fr-FR" sz="1200" dirty="0"/>
              <a:t> sur le web croco LOCEAN</a:t>
            </a:r>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Importance des MODULES ?</a:t>
            </a:r>
          </a:p>
          <a:p>
            <a:pPr marL="914400" lvl="1" indent="-171450">
              <a:buFont typeface="Arial" panose="020B0604020202020204" pitchFamily="34" charset="0"/>
              <a:buChar char="•"/>
            </a:pPr>
            <a:r>
              <a:rPr lang="fr-FR" sz="1200" dirty="0"/>
              <a:t>Difficultés sur IRENE depuis toujours, mais étonnamment, aussi sur DATARMOR. </a:t>
            </a:r>
            <a:r>
              <a:rPr lang="fr-FR" sz="1200" dirty="0" err="1"/>
              <a:t>Swen</a:t>
            </a:r>
            <a:r>
              <a:rPr lang="fr-FR" sz="1200" dirty="0"/>
              <a:t> m’a confirmé l’installation artisanale des modules sur DATARMOR (grande déclinaison de versions de librairies comme sur IRENE et contrairement à JEANZAY). Elle dit que croco fonctionne très bien et qu’elle n’a pas ce problème de découpage. Mais elle tourne sans AGRIF ni PISCES. Sur JEANZAY, tout semble passer.  Ils sont sur du Intel 2019 sans déclinaisons multiples.  =&gt; renforce l’hypothèse de Steph de la responsabilité de la qualité des installations de modules (compilateur + librairies </a:t>
            </a:r>
            <a:r>
              <a:rPr lang="fr-FR" sz="1200" dirty="0" err="1"/>
              <a:t>netcdf</a:t>
            </a:r>
            <a:r>
              <a:rPr lang="fr-FR" sz="1200" dirty="0"/>
              <a:t>, hdf5…).</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Choix du compilateur?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 </a:t>
            </a:r>
            <a:r>
              <a:rPr lang="fr-FR" sz="1200" b="1" dirty="0"/>
              <a:t>Problème de mémoire? </a:t>
            </a:r>
            <a:r>
              <a:rPr lang="fr-FR" sz="1200" dirty="0"/>
              <a:t>Mais ASAP2 tourne en 4x7 procs (1 </a:t>
            </a:r>
            <a:r>
              <a:rPr lang="fr-FR" sz="1200" dirty="0" err="1"/>
              <a:t>noeud</a:t>
            </a:r>
            <a:r>
              <a:rPr lang="fr-FR" sz="1200" dirty="0"/>
              <a:t> = 28 procs) avec 115g de RAM par Nœud sur DATARMOR. </a:t>
            </a:r>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DDT</a:t>
            </a:r>
            <a:r>
              <a:rPr lang="fr-FR" sz="1200" dirty="0"/>
              <a:t> sur DATARMOR comme sur IRENE!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err="1"/>
              <a:t>Debug_Seb</a:t>
            </a:r>
            <a:r>
              <a:rPr lang="fr-FR" sz="1200" b="1" dirty="0"/>
              <a:t>  </a:t>
            </a:r>
            <a:r>
              <a:rPr lang="fr-FR" sz="1200" dirty="0"/>
              <a:t>Dès qu’une première version 3.00 est OK, passer au </a:t>
            </a:r>
            <a:r>
              <a:rPr lang="fr-FR" sz="1200" dirty="0" err="1"/>
              <a:t>DEBUG_Seb</a:t>
            </a:r>
            <a:r>
              <a:rPr lang="fr-FR" sz="1200" dirty="0"/>
              <a:t> de </a:t>
            </a:r>
            <a:r>
              <a:rPr lang="fr-FR" sz="1200" dirty="0" err="1"/>
              <a:t>nemo</a:t>
            </a:r>
            <a:r>
              <a:rPr lang="fr-FR" sz="1200" dirty="0"/>
              <a:t> </a:t>
            </a:r>
            <a:r>
              <a:rPr lang="fr-FR" sz="1200" b="1" dirty="0"/>
              <a:t>(initialisation à </a:t>
            </a:r>
            <a:r>
              <a:rPr lang="fr-FR" sz="1200" b="1" dirty="0" err="1"/>
              <a:t>NaN</a:t>
            </a:r>
            <a:r>
              <a:rPr lang="fr-FR" sz="1200" b="1" dirty="0"/>
              <a:t>)</a:t>
            </a: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PROD : 	</a:t>
            </a:r>
            <a:r>
              <a:rPr lang="fr-FR" sz="1200" dirty="0"/>
              <a:t>Options d’optimisation</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600" b="1" dirty="0">
                <a:solidFill>
                  <a:srgbClr val="FF0000"/>
                </a:solidFill>
              </a:rPr>
              <a:t>PERENITE!!!      </a:t>
            </a:r>
            <a:r>
              <a:rPr lang="fr-FR" sz="1600" b="1" dirty="0"/>
              <a:t>CVTK </a:t>
            </a:r>
          </a:p>
          <a:p>
            <a:pPr marL="914400" lvl="1" indent="-171450">
              <a:buFont typeface="Arial" panose="020B0604020202020204" pitchFamily="34" charset="0"/>
              <a:buChar char="•"/>
            </a:pPr>
            <a:r>
              <a:rPr lang="fr-FR" sz="1200" dirty="0"/>
              <a:t>Intégration de toutes les </a:t>
            </a:r>
            <a:r>
              <a:rPr lang="fr-FR" sz="1200" dirty="0" err="1"/>
              <a:t>configs</a:t>
            </a:r>
            <a:r>
              <a:rPr lang="fr-FR" sz="1200" dirty="0"/>
              <a:t> au fur et à mesure sur </a:t>
            </a:r>
            <a:r>
              <a:rPr lang="fr-FR" sz="1200" dirty="0" err="1"/>
              <a:t>datarmor</a:t>
            </a:r>
            <a:r>
              <a:rPr lang="fr-FR" sz="1200" dirty="0"/>
              <a:t> mais aussi </a:t>
            </a:r>
            <a:r>
              <a:rPr lang="fr-FR" sz="1200" dirty="0" err="1"/>
              <a:t>gitlab</a:t>
            </a:r>
            <a:r>
              <a:rPr lang="fr-FR" sz="1200" dirty="0"/>
              <a:t> </a:t>
            </a:r>
            <a:r>
              <a:rPr lang="fr-FR" sz="1200" dirty="0" err="1"/>
              <a:t>inria</a:t>
            </a:r>
            <a:r>
              <a:rPr lang="fr-FR" sz="1200" dirty="0"/>
              <a:t> puis IDRIS et TGCC</a:t>
            </a:r>
          </a:p>
          <a:p>
            <a:pPr marL="914400" lvl="1" indent="-171450">
              <a:buFont typeface="Arial" panose="020B0604020202020204" pitchFamily="34" charset="0"/>
              <a:buChar char="•"/>
            </a:pPr>
            <a:r>
              <a:rPr lang="fr-FR" sz="1200" dirty="0"/>
              <a:t>Doc </a:t>
            </a:r>
            <a:r>
              <a:rPr lang="fr-FR" sz="1200"/>
              <a:t>de Gildas </a:t>
            </a:r>
            <a:r>
              <a:rPr lang="fr-FR" sz="1200" b="1"/>
              <a:t> </a:t>
            </a:r>
            <a:endParaRPr lang="fr-FR" sz="1200" b="1" dirty="0"/>
          </a:p>
          <a:p>
            <a:pPr marL="914400" lvl="1" indent="-171450">
              <a:buFont typeface="Arial" panose="020B0604020202020204" pitchFamily="34" charset="0"/>
              <a:buChar char="•"/>
            </a:pPr>
            <a:r>
              <a:rPr lang="fr-FR" sz="1200" dirty="0"/>
              <a:t>Attaquer tout de suite avec CVTK BENGUELA_LR avec la version 1.2 dès que plus de bug</a:t>
            </a:r>
          </a:p>
          <a:p>
            <a:pPr marL="914400" lvl="1" indent="-171450">
              <a:buFont typeface="Arial" panose="020B0604020202020204" pitchFamily="34" charset="0"/>
              <a:buChar char="•"/>
            </a:pPr>
            <a:endParaRPr lang="fr-FR" sz="1200" b="1" dirty="0"/>
          </a:p>
          <a:p>
            <a:pPr marL="914400" lvl="1" indent="-171450">
              <a:buFont typeface="Arial" panose="020B0604020202020204" pitchFamily="34" charset="0"/>
              <a:buChar char="•"/>
            </a:pPr>
            <a:endParaRPr lang="fr-FR" sz="1200"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Passage  v2.00 =&gt; v3.00 / Rapprochement équipe croco </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57154581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E78F983-A9A8-3946-9150-5E6CE64BFA50}"/>
              </a:ext>
            </a:extLst>
          </p:cNvPr>
          <p:cNvSpPr txBox="1">
            <a:spLocks noChangeArrowheads="1"/>
          </p:cNvSpPr>
          <p:nvPr/>
        </p:nvSpPr>
        <p:spPr bwMode="auto">
          <a:xfrm>
            <a:off x="133052" y="1228397"/>
            <a:ext cx="8877896" cy="3539430"/>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endParaRPr lang="fr-FR" altLang="fr-FR" sz="1400" b="1" dirty="0">
              <a:latin typeface="Comic Sans MS" panose="030F0902030302020204" pitchFamily="66" charset="0"/>
            </a:endParaRPr>
          </a:p>
          <a:p>
            <a:pPr eaLnBrk="1" hangingPunct="1"/>
            <a:endParaRPr lang="fr-FR" altLang="fr-FR" sz="1400" b="1" dirty="0">
              <a:latin typeface="Comic Sans MS" panose="030F0902030302020204" pitchFamily="66" charset="0"/>
            </a:endParaRPr>
          </a:p>
          <a:p>
            <a:pPr eaLnBrk="1" hangingPunct="1"/>
            <a:r>
              <a:rPr lang="fr-FR" altLang="fr-FR" sz="1400" dirty="0">
                <a:latin typeface="Comic Sans MS" panose="030F0902030302020204" pitchFamily="66" charset="0"/>
              </a:rPr>
              <a:t>Séparer les objectifs et besoins de chaque config </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PISCO    </a:t>
            </a:r>
            <a:r>
              <a:rPr lang="fr-FR" altLang="fr-FR" sz="1400" dirty="0">
                <a:latin typeface="Comic Sans MS" panose="030F0902030302020204" pitchFamily="66" charset="0"/>
              </a:rPr>
              <a:t>(validation PISCES /  développement Quota + </a:t>
            </a:r>
            <a:r>
              <a:rPr lang="fr-FR" altLang="fr-FR" sz="1400" dirty="0" err="1">
                <a:latin typeface="Comic Sans MS" panose="030F0902030302020204" pitchFamily="66" charset="0"/>
              </a:rPr>
              <a:t>Sediments</a:t>
            </a:r>
            <a:r>
              <a:rPr lang="fr-FR" altLang="fr-FR" sz="1400" dirty="0">
                <a:latin typeface="Comic Sans MS" panose="030F0902030302020204" pitchFamily="66" charset="0"/>
              </a:rPr>
              <a:t>)</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Afrique du Sud</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Sénégal</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Pérou (Mexique)</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Projet Inter-comparaison systèmes d’upwelling?</a:t>
            </a:r>
          </a:p>
          <a:p>
            <a:pPr algn="ctr" eaLnBrk="1" hangingPunct="1"/>
            <a:endParaRPr lang="fr-FR" altLang="fr-FR" sz="1400" b="1" dirty="0">
              <a:latin typeface="Comic Sans MS" panose="030F0902030302020204" pitchFamily="66" charset="0"/>
            </a:endParaRPr>
          </a:p>
          <a:p>
            <a:endParaRPr lang="fr-FR" sz="1400" dirty="0"/>
          </a:p>
        </p:txBody>
      </p:sp>
      <p:sp>
        <p:nvSpPr>
          <p:cNvPr id="2" name="Titre 1">
            <a:extLst>
              <a:ext uri="{FF2B5EF4-FFF2-40B4-BE49-F238E27FC236}">
                <a16:creationId xmlns:a16="http://schemas.microsoft.com/office/drawing/2014/main" id="{6B41966A-FA25-674B-A3C9-DFCD2DAD17E0}"/>
              </a:ext>
            </a:extLst>
          </p:cNvPr>
          <p:cNvSpPr>
            <a:spLocks noGrp="1"/>
          </p:cNvSpPr>
          <p:nvPr>
            <p:ph type="ctrTitle"/>
          </p:nvPr>
        </p:nvSpPr>
        <p:spPr/>
        <p:txBody>
          <a:bodyPr/>
          <a:lstStyle/>
          <a:p>
            <a:r>
              <a:rPr lang="fr-FR" dirty="0">
                <a:solidFill>
                  <a:srgbClr val="0070C0"/>
                </a:solidFill>
                <a:latin typeface="Calibri" panose="020F0502020204030204" pitchFamily="34" charset="0"/>
                <a:ea typeface="ＭＳ Ｐゴシック" panose="020B0600070205080204" pitchFamily="34" charset="-128"/>
              </a:rPr>
              <a:t>Les différents projets :</a:t>
            </a:r>
            <a:endParaRPr lang="fr-FR" dirty="0"/>
          </a:p>
        </p:txBody>
      </p:sp>
    </p:spTree>
    <p:extLst>
      <p:ext uri="{BB962C8B-B14F-4D97-AF65-F5344CB8AC3E}">
        <p14:creationId xmlns:p14="http://schemas.microsoft.com/office/powerpoint/2010/main" val="162015244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PISCO (</a:t>
            </a:r>
            <a:r>
              <a:rPr lang="fr-FR" altLang="fr-FR" dirty="0" err="1">
                <a:solidFill>
                  <a:srgbClr val="0070C0"/>
                </a:solidFill>
                <a:latin typeface="Calibri" panose="020F0502020204030204" pitchFamily="34" charset="0"/>
                <a:ea typeface="ＭＳ Ｐゴシック" panose="020B0600070205080204" pitchFamily="34" charset="-128"/>
              </a:rPr>
              <a:t>pisces</a:t>
            </a:r>
            <a:r>
              <a:rPr lang="fr-FR" altLang="fr-FR" dirty="0">
                <a:solidFill>
                  <a:srgbClr val="0070C0"/>
                </a:solidFill>
                <a:latin typeface="Calibri" panose="020F0502020204030204" pitchFamily="34" charset="0"/>
                <a:ea typeface="ＭＳ Ｐゴシック" panose="020B0600070205080204" pitchFamily="34" charset="-128"/>
              </a:rPr>
              <a:t> / quota / </a:t>
            </a:r>
            <a:r>
              <a:rPr lang="fr-FR" altLang="fr-FR" dirty="0" err="1">
                <a:solidFill>
                  <a:srgbClr val="0070C0"/>
                </a:solidFill>
                <a:latin typeface="Calibri" panose="020F0502020204030204" pitchFamily="34" charset="0"/>
                <a:ea typeface="ＭＳ Ｐゴシック" panose="020B0600070205080204" pitchFamily="34" charset="-128"/>
              </a:rPr>
              <a:t>sediments</a:t>
            </a:r>
            <a:r>
              <a:rPr lang="fr-FR" altLang="fr-FR" dirty="0">
                <a:solidFill>
                  <a:srgbClr val="0070C0"/>
                </a:solidFill>
                <a:latin typeface="Calibri" panose="020F0502020204030204" pitchFamily="34" charset="0"/>
                <a:ea typeface="ＭＳ Ｐゴシック" panose="020B0600070205080204" pitchFamily="34" charset="-128"/>
              </a:rPr>
              <a:t>)</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871161"/>
            <a:ext cx="8177635" cy="5201424"/>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r>
              <a:rPr lang="fr-FR" sz="1200" b="1" u="sng" dirty="0"/>
              <a:t>quota</a:t>
            </a:r>
            <a:r>
              <a:rPr lang="fr-FR" sz="1200" b="1" dirty="0"/>
              <a:t>:	</a:t>
            </a:r>
            <a:r>
              <a:rPr lang="fr-FR" sz="1200" dirty="0"/>
              <a:t> </a:t>
            </a:r>
          </a:p>
          <a:p>
            <a:pPr marL="914400" lvl="1" indent="-171450">
              <a:buFont typeface="Arial" panose="020B0604020202020204" pitchFamily="34" charset="0"/>
              <a:buChar char="•"/>
            </a:pPr>
            <a:r>
              <a:rPr lang="fr-FR" sz="1200" dirty="0"/>
              <a:t>fonctionne avec et sans XIOS et AGRIF</a:t>
            </a:r>
          </a:p>
          <a:p>
            <a:pPr marL="914400" lvl="1"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dirty="0"/>
              <a:t>fichiers d’initialisation préparés par Renaud: </a:t>
            </a:r>
          </a:p>
          <a:p>
            <a:pPr marL="1314450" lvl="2" indent="-171450">
              <a:buFont typeface="Arial" panose="020B0604020202020204" pitchFamily="34" charset="0"/>
              <a:buChar char="•"/>
            </a:pPr>
            <a:r>
              <a:rPr lang="fr-FR" sz="1200" dirty="0"/>
              <a:t>AWA			</a:t>
            </a:r>
            <a:r>
              <a:rPr lang="fr-FR" sz="1200" dirty="0" err="1"/>
              <a:t>init</a:t>
            </a:r>
            <a:r>
              <a:rPr lang="fr-FR" sz="1200" dirty="0"/>
              <a:t> : DON, DOP + NDI, PDI, NPH, PPH	bry : BON et DOP</a:t>
            </a:r>
          </a:p>
          <a:p>
            <a:pPr marL="1314450" lvl="2" indent="-171450">
              <a:buFont typeface="Arial" panose="020B0604020202020204" pitchFamily="34" charset="0"/>
              <a:buChar char="•"/>
            </a:pPr>
            <a:r>
              <a:rPr lang="fr-FR" sz="1200" dirty="0"/>
              <a:t>BENGUELA_LR		</a:t>
            </a:r>
            <a:r>
              <a:rPr lang="fr-FR" sz="1200" dirty="0" err="1"/>
              <a:t>init</a:t>
            </a:r>
            <a:r>
              <a:rPr lang="fr-FR" sz="1200" dirty="0"/>
              <a:t> : DON, DOP 				 bry : BON et DOP</a:t>
            </a:r>
          </a:p>
          <a:p>
            <a:pPr marL="1314450" lvl="2" indent="-171450">
              <a:buFont typeface="Arial" panose="020B0604020202020204" pitchFamily="34" charset="0"/>
              <a:buChar char="•"/>
            </a:pPr>
            <a:r>
              <a:rPr lang="fr-FR" sz="1200" dirty="0"/>
              <a:t>ASAP2			pas encore fait. </a:t>
            </a:r>
          </a:p>
          <a:p>
            <a:pPr marL="1314450" lvl="2" indent="-171450">
              <a:buFont typeface="Arial" panose="020B0604020202020204" pitchFamily="34" charset="0"/>
              <a:buChar char="•"/>
            </a:pPr>
            <a:r>
              <a:rPr lang="fr-FR" sz="1200" dirty="0"/>
              <a:t>Mais peut tourner avec des valeurs analytiques. </a:t>
            </a:r>
          </a:p>
          <a:p>
            <a:pPr marL="1314450" lvl="2"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dirty="0"/>
              <a:t>Problème des </a:t>
            </a:r>
            <a:r>
              <a:rPr lang="fr-FR" sz="1200" dirty="0" err="1"/>
              <a:t>runoffs</a:t>
            </a:r>
            <a:r>
              <a:rPr lang="fr-FR" sz="1200" dirty="0"/>
              <a:t>. A priori juste un problème d’initialisation? </a:t>
            </a:r>
          </a:p>
          <a:p>
            <a:pPr marL="914400" lvl="1"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u="sng" dirty="0" err="1"/>
              <a:t>sediment</a:t>
            </a:r>
            <a:r>
              <a:rPr lang="fr-FR" sz="1200" b="1" dirty="0"/>
              <a:t>:	</a:t>
            </a:r>
            <a:r>
              <a:rPr lang="fr-FR" sz="1200" dirty="0"/>
              <a:t> fonctionne uniquement sans AGRIF et avec XIOS </a:t>
            </a:r>
          </a:p>
          <a:p>
            <a:pPr marL="914400" lvl="1" indent="-171450">
              <a:buFont typeface="Arial" panose="020B0604020202020204" pitchFamily="34" charset="0"/>
              <a:buChar char="•"/>
            </a:pPr>
            <a:endParaRPr lang="fr-FR" sz="1200" b="1" dirty="0"/>
          </a:p>
          <a:p>
            <a:pPr marL="914400" lvl="1" indent="-171450">
              <a:buFont typeface="Arial" panose="020B0604020202020204" pitchFamily="34" charset="0"/>
              <a:buChar char="•"/>
            </a:pPr>
            <a:r>
              <a:rPr lang="fr-FR" sz="1200" b="1" dirty="0"/>
              <a:t>AGRIF</a:t>
            </a:r>
            <a:r>
              <a:rPr lang="fr-FR" sz="1200" dirty="0"/>
              <a:t> : D’après Rachid, pas besoin de rajouter quoi que ce soit dans la version </a:t>
            </a:r>
            <a:r>
              <a:rPr lang="fr-FR" sz="1200" dirty="0" err="1"/>
              <a:t>agrif</a:t>
            </a:r>
            <a:r>
              <a:rPr lang="fr-FR" sz="1200" dirty="0"/>
              <a:t> de croco pour que </a:t>
            </a:r>
            <a:r>
              <a:rPr lang="fr-FR" sz="1200" dirty="0" err="1"/>
              <a:t>sediment</a:t>
            </a:r>
            <a:r>
              <a:rPr lang="fr-FR" sz="1200" dirty="0"/>
              <a:t> fonctionne (contrairement à </a:t>
            </a:r>
            <a:r>
              <a:rPr lang="fr-FR" sz="1200" dirty="0" err="1"/>
              <a:t>nemo</a:t>
            </a:r>
            <a:r>
              <a:rPr lang="fr-FR" sz="1200" dirty="0"/>
              <a:t> où un ajout a été fait dixit Christian). Mais bug. Voir directement avec la 1.2 stable</a:t>
            </a:r>
          </a:p>
          <a:p>
            <a:pPr marL="914400" lvl="1"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b="1" dirty="0" err="1"/>
              <a:t>Croco.in</a:t>
            </a:r>
            <a:r>
              <a:rPr lang="fr-FR" sz="1200" dirty="0"/>
              <a:t> :  pas possible d’utiliser le canal normal pour sortir les champs </a:t>
            </a:r>
            <a:r>
              <a:rPr lang="fr-FR" sz="1200" dirty="0" err="1"/>
              <a:t>sediment</a:t>
            </a:r>
            <a:r>
              <a:rPr lang="fr-FR" sz="1200" dirty="0"/>
              <a:t> car nombre de niveaux différent.   Olivier se souvient avoir codé des choses pour ça. Mais à vérifier donc. Pour l’instant:</a:t>
            </a:r>
          </a:p>
          <a:p>
            <a:pPr lvl="4"/>
            <a:r>
              <a:rPr lang="fr-FR" sz="1000" dirty="0">
                <a:latin typeface="Arial" panose="020B0604020202020204" pitchFamily="34" charset="0"/>
                <a:cs typeface="Arial" panose="020B0604020202020204" pitchFamily="34" charset="0"/>
              </a:rPr>
              <a:t>[irene2482:29981:0:29981] </a:t>
            </a:r>
            <a:r>
              <a:rPr lang="fr-FR" sz="1000" dirty="0" err="1">
                <a:latin typeface="Arial" panose="020B0604020202020204" pitchFamily="34" charset="0"/>
                <a:cs typeface="Arial" panose="020B0604020202020204" pitchFamily="34" charset="0"/>
              </a:rPr>
              <a:t>Caught</a:t>
            </a:r>
            <a:r>
              <a:rPr lang="fr-FR" sz="1000" dirty="0">
                <a:latin typeface="Arial" panose="020B0604020202020204" pitchFamily="34" charset="0"/>
                <a:cs typeface="Arial" panose="020B0604020202020204" pitchFamily="34" charset="0"/>
              </a:rPr>
              <a:t> signal 8 (</a:t>
            </a:r>
            <a:r>
              <a:rPr lang="fr-FR" sz="1000" dirty="0" err="1">
                <a:latin typeface="Arial" panose="020B0604020202020204" pitchFamily="34" charset="0"/>
                <a:cs typeface="Arial" panose="020B0604020202020204" pitchFamily="34" charset="0"/>
              </a:rPr>
              <a:t>Floating</a:t>
            </a:r>
            <a:r>
              <a:rPr lang="fr-FR" sz="1000" dirty="0">
                <a:latin typeface="Arial" panose="020B0604020202020204" pitchFamily="34" charset="0"/>
                <a:cs typeface="Arial" panose="020B0604020202020204" pitchFamily="34" charset="0"/>
              </a:rPr>
              <a:t> point exception: </a:t>
            </a:r>
            <a:r>
              <a:rPr lang="fr-FR" sz="1000" dirty="0" err="1">
                <a:latin typeface="Arial" panose="020B0604020202020204" pitchFamily="34" charset="0"/>
                <a:cs typeface="Arial" panose="020B0604020202020204" pitchFamily="34" charset="0"/>
              </a:rPr>
              <a:t>integer</a:t>
            </a:r>
            <a:r>
              <a:rPr lang="fr-FR" sz="1000" dirty="0">
                <a:latin typeface="Arial" panose="020B0604020202020204" pitchFamily="34" charset="0"/>
                <a:cs typeface="Arial" panose="020B0604020202020204" pitchFamily="34" charset="0"/>
              </a:rPr>
              <a:t> </a:t>
            </a:r>
            <a:r>
              <a:rPr lang="fr-FR" sz="1000" dirty="0" err="1">
                <a:latin typeface="Arial" panose="020B0604020202020204" pitchFamily="34" charset="0"/>
                <a:cs typeface="Arial" panose="020B0604020202020204" pitchFamily="34" charset="0"/>
              </a:rPr>
              <a:t>divide</a:t>
            </a:r>
            <a:r>
              <a:rPr lang="fr-FR" sz="1000" dirty="0">
                <a:latin typeface="Arial" panose="020B0604020202020204" pitchFamily="34" charset="0"/>
                <a:cs typeface="Arial" panose="020B0604020202020204" pitchFamily="34" charset="0"/>
              </a:rPr>
              <a:t> by </a:t>
            </a:r>
            <a:r>
              <a:rPr lang="fr-FR" sz="1000" dirty="0" err="1">
                <a:latin typeface="Arial" panose="020B0604020202020204" pitchFamily="34" charset="0"/>
                <a:cs typeface="Arial" panose="020B0604020202020204" pitchFamily="34" charset="0"/>
              </a:rPr>
              <a:t>zero</a:t>
            </a:r>
            <a:r>
              <a:rPr lang="fr-FR" sz="1000" dirty="0">
                <a:latin typeface="Arial" panose="020B0604020202020204" pitchFamily="34" charset="0"/>
                <a:cs typeface="Arial" panose="020B0604020202020204" pitchFamily="34" charset="0"/>
              </a:rPr>
              <a:t>)</a:t>
            </a:r>
          </a:p>
          <a:p>
            <a:pPr lvl="4"/>
            <a:r>
              <a:rPr lang="fr-FR" sz="1000" dirty="0" err="1">
                <a:latin typeface="Arial" panose="020B0604020202020204" pitchFamily="34" charset="0"/>
                <a:cs typeface="Arial" panose="020B0604020202020204" pitchFamily="34" charset="0"/>
              </a:rPr>
              <a:t>forrtl</a:t>
            </a:r>
            <a:r>
              <a:rPr lang="fr-FR" sz="1000" dirty="0">
                <a:latin typeface="Arial" panose="020B0604020202020204" pitchFamily="34" charset="0"/>
                <a:cs typeface="Arial" panose="020B0604020202020204" pitchFamily="34" charset="0"/>
              </a:rPr>
              <a:t>: </a:t>
            </a:r>
            <a:r>
              <a:rPr lang="fr-FR" sz="1000" dirty="0" err="1">
                <a:latin typeface="Arial" panose="020B0604020202020204" pitchFamily="34" charset="0"/>
                <a:cs typeface="Arial" panose="020B0604020202020204" pitchFamily="34" charset="0"/>
              </a:rPr>
              <a:t>severe</a:t>
            </a:r>
            <a:r>
              <a:rPr lang="fr-FR" sz="1000" dirty="0">
                <a:latin typeface="Arial" panose="020B0604020202020204" pitchFamily="34" charset="0"/>
                <a:cs typeface="Arial" panose="020B0604020202020204" pitchFamily="34" charset="0"/>
              </a:rPr>
              <a:t> (71): </a:t>
            </a:r>
            <a:r>
              <a:rPr lang="fr-FR" sz="1000" dirty="0" err="1">
                <a:latin typeface="Arial" panose="020B0604020202020204" pitchFamily="34" charset="0"/>
                <a:cs typeface="Arial" panose="020B0604020202020204" pitchFamily="34" charset="0"/>
              </a:rPr>
              <a:t>integer</a:t>
            </a:r>
            <a:r>
              <a:rPr lang="fr-FR" sz="1000" dirty="0">
                <a:latin typeface="Arial" panose="020B0604020202020204" pitchFamily="34" charset="0"/>
                <a:cs typeface="Arial" panose="020B0604020202020204" pitchFamily="34" charset="0"/>
              </a:rPr>
              <a:t> </a:t>
            </a:r>
            <a:r>
              <a:rPr lang="fr-FR" sz="1000" dirty="0" err="1">
                <a:latin typeface="Arial" panose="020B0604020202020204" pitchFamily="34" charset="0"/>
                <a:cs typeface="Arial" panose="020B0604020202020204" pitchFamily="34" charset="0"/>
              </a:rPr>
              <a:t>divide</a:t>
            </a:r>
            <a:r>
              <a:rPr lang="fr-FR" sz="1000" dirty="0">
                <a:latin typeface="Arial" panose="020B0604020202020204" pitchFamily="34" charset="0"/>
                <a:cs typeface="Arial" panose="020B0604020202020204" pitchFamily="34" charset="0"/>
              </a:rPr>
              <a:t> by </a:t>
            </a:r>
            <a:r>
              <a:rPr lang="fr-FR" sz="1000" dirty="0" err="1">
                <a:latin typeface="Arial" panose="020B0604020202020204" pitchFamily="34" charset="0"/>
                <a:cs typeface="Arial" panose="020B0604020202020204" pitchFamily="34" charset="0"/>
              </a:rPr>
              <a:t>zero</a:t>
            </a:r>
            <a:endParaRPr lang="fr-FR" sz="1000" dirty="0">
              <a:latin typeface="Arial" panose="020B0604020202020204" pitchFamily="34" charset="0"/>
              <a:cs typeface="Arial" panose="020B0604020202020204" pitchFamily="34" charset="0"/>
            </a:endParaRPr>
          </a:p>
          <a:p>
            <a:pPr lvl="4"/>
            <a:r>
              <a:rPr lang="fr-FR" sz="1000" dirty="0" err="1">
                <a:latin typeface="Arial" panose="020B0604020202020204" pitchFamily="34" charset="0"/>
                <a:cs typeface="Arial" panose="020B0604020202020204" pitchFamily="34" charset="0"/>
              </a:rPr>
              <a:t>croco_IRENE.exe</a:t>
            </a:r>
            <a:r>
              <a:rPr lang="fr-FR" sz="1000" dirty="0">
                <a:latin typeface="Arial" panose="020B0604020202020204" pitchFamily="34" charset="0"/>
                <a:cs typeface="Arial" panose="020B0604020202020204" pitchFamily="34" charset="0"/>
              </a:rPr>
              <a:t>    0000000000C00A8E  </a:t>
            </a:r>
            <a:r>
              <a:rPr lang="fr-FR" sz="1000" dirty="0" err="1">
                <a:latin typeface="Arial" panose="020B0604020202020204" pitchFamily="34" charset="0"/>
                <a:cs typeface="Arial" panose="020B0604020202020204" pitchFamily="34" charset="0"/>
              </a:rPr>
              <a:t>setavg_sed_mp_set</a:t>
            </a:r>
            <a:r>
              <a:rPr lang="fr-FR" sz="1000" dirty="0">
                <a:latin typeface="Arial" panose="020B0604020202020204" pitchFamily="34" charset="0"/>
                <a:cs typeface="Arial" panose="020B0604020202020204" pitchFamily="34" charset="0"/>
              </a:rPr>
              <a:t>        2075  </a:t>
            </a:r>
            <a:r>
              <a:rPr lang="fr-FR" sz="1000" b="1" dirty="0">
                <a:latin typeface="Arial" panose="020B0604020202020204" pitchFamily="34" charset="0"/>
                <a:cs typeface="Arial" panose="020B0604020202020204" pitchFamily="34" charset="0"/>
              </a:rPr>
              <a:t>setavg_sed_.f90</a:t>
            </a:r>
          </a:p>
          <a:p>
            <a:pPr lvl="4"/>
            <a:endParaRPr lang="fr-FR" sz="1000" b="1" dirty="0">
              <a:latin typeface="Arial" panose="020B0604020202020204" pitchFamily="34" charset="0"/>
              <a:cs typeface="Arial" panose="020B0604020202020204" pitchFamily="34" charset="0"/>
            </a:endParaRPr>
          </a:p>
          <a:p>
            <a:pPr lvl="4"/>
            <a:r>
              <a:rPr lang="fr-FR" sz="1000" dirty="0">
                <a:latin typeface="Arial" panose="020B0604020202020204" pitchFamily="34" charset="0"/>
                <a:cs typeface="Arial" panose="020B0604020202020204" pitchFamily="34" charset="0"/>
              </a:rPr>
              <a:t>Problème NT / 30   dans read_inp.F90.  lecture de </a:t>
            </a:r>
            <a:r>
              <a:rPr lang="fr-FR" sz="1000" dirty="0" err="1">
                <a:latin typeface="Arial" panose="020B0604020202020204" pitchFamily="34" charset="0"/>
                <a:cs typeface="Arial" panose="020B0604020202020204" pitchFamily="34" charset="0"/>
              </a:rPr>
              <a:t>croco.in</a:t>
            </a:r>
            <a:r>
              <a:rPr lang="fr-FR" sz="1000" dirty="0">
                <a:latin typeface="Arial" panose="020B0604020202020204" pitchFamily="34" charset="0"/>
                <a:cs typeface="Arial" panose="020B0604020202020204" pitchFamily="34" charset="0"/>
              </a:rPr>
              <a:t> et autres routines? </a:t>
            </a:r>
          </a:p>
          <a:p>
            <a:pPr lvl="4"/>
            <a:r>
              <a:rPr lang="fr-FR" sz="1000" dirty="0">
                <a:latin typeface="Arial" panose="020B0604020202020204" pitchFamily="34" charset="0"/>
                <a:cs typeface="Arial" panose="020B0604020202020204" pitchFamily="34" charset="0"/>
              </a:rPr>
              <a:t>CORRIGER.   Les NT  30 pour </a:t>
            </a:r>
            <a:r>
              <a:rPr lang="fr-FR" sz="1000" dirty="0" err="1">
                <a:latin typeface="Arial" panose="020B0604020202020204" pitchFamily="34" charset="0"/>
                <a:cs typeface="Arial" panose="020B0604020202020204" pitchFamily="34" charset="0"/>
              </a:rPr>
              <a:t>runoff</a:t>
            </a:r>
            <a:r>
              <a:rPr lang="fr-FR" sz="1000" dirty="0">
                <a:latin typeface="Arial" panose="020B0604020202020204" pitchFamily="34" charset="0"/>
                <a:cs typeface="Arial" panose="020B0604020202020204" pitchFamily="34" charset="0"/>
              </a:rPr>
              <a:t>.  (Retrouver ce qu'on avait déjà fait comme ça... dans la v2.01!!!!!!!!!!!!!</a:t>
            </a:r>
            <a:r>
              <a:rPr lang="fr-FR" sz="1000" b="1" dirty="0">
                <a:latin typeface="Arial" panose="020B0604020202020204" pitchFamily="34" charset="0"/>
                <a:cs typeface="Arial" panose="020B0604020202020204" pitchFamily="34" charset="0"/>
              </a:rPr>
              <a:t>		</a:t>
            </a:r>
            <a:endParaRPr lang="fr-FR" sz="1200" dirty="0"/>
          </a:p>
          <a:p>
            <a:pPr marL="914400" lvl="1" indent="-171450">
              <a:buFont typeface="Arial" panose="020B0604020202020204" pitchFamily="34" charset="0"/>
              <a:buChar char="•"/>
            </a:pPr>
            <a:r>
              <a:rPr lang="fr-FR" sz="1200" b="1" dirty="0"/>
              <a:t>Remarque</a:t>
            </a:r>
            <a:r>
              <a:rPr lang="fr-FR" sz="1200" dirty="0"/>
              <a:t> :   attention… frontières des champs sédimentaires à zéro . </a:t>
            </a:r>
          </a:p>
          <a:p>
            <a:pPr lvl="1" indent="0"/>
            <a:endParaRPr lang="fr-FR" sz="1200" dirty="0"/>
          </a:p>
        </p:txBody>
      </p:sp>
    </p:spTree>
    <p:extLst>
      <p:ext uri="{BB962C8B-B14F-4D97-AF65-F5344CB8AC3E}">
        <p14:creationId xmlns:p14="http://schemas.microsoft.com/office/powerpoint/2010/main" val="1068435114"/>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PISCO (</a:t>
            </a:r>
            <a:r>
              <a:rPr lang="fr-FR" altLang="fr-FR" dirty="0" err="1">
                <a:solidFill>
                  <a:srgbClr val="0070C0"/>
                </a:solidFill>
                <a:latin typeface="Calibri" panose="020F0502020204030204" pitchFamily="34" charset="0"/>
                <a:ea typeface="ＭＳ Ｐゴシック" panose="020B0600070205080204" pitchFamily="34" charset="-128"/>
              </a:rPr>
              <a:t>pisces</a:t>
            </a:r>
            <a:r>
              <a:rPr lang="fr-FR" altLang="fr-FR" dirty="0">
                <a:solidFill>
                  <a:srgbClr val="0070C0"/>
                </a:solidFill>
                <a:latin typeface="Calibri" panose="020F0502020204030204" pitchFamily="34" charset="0"/>
                <a:ea typeface="ＭＳ Ｐゴシック" panose="020B0600070205080204" pitchFamily="34" charset="-128"/>
              </a:rPr>
              <a:t> / quota / </a:t>
            </a:r>
            <a:r>
              <a:rPr lang="fr-FR" altLang="fr-FR" dirty="0" err="1">
                <a:solidFill>
                  <a:srgbClr val="0070C0"/>
                </a:solidFill>
                <a:latin typeface="Calibri" panose="020F0502020204030204" pitchFamily="34" charset="0"/>
                <a:ea typeface="ＭＳ Ｐゴシック" panose="020B0600070205080204" pitchFamily="34" charset="-128"/>
              </a:rPr>
              <a:t>sediments</a:t>
            </a:r>
            <a:r>
              <a:rPr lang="fr-FR" altLang="fr-FR" dirty="0">
                <a:solidFill>
                  <a:srgbClr val="0070C0"/>
                </a:solidFill>
                <a:latin typeface="Calibri" panose="020F0502020204030204" pitchFamily="34" charset="0"/>
                <a:ea typeface="ＭＳ Ｐゴシック" panose="020B0600070205080204" pitchFamily="34" charset="-128"/>
              </a:rPr>
              <a:t>)</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546307"/>
            <a:ext cx="8177635" cy="4708981"/>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endParaRPr lang="fr-FR" sz="1200" b="1" dirty="0"/>
          </a:p>
          <a:p>
            <a:r>
              <a:rPr lang="fr-FR" sz="1200" b="1" u="sng" dirty="0"/>
              <a:t>Point par REGION: </a:t>
            </a:r>
          </a:p>
          <a:p>
            <a:endParaRPr lang="fr-FR" sz="1200" b="1" dirty="0"/>
          </a:p>
          <a:p>
            <a:pPr marL="171450" indent="-171450">
              <a:buFont typeface="Arial" panose="020B0604020202020204" pitchFamily="34" charset="0"/>
              <a:buChar char="•"/>
            </a:pPr>
            <a:r>
              <a:rPr lang="fr-FR" sz="1200" b="1" dirty="0" err="1"/>
              <a:t>benguela_lr</a:t>
            </a:r>
            <a:r>
              <a:rPr lang="fr-FR" sz="1200" b="1" dirty="0"/>
              <a:t> </a:t>
            </a:r>
            <a:r>
              <a:rPr lang="fr-FR" sz="1200" dirty="0"/>
              <a:t>	</a:t>
            </a:r>
          </a:p>
          <a:p>
            <a:pPr marL="914400" lvl="1" indent="-171450">
              <a:buFont typeface="Arial" panose="020B0604020202020204" pitchFamily="34" charset="0"/>
              <a:buChar char="•"/>
            </a:pPr>
            <a:r>
              <a:rPr lang="fr-FR" sz="1200" dirty="0"/>
              <a:t>sans </a:t>
            </a:r>
            <a:r>
              <a:rPr lang="fr-FR" sz="1200" dirty="0" err="1"/>
              <a:t>agrif</a:t>
            </a:r>
            <a:r>
              <a:rPr lang="fr-FR" sz="1200" dirty="0"/>
              <a:t> + quota + </a:t>
            </a:r>
            <a:r>
              <a:rPr lang="fr-FR" sz="1200" dirty="0" err="1"/>
              <a:t>sediments</a:t>
            </a:r>
            <a:r>
              <a:rPr lang="fr-FR" sz="1200" dirty="0"/>
              <a:t> (</a:t>
            </a:r>
            <a:r>
              <a:rPr lang="fr-FR" sz="1200" dirty="0" err="1"/>
              <a:t>sediment</a:t>
            </a:r>
            <a:r>
              <a:rPr lang="fr-FR" sz="1200" dirty="0"/>
              <a:t> OK seulement avec XIOS)</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asap2</a:t>
            </a:r>
            <a:r>
              <a:rPr lang="fr-FR" sz="1200" dirty="0"/>
              <a:t>  		</a:t>
            </a:r>
          </a:p>
          <a:p>
            <a:pPr marL="914400" lvl="1" indent="-171450">
              <a:buFont typeface="Arial" panose="020B0604020202020204" pitchFamily="34" charset="0"/>
              <a:buChar char="•"/>
            </a:pPr>
            <a:r>
              <a:rPr lang="fr-FR" sz="1200" dirty="0" err="1"/>
              <a:t>agrif</a:t>
            </a:r>
            <a:r>
              <a:rPr lang="fr-FR" sz="1200" dirty="0"/>
              <a:t> + quota tourne (sans </a:t>
            </a:r>
            <a:r>
              <a:rPr lang="fr-FR" sz="1200" dirty="0" err="1"/>
              <a:t>runoff</a:t>
            </a:r>
            <a:r>
              <a:rPr lang="fr-FR" sz="1200" dirty="0"/>
              <a:t> - il faut initialiser les traceurs pour quota)</a:t>
            </a:r>
          </a:p>
          <a:p>
            <a:pPr marL="914400" lvl="1" indent="-171450">
              <a:buFont typeface="Arial" panose="020B0604020202020204" pitchFamily="34" charset="0"/>
              <a:buChar char="•"/>
            </a:pPr>
            <a:r>
              <a:rPr lang="fr-FR" sz="1200" dirty="0"/>
              <a:t>sans </a:t>
            </a:r>
            <a:r>
              <a:rPr lang="fr-FR" sz="1200" dirty="0" err="1"/>
              <a:t>agrif</a:t>
            </a:r>
            <a:r>
              <a:rPr lang="fr-FR" sz="1200" dirty="0"/>
              <a:t> + </a:t>
            </a:r>
            <a:r>
              <a:rPr lang="fr-FR" sz="1200" dirty="0" err="1"/>
              <a:t>sediments</a:t>
            </a:r>
            <a:r>
              <a:rPr lang="fr-FR" sz="1200" dirty="0"/>
              <a:t> Segmentation </a:t>
            </a:r>
            <a:r>
              <a:rPr lang="fr-FR" sz="1200" dirty="0" err="1"/>
              <a:t>Fault</a:t>
            </a:r>
            <a:r>
              <a:rPr lang="fr-FR" sz="1200" b="1" dirty="0"/>
              <a:t> </a:t>
            </a:r>
            <a:r>
              <a:rPr lang="fr-FR" sz="1200" dirty="0"/>
              <a:t>(sans </a:t>
            </a:r>
            <a:r>
              <a:rPr lang="fr-FR" sz="1200" dirty="0" err="1"/>
              <a:t>runoff</a:t>
            </a:r>
            <a:r>
              <a:rPr lang="fr-FR" sz="1200" dirty="0"/>
              <a:t>) sur </a:t>
            </a:r>
            <a:r>
              <a:rPr lang="fr-FR" sz="1200" dirty="0" err="1"/>
              <a:t>irene</a:t>
            </a:r>
            <a:r>
              <a:rPr lang="fr-FR" sz="1200" dirty="0"/>
              <a:t> mais OK pour </a:t>
            </a:r>
            <a:r>
              <a:rPr lang="fr-FR" sz="1200" dirty="0" err="1"/>
              <a:t>Jeanzay</a:t>
            </a:r>
            <a:r>
              <a:rPr lang="fr-FR" sz="1200" dirty="0"/>
              <a:t>.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err="1"/>
              <a:t>awa</a:t>
            </a:r>
            <a:r>
              <a:rPr lang="fr-FR" sz="1200" dirty="0"/>
              <a:t>  	</a:t>
            </a:r>
            <a:r>
              <a:rPr lang="fr-FR" sz="1200"/>
              <a:t>	</a:t>
            </a:r>
          </a:p>
          <a:p>
            <a:pPr marL="914400" lvl="1" indent="-171450">
              <a:buFont typeface="Arial" panose="020B0604020202020204" pitchFamily="34" charset="0"/>
              <a:buChar char="•"/>
            </a:pPr>
            <a:r>
              <a:rPr lang="fr-FR" sz="1200"/>
              <a:t>Idem </a:t>
            </a:r>
            <a:r>
              <a:rPr lang="fr-FR" sz="1200" dirty="0"/>
              <a:t>asap2</a:t>
            </a:r>
          </a:p>
          <a:p>
            <a:endParaRPr lang="fr-FR" sz="1200" dirty="0"/>
          </a:p>
          <a:p>
            <a:endParaRPr lang="fr-FR" sz="1200" dirty="0"/>
          </a:p>
          <a:p>
            <a:r>
              <a:rPr lang="fr-FR" sz="1200" b="1" u="sng" dirty="0"/>
              <a:t>Paramètres PISCES des </a:t>
            </a:r>
            <a:r>
              <a:rPr lang="fr-FR" sz="1200" b="1" u="sng" dirty="0" err="1"/>
              <a:t>configs</a:t>
            </a:r>
            <a:r>
              <a:rPr lang="fr-FR" sz="1200" b="1" u="sng" dirty="0"/>
              <a:t> du labo: </a:t>
            </a:r>
          </a:p>
          <a:p>
            <a:endParaRPr lang="fr-FR" sz="1200" b="1" u="sng" dirty="0"/>
          </a:p>
          <a:p>
            <a:pPr marL="914400" lvl="1" indent="-171450">
              <a:buFont typeface="Arial" panose="020B0604020202020204" pitchFamily="34" charset="0"/>
              <a:buChar char="•"/>
            </a:pPr>
            <a:r>
              <a:rPr lang="fr-FR" sz="1200" b="1" dirty="0"/>
              <a:t>Benguela, AWA et PEVEX </a:t>
            </a:r>
            <a:r>
              <a:rPr lang="fr-FR" sz="1200" dirty="0"/>
              <a:t>même </a:t>
            </a:r>
            <a:r>
              <a:rPr lang="fr-FR" sz="1200" dirty="0" err="1"/>
              <a:t>param</a:t>
            </a:r>
            <a:r>
              <a:rPr lang="fr-FR" sz="1200" dirty="0"/>
              <a:t> </a:t>
            </a:r>
            <a:r>
              <a:rPr lang="fr-FR" sz="1200" dirty="0" err="1"/>
              <a:t>pisces</a:t>
            </a:r>
            <a:r>
              <a:rPr lang="fr-FR" sz="1200" dirty="0"/>
              <a:t>.   Car </a:t>
            </a:r>
            <a:r>
              <a:rPr lang="fr-FR" sz="1200" dirty="0" err="1"/>
              <a:t>tuning</a:t>
            </a:r>
            <a:r>
              <a:rPr lang="fr-FR" sz="1200" dirty="0"/>
              <a:t> côtier plutôt que global. </a:t>
            </a:r>
          </a:p>
          <a:p>
            <a:pPr marL="914400" lvl="1"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b="1" dirty="0"/>
              <a:t>ASAP</a:t>
            </a:r>
            <a:r>
              <a:rPr lang="fr-FR" sz="1200" dirty="0"/>
              <a:t> est avec les paramètres globaux </a:t>
            </a:r>
            <a:r>
              <a:rPr lang="fr-FR" sz="1200" dirty="0" err="1"/>
              <a:t>tunnés</a:t>
            </a:r>
            <a:r>
              <a:rPr lang="fr-FR" sz="1200" dirty="0"/>
              <a:t> sur le global.</a:t>
            </a:r>
          </a:p>
          <a:p>
            <a:pPr lvl="1" indent="0"/>
            <a:endParaRPr lang="fr-FR" sz="1200" dirty="0"/>
          </a:p>
          <a:p>
            <a:pPr lvl="1" indent="0"/>
            <a:endParaRPr lang="fr-FR" sz="1200" dirty="0"/>
          </a:p>
          <a:p>
            <a:r>
              <a:rPr lang="fr-FR" sz="1200" b="1" u="sng" dirty="0" err="1"/>
              <a:t>Todo</a:t>
            </a:r>
            <a:r>
              <a:rPr lang="fr-FR" sz="1200" b="1" u="sng" dirty="0"/>
              <a:t> </a:t>
            </a:r>
            <a:r>
              <a:rPr lang="fr-FR" sz="1200" b="1" u="sng" dirty="0" err="1"/>
              <a:t>list</a:t>
            </a:r>
            <a:r>
              <a:rPr lang="fr-FR" sz="1200" b="1" u="sng" dirty="0"/>
              <a:t>:</a:t>
            </a:r>
          </a:p>
          <a:p>
            <a:endParaRPr lang="fr-FR" sz="1200" dirty="0"/>
          </a:p>
          <a:p>
            <a:pPr marL="171450" indent="-171450">
              <a:buFont typeface="Arial" panose="020B0604020202020204" pitchFamily="34" charset="0"/>
              <a:buChar char="•"/>
            </a:pPr>
            <a:r>
              <a:rPr lang="fr-FR" sz="1200" dirty="0"/>
              <a:t>Sédiment sortie </a:t>
            </a:r>
            <a:r>
              <a:rPr lang="fr-FR" sz="1200" dirty="0" err="1"/>
              <a:t>croco.in</a:t>
            </a:r>
            <a:r>
              <a:rPr lang="fr-FR" sz="1200" dirty="0"/>
              <a:t> sans XIOS. </a:t>
            </a:r>
          </a:p>
          <a:p>
            <a:endParaRPr lang="fr-FR" sz="1200" dirty="0"/>
          </a:p>
        </p:txBody>
      </p:sp>
    </p:spTree>
    <p:extLst>
      <p:ext uri="{BB962C8B-B14F-4D97-AF65-F5344CB8AC3E}">
        <p14:creationId xmlns:p14="http://schemas.microsoft.com/office/powerpoint/2010/main" val="2883739381"/>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Image 13">
            <a:extLst>
              <a:ext uri="{FF2B5EF4-FFF2-40B4-BE49-F238E27FC236}">
                <a16:creationId xmlns:a16="http://schemas.microsoft.com/office/drawing/2014/main" id="{D50E77CB-A41B-9B49-8CFB-F7E85557E6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43300" y="3571875"/>
            <a:ext cx="2151063"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6" name="Image 13">
            <a:extLst>
              <a:ext uri="{FF2B5EF4-FFF2-40B4-BE49-F238E27FC236}">
                <a16:creationId xmlns:a16="http://schemas.microsoft.com/office/drawing/2014/main" id="{52C0275D-A9CE-9346-BA2A-F8BCB3D86E1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93813" y="581025"/>
            <a:ext cx="2151062" cy="287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Image 10">
            <a:extLst>
              <a:ext uri="{FF2B5EF4-FFF2-40B4-BE49-F238E27FC236}">
                <a16:creationId xmlns:a16="http://schemas.microsoft.com/office/drawing/2014/main" id="{9C31B8C0-6723-954D-A38A-C12C68C56D9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77938" y="3576638"/>
            <a:ext cx="2149475"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ZoneTexte 3">
            <a:extLst>
              <a:ext uri="{FF2B5EF4-FFF2-40B4-BE49-F238E27FC236}">
                <a16:creationId xmlns:a16="http://schemas.microsoft.com/office/drawing/2014/main" id="{534D9E0A-345E-5E4F-A11A-FBB40BFAF819}"/>
              </a:ext>
            </a:extLst>
          </p:cNvPr>
          <p:cNvSpPr txBox="1">
            <a:spLocks noChangeArrowheads="1"/>
          </p:cNvSpPr>
          <p:nvPr/>
        </p:nvSpPr>
        <p:spPr bwMode="auto">
          <a:xfrm>
            <a:off x="390525" y="827088"/>
            <a:ext cx="80248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buFont typeface="Arial" panose="020B0604020202020204" pitchFamily="34" charset="0"/>
              <a:buChar char="•"/>
            </a:pPr>
            <a:endParaRPr lang="fr-FR" altLang="fr-FR" sz="1400">
              <a:latin typeface="Comic Sans MS" panose="030F0902030302020204" pitchFamily="66" charset="0"/>
            </a:endParaRPr>
          </a:p>
        </p:txBody>
      </p:sp>
      <p:sp>
        <p:nvSpPr>
          <p:cNvPr id="21509" name="Titre 3">
            <a:extLst>
              <a:ext uri="{FF2B5EF4-FFF2-40B4-BE49-F238E27FC236}">
                <a16:creationId xmlns:a16="http://schemas.microsoft.com/office/drawing/2014/main" id="{97F572CD-D145-004F-893C-0C67D467298F}"/>
              </a:ext>
            </a:extLst>
          </p:cNvPr>
          <p:cNvSpPr>
            <a:spLocks noGrp="1"/>
          </p:cNvSpPr>
          <p:nvPr>
            <p:ph type="ctrTitle"/>
          </p:nvPr>
        </p:nvSpPr>
        <p:spPr>
          <a:xfrm>
            <a:off x="0" y="0"/>
            <a:ext cx="9144000" cy="393700"/>
          </a:xfrm>
        </p:spPr>
        <p:txBody>
          <a:bodyPr/>
          <a:lstStyle/>
          <a:p>
            <a:r>
              <a:rPr lang="fr-FR" altLang="fr-FR">
                <a:latin typeface="Comic Sans MS" panose="030F0902030302020204" pitchFamily="66" charset="0"/>
                <a:ea typeface="ＭＳ Ｐゴシック" panose="020B0600070205080204" pitchFamily="34" charset="-128"/>
              </a:rPr>
              <a:t>Bug </a:t>
            </a:r>
            <a:r>
              <a:rPr lang="fr-FR" altLang="fr-FR" sz="1600">
                <a:latin typeface="Comic Sans MS" panose="030F0902030302020204" pitchFamily="66" charset="0"/>
                <a:ea typeface="ＭＳ Ｐゴシック" panose="020B0600070205080204" pitchFamily="34" charset="-128"/>
              </a:rPr>
              <a:t>sur NANO </a:t>
            </a:r>
            <a:r>
              <a:rPr lang="fr-FR" altLang="fr-FR" sz="1600">
                <a:solidFill>
                  <a:srgbClr val="0000FF"/>
                </a:solidFill>
                <a:latin typeface="Comic Sans MS" panose="030F0902030302020204" pitchFamily="66" charset="0"/>
                <a:ea typeface="ＭＳ Ｐゴシック" panose="020B0600070205080204" pitchFamily="34" charset="-128"/>
              </a:rPr>
              <a:t>(semble corrigé par la v2.00)</a:t>
            </a:r>
          </a:p>
        </p:txBody>
      </p:sp>
      <p:sp>
        <p:nvSpPr>
          <p:cNvPr id="19" name="ZoneTexte 18">
            <a:extLst>
              <a:ext uri="{FF2B5EF4-FFF2-40B4-BE49-F238E27FC236}">
                <a16:creationId xmlns:a16="http://schemas.microsoft.com/office/drawing/2014/main" id="{C6F064EB-B85C-A442-B9D5-70F6FBE3DF15}"/>
              </a:ext>
            </a:extLst>
          </p:cNvPr>
          <p:cNvSpPr txBox="1"/>
          <p:nvPr/>
        </p:nvSpPr>
        <p:spPr>
          <a:xfrm>
            <a:off x="1354138" y="738188"/>
            <a:ext cx="1516062"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6x24 (locean v1.0)</a:t>
            </a:r>
          </a:p>
          <a:p>
            <a:pPr>
              <a:defRPr/>
            </a:pPr>
            <a:r>
              <a:rPr lang="fr-FR" sz="1400" dirty="0">
                <a:solidFill>
                  <a:schemeClr val="bg1">
                    <a:lumMod val="95000"/>
                  </a:schemeClr>
                </a:solidFill>
                <a:latin typeface="Calibri" charset="0"/>
                <a:ea typeface="ＭＳ Ｐゴシック" charset="0"/>
                <a:cs typeface="ＭＳ Ｐゴシック" charset="0"/>
              </a:rPr>
              <a:t>IRENE-</a:t>
            </a:r>
            <a:r>
              <a:rPr lang="fr-FR" sz="1400" dirty="0" err="1">
                <a:solidFill>
                  <a:schemeClr val="bg1">
                    <a:lumMod val="95000"/>
                  </a:schemeClr>
                </a:solidFill>
                <a:latin typeface="Calibri" charset="0"/>
                <a:ea typeface="ＭＳ Ｐゴシック" charset="0"/>
                <a:cs typeface="ＭＳ Ｐゴシック" charset="0"/>
              </a:rPr>
              <a:t>Skylake</a:t>
            </a:r>
            <a:endParaRPr lang="fr-FR" sz="1400" dirty="0">
              <a:solidFill>
                <a:schemeClr val="bg1">
                  <a:lumMod val="95000"/>
                </a:schemeClr>
              </a:solidFill>
              <a:latin typeface="Calibri" charset="0"/>
              <a:ea typeface="ＭＳ Ｐゴシック" charset="0"/>
              <a:cs typeface="ＭＳ Ｐゴシック" charset="0"/>
            </a:endParaRPr>
          </a:p>
        </p:txBody>
      </p:sp>
      <p:sp>
        <p:nvSpPr>
          <p:cNvPr id="14" name="ZoneTexte 13">
            <a:extLst>
              <a:ext uri="{FF2B5EF4-FFF2-40B4-BE49-F238E27FC236}">
                <a16:creationId xmlns:a16="http://schemas.microsoft.com/office/drawing/2014/main" id="{736920C1-8DFC-CE48-BF04-019BB6BAAC18}"/>
              </a:ext>
            </a:extLst>
          </p:cNvPr>
          <p:cNvSpPr txBox="1"/>
          <p:nvPr/>
        </p:nvSpPr>
        <p:spPr>
          <a:xfrm>
            <a:off x="1366838" y="3708400"/>
            <a:ext cx="1606550"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12x12 (locean v1.0)</a:t>
            </a:r>
          </a:p>
          <a:p>
            <a:pPr>
              <a:defRPr/>
            </a:pPr>
            <a:r>
              <a:rPr lang="fr-FR" sz="1400" dirty="0">
                <a:solidFill>
                  <a:schemeClr val="bg1">
                    <a:lumMod val="95000"/>
                  </a:schemeClr>
                </a:solidFill>
                <a:latin typeface="Calibri" charset="0"/>
                <a:ea typeface="ＭＳ Ｐゴシック" charset="0"/>
                <a:cs typeface="ＭＳ Ｐゴシック" charset="0"/>
              </a:rPr>
              <a:t>JEAN-ZAY</a:t>
            </a:r>
          </a:p>
        </p:txBody>
      </p:sp>
      <p:sp>
        <p:nvSpPr>
          <p:cNvPr id="24" name="Ellipse 23">
            <a:extLst>
              <a:ext uri="{FF2B5EF4-FFF2-40B4-BE49-F238E27FC236}">
                <a16:creationId xmlns:a16="http://schemas.microsoft.com/office/drawing/2014/main" id="{4CF35FAA-F287-4441-9EEC-1C77CB985182}"/>
              </a:ext>
            </a:extLst>
          </p:cNvPr>
          <p:cNvSpPr>
            <a:spLocks noChangeArrowheads="1"/>
          </p:cNvSpPr>
          <p:nvPr/>
        </p:nvSpPr>
        <p:spPr bwMode="auto">
          <a:xfrm>
            <a:off x="5311775" y="3576638"/>
            <a:ext cx="382588" cy="400050"/>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5" name="Ellipse 24">
            <a:extLst>
              <a:ext uri="{FF2B5EF4-FFF2-40B4-BE49-F238E27FC236}">
                <a16:creationId xmlns:a16="http://schemas.microsoft.com/office/drawing/2014/main" id="{91C020DF-66FC-5549-97C6-41CC72E69EF5}"/>
              </a:ext>
            </a:extLst>
          </p:cNvPr>
          <p:cNvSpPr>
            <a:spLocks noChangeArrowheads="1"/>
          </p:cNvSpPr>
          <p:nvPr/>
        </p:nvSpPr>
        <p:spPr bwMode="auto">
          <a:xfrm>
            <a:off x="2794000" y="615950"/>
            <a:ext cx="650875" cy="788988"/>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6" name="Ellipse 25">
            <a:extLst>
              <a:ext uri="{FF2B5EF4-FFF2-40B4-BE49-F238E27FC236}">
                <a16:creationId xmlns:a16="http://schemas.microsoft.com/office/drawing/2014/main" id="{05E9F29A-D440-8B4D-8FD8-00F448DC7BD1}"/>
              </a:ext>
            </a:extLst>
          </p:cNvPr>
          <p:cNvSpPr>
            <a:spLocks noChangeArrowheads="1"/>
          </p:cNvSpPr>
          <p:nvPr/>
        </p:nvSpPr>
        <p:spPr bwMode="auto">
          <a:xfrm>
            <a:off x="2087563" y="2263775"/>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7" name="Ellipse 26">
            <a:extLst>
              <a:ext uri="{FF2B5EF4-FFF2-40B4-BE49-F238E27FC236}">
                <a16:creationId xmlns:a16="http://schemas.microsoft.com/office/drawing/2014/main" id="{9AF3A63B-73DA-384C-9292-828C373C94CE}"/>
              </a:ext>
            </a:extLst>
          </p:cNvPr>
          <p:cNvSpPr>
            <a:spLocks noChangeArrowheads="1"/>
          </p:cNvSpPr>
          <p:nvPr/>
        </p:nvSpPr>
        <p:spPr bwMode="auto">
          <a:xfrm>
            <a:off x="2093913" y="5240338"/>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8" name="ZoneTexte 27">
            <a:extLst>
              <a:ext uri="{FF2B5EF4-FFF2-40B4-BE49-F238E27FC236}">
                <a16:creationId xmlns:a16="http://schemas.microsoft.com/office/drawing/2014/main" id="{1184EE70-33BD-2B4C-975D-EA9281108845}"/>
              </a:ext>
            </a:extLst>
          </p:cNvPr>
          <p:cNvSpPr txBox="1"/>
          <p:nvPr/>
        </p:nvSpPr>
        <p:spPr>
          <a:xfrm>
            <a:off x="2724150" y="1874838"/>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sp>
        <p:nvSpPr>
          <p:cNvPr id="29" name="ZoneTexte 28">
            <a:extLst>
              <a:ext uri="{FF2B5EF4-FFF2-40B4-BE49-F238E27FC236}">
                <a16:creationId xmlns:a16="http://schemas.microsoft.com/office/drawing/2014/main" id="{0F8B3D2D-6F53-7B46-98A4-39DE77FEB49A}"/>
              </a:ext>
            </a:extLst>
          </p:cNvPr>
          <p:cNvSpPr txBox="1"/>
          <p:nvPr/>
        </p:nvSpPr>
        <p:spPr>
          <a:xfrm>
            <a:off x="2728913" y="4851400"/>
            <a:ext cx="668337" cy="306388"/>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pic>
        <p:nvPicPr>
          <p:cNvPr id="21518" name="Image 13">
            <a:extLst>
              <a:ext uri="{FF2B5EF4-FFF2-40B4-BE49-F238E27FC236}">
                <a16:creationId xmlns:a16="http://schemas.microsoft.com/office/drawing/2014/main" id="{E04AEE6B-AE28-0A46-B205-8451C11C9D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43300" y="587375"/>
            <a:ext cx="2151063"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ZoneTexte 31">
            <a:extLst>
              <a:ext uri="{FF2B5EF4-FFF2-40B4-BE49-F238E27FC236}">
                <a16:creationId xmlns:a16="http://schemas.microsoft.com/office/drawing/2014/main" id="{7648044F-71A2-324D-B38A-B3414D4214A2}"/>
              </a:ext>
            </a:extLst>
          </p:cNvPr>
          <p:cNvSpPr txBox="1"/>
          <p:nvPr/>
        </p:nvSpPr>
        <p:spPr>
          <a:xfrm>
            <a:off x="3603625" y="738188"/>
            <a:ext cx="1516063" cy="522287"/>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6x24 (locean </a:t>
            </a:r>
            <a:r>
              <a:rPr lang="fr-FR" sz="1400" dirty="0">
                <a:solidFill>
                  <a:srgbClr val="FF0000"/>
                </a:solidFill>
                <a:latin typeface="Calibri" charset="0"/>
                <a:ea typeface="ＭＳ Ｐゴシック" charset="0"/>
                <a:cs typeface="ＭＳ Ｐゴシック" charset="0"/>
              </a:rPr>
              <a:t>v2.0</a:t>
            </a:r>
            <a:r>
              <a:rPr lang="fr-FR" sz="1400" dirty="0">
                <a:solidFill>
                  <a:schemeClr val="bg1">
                    <a:lumMod val="95000"/>
                  </a:schemeClr>
                </a:solidFill>
                <a:latin typeface="Calibri" charset="0"/>
                <a:ea typeface="ＭＳ Ｐゴシック" charset="0"/>
                <a:cs typeface="ＭＳ Ｐゴシック" charset="0"/>
              </a:rPr>
              <a:t>)</a:t>
            </a:r>
          </a:p>
          <a:p>
            <a:pPr>
              <a:defRPr/>
            </a:pPr>
            <a:r>
              <a:rPr lang="fr-FR" sz="1400" dirty="0">
                <a:solidFill>
                  <a:srgbClr val="FF0000"/>
                </a:solidFill>
                <a:latin typeface="Calibri" charset="0"/>
                <a:ea typeface="ＭＳ Ｐゴシック" charset="0"/>
                <a:cs typeface="ＭＳ Ｐゴシック" charset="0"/>
              </a:rPr>
              <a:t>IRENE-</a:t>
            </a:r>
            <a:r>
              <a:rPr lang="fr-FR" sz="1400" dirty="0" err="1">
                <a:solidFill>
                  <a:srgbClr val="FF0000"/>
                </a:solidFill>
                <a:latin typeface="Calibri" charset="0"/>
                <a:ea typeface="ＭＳ Ｐゴシック" charset="0"/>
                <a:cs typeface="ＭＳ Ｐゴシック" charset="0"/>
              </a:rPr>
              <a:t>Skylake</a:t>
            </a:r>
            <a:endParaRPr lang="fr-FR" sz="1400" dirty="0">
              <a:solidFill>
                <a:srgbClr val="FF0000"/>
              </a:solidFill>
              <a:latin typeface="Calibri" charset="0"/>
              <a:ea typeface="ＭＳ Ｐゴシック" charset="0"/>
              <a:cs typeface="ＭＳ Ｐゴシック" charset="0"/>
            </a:endParaRPr>
          </a:p>
        </p:txBody>
      </p:sp>
      <p:sp>
        <p:nvSpPr>
          <p:cNvPr id="33" name="Ellipse 32">
            <a:extLst>
              <a:ext uri="{FF2B5EF4-FFF2-40B4-BE49-F238E27FC236}">
                <a16:creationId xmlns:a16="http://schemas.microsoft.com/office/drawing/2014/main" id="{B24A3EF6-0B71-5842-A012-A0C6DE0B183F}"/>
              </a:ext>
            </a:extLst>
          </p:cNvPr>
          <p:cNvSpPr>
            <a:spLocks noChangeArrowheads="1"/>
          </p:cNvSpPr>
          <p:nvPr/>
        </p:nvSpPr>
        <p:spPr bwMode="auto">
          <a:xfrm>
            <a:off x="5043488" y="615950"/>
            <a:ext cx="650875" cy="788988"/>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34" name="Ellipse 33">
            <a:extLst>
              <a:ext uri="{FF2B5EF4-FFF2-40B4-BE49-F238E27FC236}">
                <a16:creationId xmlns:a16="http://schemas.microsoft.com/office/drawing/2014/main" id="{BEEE22A0-8E1A-5F4E-94B3-0E9C7558920C}"/>
              </a:ext>
            </a:extLst>
          </p:cNvPr>
          <p:cNvSpPr>
            <a:spLocks noChangeArrowheads="1"/>
          </p:cNvSpPr>
          <p:nvPr/>
        </p:nvSpPr>
        <p:spPr bwMode="auto">
          <a:xfrm>
            <a:off x="4337050" y="2263775"/>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35" name="ZoneTexte 34">
            <a:extLst>
              <a:ext uri="{FF2B5EF4-FFF2-40B4-BE49-F238E27FC236}">
                <a16:creationId xmlns:a16="http://schemas.microsoft.com/office/drawing/2014/main" id="{46C3255D-4B99-C64D-86DD-AF9EBACF349A}"/>
              </a:ext>
            </a:extLst>
          </p:cNvPr>
          <p:cNvSpPr txBox="1"/>
          <p:nvPr/>
        </p:nvSpPr>
        <p:spPr>
          <a:xfrm>
            <a:off x="4973638" y="1874838"/>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pic>
        <p:nvPicPr>
          <p:cNvPr id="21523" name="Image 13">
            <a:extLst>
              <a:ext uri="{FF2B5EF4-FFF2-40B4-BE49-F238E27FC236}">
                <a16:creationId xmlns:a16="http://schemas.microsoft.com/office/drawing/2014/main" id="{A2A190DF-D1D3-1D4F-939E-4103F23BDA5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92788" y="587375"/>
            <a:ext cx="2151062"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ZoneTexte 36">
            <a:extLst>
              <a:ext uri="{FF2B5EF4-FFF2-40B4-BE49-F238E27FC236}">
                <a16:creationId xmlns:a16="http://schemas.microsoft.com/office/drawing/2014/main" id="{5048DDE2-57F1-574D-A190-EB9EB72C43F5}"/>
              </a:ext>
            </a:extLst>
          </p:cNvPr>
          <p:cNvSpPr txBox="1"/>
          <p:nvPr/>
        </p:nvSpPr>
        <p:spPr>
          <a:xfrm>
            <a:off x="5853113" y="738188"/>
            <a:ext cx="1516062" cy="522287"/>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6x24 (locean </a:t>
            </a:r>
            <a:r>
              <a:rPr lang="fr-FR" sz="1400" dirty="0">
                <a:solidFill>
                  <a:srgbClr val="FF0000"/>
                </a:solidFill>
                <a:latin typeface="Calibri" charset="0"/>
                <a:ea typeface="ＭＳ Ｐゴシック" charset="0"/>
                <a:cs typeface="ＭＳ Ｐゴシック" charset="0"/>
              </a:rPr>
              <a:t>v2.0</a:t>
            </a:r>
            <a:r>
              <a:rPr lang="fr-FR" sz="1400" dirty="0">
                <a:solidFill>
                  <a:schemeClr val="bg1">
                    <a:lumMod val="95000"/>
                  </a:schemeClr>
                </a:solidFill>
                <a:latin typeface="Calibri" charset="0"/>
                <a:ea typeface="ＭＳ Ｐゴシック" charset="0"/>
                <a:cs typeface="ＭＳ Ｐゴシック" charset="0"/>
              </a:rPr>
              <a:t>)</a:t>
            </a:r>
          </a:p>
          <a:p>
            <a:pPr>
              <a:defRPr/>
            </a:pPr>
            <a:r>
              <a:rPr lang="fr-FR" sz="1400" dirty="0">
                <a:solidFill>
                  <a:srgbClr val="FF0000"/>
                </a:solidFill>
                <a:latin typeface="Calibri" charset="0"/>
                <a:ea typeface="ＭＳ Ｐゴシック" charset="0"/>
                <a:cs typeface="ＭＳ Ｐゴシック" charset="0"/>
              </a:rPr>
              <a:t>JEAN-ZAY</a:t>
            </a:r>
          </a:p>
        </p:txBody>
      </p:sp>
      <p:sp>
        <p:nvSpPr>
          <p:cNvPr id="38" name="Ellipse 37">
            <a:extLst>
              <a:ext uri="{FF2B5EF4-FFF2-40B4-BE49-F238E27FC236}">
                <a16:creationId xmlns:a16="http://schemas.microsoft.com/office/drawing/2014/main" id="{F00DCD5C-73FD-954E-AA66-22DBF9D3BAEE}"/>
              </a:ext>
            </a:extLst>
          </p:cNvPr>
          <p:cNvSpPr>
            <a:spLocks noChangeArrowheads="1"/>
          </p:cNvSpPr>
          <p:nvPr/>
        </p:nvSpPr>
        <p:spPr bwMode="auto">
          <a:xfrm>
            <a:off x="7292975" y="615950"/>
            <a:ext cx="650875" cy="788988"/>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39" name="Ellipse 38">
            <a:extLst>
              <a:ext uri="{FF2B5EF4-FFF2-40B4-BE49-F238E27FC236}">
                <a16:creationId xmlns:a16="http://schemas.microsoft.com/office/drawing/2014/main" id="{87CA79F1-59F1-7D41-9225-984C2CE6D191}"/>
              </a:ext>
            </a:extLst>
          </p:cNvPr>
          <p:cNvSpPr>
            <a:spLocks noChangeArrowheads="1"/>
          </p:cNvSpPr>
          <p:nvPr/>
        </p:nvSpPr>
        <p:spPr bwMode="auto">
          <a:xfrm>
            <a:off x="6586538" y="2263775"/>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40" name="ZoneTexte 39">
            <a:extLst>
              <a:ext uri="{FF2B5EF4-FFF2-40B4-BE49-F238E27FC236}">
                <a16:creationId xmlns:a16="http://schemas.microsoft.com/office/drawing/2014/main" id="{FB42F0E5-E8B3-F844-AD8E-A4CDC2739074}"/>
              </a:ext>
            </a:extLst>
          </p:cNvPr>
          <p:cNvSpPr txBox="1"/>
          <p:nvPr/>
        </p:nvSpPr>
        <p:spPr>
          <a:xfrm>
            <a:off x="7223125" y="1874838"/>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sp>
        <p:nvSpPr>
          <p:cNvPr id="42" name="ZoneTexte 41">
            <a:extLst>
              <a:ext uri="{FF2B5EF4-FFF2-40B4-BE49-F238E27FC236}">
                <a16:creationId xmlns:a16="http://schemas.microsoft.com/office/drawing/2014/main" id="{82BF792D-CE5F-034C-A109-0C5DAE5C9BC9}"/>
              </a:ext>
            </a:extLst>
          </p:cNvPr>
          <p:cNvSpPr txBox="1"/>
          <p:nvPr/>
        </p:nvSpPr>
        <p:spPr>
          <a:xfrm>
            <a:off x="3603625" y="3721100"/>
            <a:ext cx="1606550"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12x12 (locean </a:t>
            </a:r>
            <a:r>
              <a:rPr lang="fr-FR" sz="1400" dirty="0">
                <a:solidFill>
                  <a:srgbClr val="FF0000"/>
                </a:solidFill>
                <a:latin typeface="Calibri" charset="0"/>
                <a:ea typeface="ＭＳ Ｐゴシック" charset="0"/>
                <a:cs typeface="ＭＳ Ｐゴシック" charset="0"/>
              </a:rPr>
              <a:t>v2.0</a:t>
            </a:r>
            <a:r>
              <a:rPr lang="fr-FR" sz="1400" dirty="0">
                <a:solidFill>
                  <a:schemeClr val="bg1">
                    <a:lumMod val="95000"/>
                  </a:schemeClr>
                </a:solidFill>
                <a:latin typeface="Calibri" charset="0"/>
                <a:ea typeface="ＭＳ Ｐゴシック" charset="0"/>
                <a:cs typeface="ＭＳ Ｐゴシック" charset="0"/>
              </a:rPr>
              <a:t>)</a:t>
            </a:r>
          </a:p>
          <a:p>
            <a:pPr>
              <a:defRPr/>
            </a:pPr>
            <a:r>
              <a:rPr lang="fr-FR" sz="1400" dirty="0">
                <a:solidFill>
                  <a:srgbClr val="FF0000"/>
                </a:solidFill>
                <a:latin typeface="Calibri" charset="0"/>
                <a:ea typeface="ＭＳ Ｐゴシック" charset="0"/>
                <a:cs typeface="ＭＳ Ｐゴシック" charset="0"/>
              </a:rPr>
              <a:t>IRENE-</a:t>
            </a:r>
            <a:r>
              <a:rPr lang="fr-FR" sz="1400" dirty="0" err="1">
                <a:solidFill>
                  <a:srgbClr val="FF0000"/>
                </a:solidFill>
                <a:latin typeface="Calibri" charset="0"/>
                <a:ea typeface="ＭＳ Ｐゴシック" charset="0"/>
                <a:cs typeface="ＭＳ Ｐゴシック" charset="0"/>
              </a:rPr>
              <a:t>Skylake</a:t>
            </a:r>
            <a:endParaRPr lang="fr-FR" sz="1400" dirty="0">
              <a:solidFill>
                <a:srgbClr val="FF0000"/>
              </a:solidFill>
              <a:latin typeface="Calibri" charset="0"/>
              <a:ea typeface="ＭＳ Ｐゴシック" charset="0"/>
              <a:cs typeface="ＭＳ Ｐゴシック" charset="0"/>
            </a:endParaRPr>
          </a:p>
        </p:txBody>
      </p:sp>
      <p:sp>
        <p:nvSpPr>
          <p:cNvPr id="44" name="Ellipse 43">
            <a:extLst>
              <a:ext uri="{FF2B5EF4-FFF2-40B4-BE49-F238E27FC236}">
                <a16:creationId xmlns:a16="http://schemas.microsoft.com/office/drawing/2014/main" id="{DCA2DEC6-418E-F648-AACC-DCCA90D48D29}"/>
              </a:ext>
            </a:extLst>
          </p:cNvPr>
          <p:cNvSpPr>
            <a:spLocks noChangeArrowheads="1"/>
          </p:cNvSpPr>
          <p:nvPr/>
        </p:nvSpPr>
        <p:spPr bwMode="auto">
          <a:xfrm>
            <a:off x="4337050" y="5246688"/>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45" name="ZoneTexte 44">
            <a:extLst>
              <a:ext uri="{FF2B5EF4-FFF2-40B4-BE49-F238E27FC236}">
                <a16:creationId xmlns:a16="http://schemas.microsoft.com/office/drawing/2014/main" id="{965407AC-018A-5F48-BC1A-8877EB0702F7}"/>
              </a:ext>
            </a:extLst>
          </p:cNvPr>
          <p:cNvSpPr txBox="1"/>
          <p:nvPr/>
        </p:nvSpPr>
        <p:spPr>
          <a:xfrm>
            <a:off x="4973638" y="4857750"/>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pic>
        <p:nvPicPr>
          <p:cNvPr id="21531" name="Image 13">
            <a:extLst>
              <a:ext uri="{FF2B5EF4-FFF2-40B4-BE49-F238E27FC236}">
                <a16:creationId xmlns:a16="http://schemas.microsoft.com/office/drawing/2014/main" id="{72F42741-E6D3-ED4E-A277-713AC3C7861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92788" y="3571875"/>
            <a:ext cx="2151062"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ZoneTexte 46">
            <a:extLst>
              <a:ext uri="{FF2B5EF4-FFF2-40B4-BE49-F238E27FC236}">
                <a16:creationId xmlns:a16="http://schemas.microsoft.com/office/drawing/2014/main" id="{9E68527F-E5CB-CA41-BC1F-B0A11633D258}"/>
              </a:ext>
            </a:extLst>
          </p:cNvPr>
          <p:cNvSpPr txBox="1"/>
          <p:nvPr/>
        </p:nvSpPr>
        <p:spPr>
          <a:xfrm>
            <a:off x="5853113" y="3721100"/>
            <a:ext cx="1606550"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12x12 (locean </a:t>
            </a:r>
            <a:r>
              <a:rPr lang="fr-FR" sz="1400" dirty="0">
                <a:solidFill>
                  <a:srgbClr val="FF0000"/>
                </a:solidFill>
                <a:latin typeface="Calibri" charset="0"/>
                <a:ea typeface="ＭＳ Ｐゴシック" charset="0"/>
                <a:cs typeface="ＭＳ Ｐゴシック" charset="0"/>
              </a:rPr>
              <a:t>v2.0</a:t>
            </a:r>
            <a:r>
              <a:rPr lang="fr-FR" sz="1400" dirty="0">
                <a:solidFill>
                  <a:schemeClr val="bg1">
                    <a:lumMod val="95000"/>
                  </a:schemeClr>
                </a:solidFill>
                <a:latin typeface="Calibri" charset="0"/>
                <a:ea typeface="ＭＳ Ｐゴシック" charset="0"/>
                <a:cs typeface="ＭＳ Ｐゴシック" charset="0"/>
              </a:rPr>
              <a:t>)</a:t>
            </a:r>
          </a:p>
          <a:p>
            <a:pPr>
              <a:defRPr/>
            </a:pPr>
            <a:r>
              <a:rPr lang="fr-FR" sz="1400" dirty="0">
                <a:solidFill>
                  <a:srgbClr val="FF0000"/>
                </a:solidFill>
                <a:latin typeface="Calibri" charset="0"/>
                <a:ea typeface="ＭＳ Ｐゴシック" charset="0"/>
                <a:cs typeface="ＭＳ Ｐゴシック" charset="0"/>
              </a:rPr>
              <a:t>JEAN-ZAY</a:t>
            </a:r>
          </a:p>
        </p:txBody>
      </p:sp>
      <p:sp>
        <p:nvSpPr>
          <p:cNvPr id="49" name="Ellipse 48">
            <a:extLst>
              <a:ext uri="{FF2B5EF4-FFF2-40B4-BE49-F238E27FC236}">
                <a16:creationId xmlns:a16="http://schemas.microsoft.com/office/drawing/2014/main" id="{692FA865-2243-624A-AF55-1F598E3E6A68}"/>
              </a:ext>
            </a:extLst>
          </p:cNvPr>
          <p:cNvSpPr>
            <a:spLocks noChangeArrowheads="1"/>
          </p:cNvSpPr>
          <p:nvPr/>
        </p:nvSpPr>
        <p:spPr bwMode="auto">
          <a:xfrm>
            <a:off x="6586538" y="5246688"/>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50" name="ZoneTexte 49">
            <a:extLst>
              <a:ext uri="{FF2B5EF4-FFF2-40B4-BE49-F238E27FC236}">
                <a16:creationId xmlns:a16="http://schemas.microsoft.com/office/drawing/2014/main" id="{0BDE32BA-2D7E-2148-9E84-6B9E72C3B405}"/>
              </a:ext>
            </a:extLst>
          </p:cNvPr>
          <p:cNvSpPr txBox="1"/>
          <p:nvPr/>
        </p:nvSpPr>
        <p:spPr>
          <a:xfrm>
            <a:off x="7223125" y="4857750"/>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sp>
        <p:nvSpPr>
          <p:cNvPr id="51" name="Ellipse 50">
            <a:extLst>
              <a:ext uri="{FF2B5EF4-FFF2-40B4-BE49-F238E27FC236}">
                <a16:creationId xmlns:a16="http://schemas.microsoft.com/office/drawing/2014/main" id="{C3CDC999-CBBE-7C41-8E15-C965DBA7275F}"/>
              </a:ext>
            </a:extLst>
          </p:cNvPr>
          <p:cNvSpPr>
            <a:spLocks noChangeArrowheads="1"/>
          </p:cNvSpPr>
          <p:nvPr/>
        </p:nvSpPr>
        <p:spPr bwMode="auto">
          <a:xfrm>
            <a:off x="3062288" y="3576638"/>
            <a:ext cx="382587" cy="400050"/>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52" name="Ellipse 51">
            <a:extLst>
              <a:ext uri="{FF2B5EF4-FFF2-40B4-BE49-F238E27FC236}">
                <a16:creationId xmlns:a16="http://schemas.microsoft.com/office/drawing/2014/main" id="{19B7C656-C444-A645-8F72-1468762A9509}"/>
              </a:ext>
            </a:extLst>
          </p:cNvPr>
          <p:cNvSpPr>
            <a:spLocks noChangeArrowheads="1"/>
          </p:cNvSpPr>
          <p:nvPr/>
        </p:nvSpPr>
        <p:spPr bwMode="auto">
          <a:xfrm>
            <a:off x="7561263" y="3584575"/>
            <a:ext cx="382587" cy="400050"/>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33" grpId="0" animBg="1"/>
      <p:bldP spid="34" grpId="0" animBg="1"/>
      <p:bldP spid="38" grpId="0" animBg="1"/>
      <p:bldP spid="39" grpId="0" animBg="1"/>
      <p:bldP spid="44" grpId="0" animBg="1"/>
      <p:bldP spid="49" grpId="0" animBg="1"/>
      <p:bldP spid="51" grpId="0" animBg="1"/>
      <p:bldP spid="5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Phase 1:		4 </a:t>
            </a:r>
            <a:r>
              <a:rPr lang="fr-FR" altLang="fr-FR" dirty="0" err="1">
                <a:solidFill>
                  <a:srgbClr val="0070C0"/>
                </a:solidFill>
                <a:latin typeface="Calibri" panose="020F0502020204030204" pitchFamily="34" charset="0"/>
                <a:ea typeface="ＭＳ Ｐゴシック" panose="020B0600070205080204" pitchFamily="34" charset="-128"/>
              </a:rPr>
              <a:t>configs</a:t>
            </a:r>
            <a:r>
              <a:rPr lang="fr-FR" altLang="fr-FR" dirty="0">
                <a:solidFill>
                  <a:srgbClr val="0070C0"/>
                </a:solidFill>
                <a:latin typeface="Calibri" panose="020F0502020204030204" pitchFamily="34" charset="0"/>
                <a:ea typeface="ＭＳ Ｐゴシック" panose="020B0600070205080204" pitchFamily="34" charset="-128"/>
              </a:rPr>
              <a:t> / 2 versions v1.00 (</a:t>
            </a:r>
            <a:r>
              <a:rPr lang="fr-FR" altLang="fr-FR" dirty="0" err="1">
                <a:solidFill>
                  <a:srgbClr val="0070C0"/>
                </a:solidFill>
                <a:latin typeface="Calibri" panose="020F0502020204030204" pitchFamily="34" charset="0"/>
                <a:ea typeface="ＭＳ Ｐゴシック" panose="020B0600070205080204" pitchFamily="34" charset="-128"/>
              </a:rPr>
              <a:t>pisces</a:t>
            </a:r>
            <a:r>
              <a:rPr lang="fr-FR" altLang="fr-FR" dirty="0">
                <a:solidFill>
                  <a:srgbClr val="0070C0"/>
                </a:solidFill>
                <a:latin typeface="Calibri" panose="020F0502020204030204" pitchFamily="34" charset="0"/>
                <a:ea typeface="ＭＳ Ｐゴシック" panose="020B0600070205080204" pitchFamily="34" charset="-128"/>
              </a:rPr>
              <a:t> v2) &amp; v2.00 (XIOS) / 4 atlas</a:t>
            </a:r>
          </a:p>
        </p:txBody>
      </p:sp>
      <p:sp>
        <p:nvSpPr>
          <p:cNvPr id="30" name="ZoneTexte 29">
            <a:extLst>
              <a:ext uri="{FF2B5EF4-FFF2-40B4-BE49-F238E27FC236}">
                <a16:creationId xmlns:a16="http://schemas.microsoft.com/office/drawing/2014/main" id="{F73EA6E1-BCCC-CE45-9AB2-0666B932F70F}"/>
              </a:ext>
            </a:extLst>
          </p:cNvPr>
          <p:cNvSpPr txBox="1">
            <a:spLocks noChangeArrowheads="1"/>
          </p:cNvSpPr>
          <p:nvPr/>
        </p:nvSpPr>
        <p:spPr bwMode="auto">
          <a:xfrm>
            <a:off x="1256031" y="562167"/>
            <a:ext cx="6344468" cy="677108"/>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Versions communes croco LOCEAN</a:t>
            </a:r>
          </a:p>
          <a:p>
            <a:pPr marL="171450" indent="-171450">
              <a:buFont typeface="Arial" panose="020B0604020202020204" pitchFamily="34" charset="0"/>
              <a:buChar char="•"/>
            </a:pPr>
            <a:r>
              <a:rPr lang="fr-FR" sz="1200" b="1" dirty="0"/>
              <a:t>croco_v1.00</a:t>
            </a:r>
            <a:r>
              <a:rPr lang="fr-FR" sz="1200" dirty="0"/>
              <a:t>:	16 Mars 2020	- pour </a:t>
            </a:r>
            <a:r>
              <a:rPr lang="fr-FR" sz="1200" dirty="0" err="1"/>
              <a:t>pisces</a:t>
            </a:r>
            <a:r>
              <a:rPr lang="fr-FR" sz="1200" dirty="0"/>
              <a:t> v2 </a:t>
            </a:r>
          </a:p>
          <a:p>
            <a:pPr marL="171450" indent="-171450">
              <a:buFont typeface="Arial" panose="020B0604020202020204" pitchFamily="34" charset="0"/>
              <a:buChar char="•"/>
            </a:pPr>
            <a:r>
              <a:rPr lang="fr-FR" sz="1200" b="1" dirty="0"/>
              <a:t>croco_V2.00 </a:t>
            </a:r>
            <a:r>
              <a:rPr lang="fr-FR" sz="1200" dirty="0"/>
              <a:t>:	4 Mars 2021	- pour XIOS (mais </a:t>
            </a:r>
            <a:r>
              <a:rPr lang="fr-FR" sz="1200" dirty="0" err="1"/>
              <a:t>pb</a:t>
            </a:r>
            <a:r>
              <a:rPr lang="fr-FR" sz="1200" dirty="0"/>
              <a:t> date + entête 3d </a:t>
            </a:r>
            <a:r>
              <a:rPr lang="fr-FR" sz="1200" dirty="0" err="1"/>
              <a:t>netcdf</a:t>
            </a:r>
            <a:r>
              <a:rPr lang="fr-FR" sz="1200" dirty="0"/>
              <a:t> )</a:t>
            </a:r>
          </a:p>
        </p:txBody>
      </p:sp>
      <p:sp>
        <p:nvSpPr>
          <p:cNvPr id="35" name="ZoneTexte 34">
            <a:extLst>
              <a:ext uri="{FF2B5EF4-FFF2-40B4-BE49-F238E27FC236}">
                <a16:creationId xmlns:a16="http://schemas.microsoft.com/office/drawing/2014/main" id="{E4736512-2973-714C-B57C-88938DDBDD53}"/>
              </a:ext>
            </a:extLst>
          </p:cNvPr>
          <p:cNvSpPr txBox="1">
            <a:spLocks noChangeArrowheads="1"/>
          </p:cNvSpPr>
          <p:nvPr/>
        </p:nvSpPr>
        <p:spPr bwMode="auto">
          <a:xfrm>
            <a:off x="629643" y="4970106"/>
            <a:ext cx="7597243" cy="1046440"/>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Config réalistes LOCEAN</a:t>
            </a:r>
            <a:endParaRPr lang="fr-FR" sz="1400" dirty="0"/>
          </a:p>
          <a:p>
            <a:pPr marL="171450" indent="-171450">
              <a:buFont typeface="Arial" panose="020B0604020202020204" pitchFamily="34" charset="0"/>
              <a:buChar char="•"/>
            </a:pPr>
            <a:r>
              <a:rPr lang="fr-FR" sz="1200" b="1" dirty="0"/>
              <a:t>can11sen2</a:t>
            </a:r>
            <a:r>
              <a:rPr lang="fr-FR" sz="1200" dirty="0"/>
              <a:t> (</a:t>
            </a:r>
            <a:r>
              <a:rPr lang="fr-FR" sz="1200" b="1" dirty="0" err="1"/>
              <a:t>awa</a:t>
            </a:r>
            <a:r>
              <a:rPr lang="fr-FR" sz="1200" dirty="0"/>
              <a:t>):		Sénégal		- Thèse Pierre, Vincent, Xavier</a:t>
            </a:r>
          </a:p>
          <a:p>
            <a:pPr marL="171450" indent="-171450">
              <a:buFont typeface="Arial" panose="020B0604020202020204" pitchFamily="34" charset="0"/>
              <a:buChar char="•"/>
            </a:pPr>
            <a:r>
              <a:rPr lang="fr-FR" sz="1200" b="1" dirty="0" err="1"/>
              <a:t>asap</a:t>
            </a:r>
            <a:r>
              <a:rPr lang="fr-FR" sz="1200" dirty="0"/>
              <a:t> :	 		Afrique du sud		- Steph (phasage can11sen2 / </a:t>
            </a:r>
            <a:r>
              <a:rPr lang="fr-FR" sz="1200" dirty="0" err="1"/>
              <a:t>asap</a:t>
            </a:r>
            <a:r>
              <a:rPr lang="fr-FR" sz="1200" dirty="0"/>
              <a:t>)</a:t>
            </a:r>
          </a:p>
          <a:p>
            <a:pPr marL="171450" indent="-171450">
              <a:buFont typeface="Arial" panose="020B0604020202020204" pitchFamily="34" charset="0"/>
              <a:buChar char="•"/>
            </a:pPr>
            <a:r>
              <a:rPr lang="fr-FR" sz="1200" b="1" dirty="0" err="1"/>
              <a:t>pevex</a:t>
            </a:r>
            <a:r>
              <a:rPr lang="fr-FR" sz="1200" dirty="0"/>
              <a:t> :	 		Pérou			- François (phasage bug Nano)</a:t>
            </a:r>
          </a:p>
          <a:p>
            <a:pPr marL="171450" indent="-171450">
              <a:buFont typeface="Arial" panose="020B0604020202020204" pitchFamily="34" charset="0"/>
              <a:buChar char="•"/>
            </a:pPr>
            <a:r>
              <a:rPr lang="fr-FR" sz="1200" b="1" dirty="0"/>
              <a:t>asap2</a:t>
            </a:r>
            <a:r>
              <a:rPr lang="fr-FR" sz="1200" dirty="0"/>
              <a:t> :	 		Afrique du sud		- Steph (nouvelle config)</a:t>
            </a:r>
          </a:p>
        </p:txBody>
      </p:sp>
      <p:sp>
        <p:nvSpPr>
          <p:cNvPr id="38" name="ZoneTexte 37">
            <a:extLst>
              <a:ext uri="{FF2B5EF4-FFF2-40B4-BE49-F238E27FC236}">
                <a16:creationId xmlns:a16="http://schemas.microsoft.com/office/drawing/2014/main" id="{DCDC8F0C-F1C7-1E41-9E17-6A1D3B334658}"/>
              </a:ext>
            </a:extLst>
          </p:cNvPr>
          <p:cNvSpPr txBox="1">
            <a:spLocks noChangeArrowheads="1"/>
          </p:cNvSpPr>
          <p:nvPr/>
        </p:nvSpPr>
        <p:spPr bwMode="auto">
          <a:xfrm>
            <a:off x="70492" y="2928875"/>
            <a:ext cx="1289772" cy="276999"/>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can11sen2</a:t>
            </a:r>
            <a:r>
              <a:rPr lang="fr-FR" sz="1200" dirty="0"/>
              <a:t> v1.00 </a:t>
            </a:r>
          </a:p>
        </p:txBody>
      </p:sp>
      <p:sp>
        <p:nvSpPr>
          <p:cNvPr id="39" name="ZoneTexte 38">
            <a:extLst>
              <a:ext uri="{FF2B5EF4-FFF2-40B4-BE49-F238E27FC236}">
                <a16:creationId xmlns:a16="http://schemas.microsoft.com/office/drawing/2014/main" id="{48376F7E-3FB5-6E41-BE81-1C18B2212CE3}"/>
              </a:ext>
            </a:extLst>
          </p:cNvPr>
          <p:cNvSpPr txBox="1">
            <a:spLocks noChangeArrowheads="1"/>
          </p:cNvSpPr>
          <p:nvPr/>
        </p:nvSpPr>
        <p:spPr bwMode="auto">
          <a:xfrm>
            <a:off x="698985" y="3841843"/>
            <a:ext cx="1289772"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can11sen2</a:t>
            </a:r>
            <a:r>
              <a:rPr lang="fr-FR" sz="1200" dirty="0"/>
              <a:t> v2.00</a:t>
            </a:r>
          </a:p>
          <a:p>
            <a:pPr algn="ctr"/>
            <a:r>
              <a:rPr lang="fr-FR" sz="1200" dirty="0">
                <a:solidFill>
                  <a:srgbClr val="0070C0"/>
                </a:solidFill>
              </a:rPr>
              <a:t>(= v1.00 )</a:t>
            </a:r>
          </a:p>
          <a:p>
            <a:pPr algn="ctr"/>
            <a:r>
              <a:rPr lang="fr-FR" sz="1200" dirty="0">
                <a:solidFill>
                  <a:srgbClr val="0070C0"/>
                </a:solidFill>
              </a:rPr>
              <a:t>+ atlas</a:t>
            </a:r>
          </a:p>
        </p:txBody>
      </p:sp>
      <p:cxnSp>
        <p:nvCxnSpPr>
          <p:cNvPr id="40" name="Connecteur droit avec flèche 39">
            <a:extLst>
              <a:ext uri="{FF2B5EF4-FFF2-40B4-BE49-F238E27FC236}">
                <a16:creationId xmlns:a16="http://schemas.microsoft.com/office/drawing/2014/main" id="{CCA0F1F0-9344-5D4E-9361-AFBB6BD21199}"/>
              </a:ext>
            </a:extLst>
          </p:cNvPr>
          <p:cNvCxnSpPr>
            <a:cxnSpLocks/>
          </p:cNvCxnSpPr>
          <p:nvPr/>
        </p:nvCxnSpPr>
        <p:spPr>
          <a:xfrm>
            <a:off x="322512" y="3524527"/>
            <a:ext cx="7597250" cy="0"/>
          </a:xfrm>
          <a:prstGeom prst="straightConnector1">
            <a:avLst/>
          </a:prstGeom>
          <a:ln>
            <a:tailEnd type="none"/>
          </a:ln>
        </p:spPr>
        <p:style>
          <a:lnRef idx="2">
            <a:schemeClr val="accent1"/>
          </a:lnRef>
          <a:fillRef idx="0">
            <a:schemeClr val="accent1"/>
          </a:fillRef>
          <a:effectRef idx="1">
            <a:schemeClr val="accent1"/>
          </a:effectRef>
          <a:fontRef idx="minor">
            <a:schemeClr val="tx1"/>
          </a:fontRef>
        </p:style>
      </p:cxnSp>
      <p:cxnSp>
        <p:nvCxnSpPr>
          <p:cNvPr id="41" name="Connecteur droit avec flèche 40">
            <a:extLst>
              <a:ext uri="{FF2B5EF4-FFF2-40B4-BE49-F238E27FC236}">
                <a16:creationId xmlns:a16="http://schemas.microsoft.com/office/drawing/2014/main" id="{3A6074C5-3DC1-5F49-B082-6379BD95B1C8}"/>
              </a:ext>
            </a:extLst>
          </p:cNvPr>
          <p:cNvCxnSpPr/>
          <p:nvPr/>
        </p:nvCxnSpPr>
        <p:spPr>
          <a:xfrm>
            <a:off x="332509" y="3205874"/>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2" name="Connecteur droit avec flèche 41">
            <a:extLst>
              <a:ext uri="{FF2B5EF4-FFF2-40B4-BE49-F238E27FC236}">
                <a16:creationId xmlns:a16="http://schemas.microsoft.com/office/drawing/2014/main" id="{A50A7232-8EA8-1C46-92AF-A501724FCD8D}"/>
              </a:ext>
            </a:extLst>
          </p:cNvPr>
          <p:cNvCxnSpPr/>
          <p:nvPr/>
        </p:nvCxnSpPr>
        <p:spPr>
          <a:xfrm flipV="1">
            <a:off x="1035312" y="3524527"/>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3" name="ZoneTexte 42">
            <a:extLst>
              <a:ext uri="{FF2B5EF4-FFF2-40B4-BE49-F238E27FC236}">
                <a16:creationId xmlns:a16="http://schemas.microsoft.com/office/drawing/2014/main" id="{95321879-4611-F94B-9EE2-CAB064DD36CD}"/>
              </a:ext>
            </a:extLst>
          </p:cNvPr>
          <p:cNvSpPr txBox="1">
            <a:spLocks noChangeArrowheads="1"/>
          </p:cNvSpPr>
          <p:nvPr/>
        </p:nvSpPr>
        <p:spPr bwMode="auto">
          <a:xfrm>
            <a:off x="1877230" y="2917586"/>
            <a:ext cx="1365953" cy="276999"/>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v1.00 </a:t>
            </a:r>
          </a:p>
        </p:txBody>
      </p:sp>
      <p:sp>
        <p:nvSpPr>
          <p:cNvPr id="44" name="ZoneTexte 43">
            <a:extLst>
              <a:ext uri="{FF2B5EF4-FFF2-40B4-BE49-F238E27FC236}">
                <a16:creationId xmlns:a16="http://schemas.microsoft.com/office/drawing/2014/main" id="{CCCACA62-76A0-FC46-90E0-BD0679D3172A}"/>
              </a:ext>
            </a:extLst>
          </p:cNvPr>
          <p:cNvSpPr txBox="1">
            <a:spLocks noChangeArrowheads="1"/>
          </p:cNvSpPr>
          <p:nvPr/>
        </p:nvSpPr>
        <p:spPr bwMode="auto">
          <a:xfrm>
            <a:off x="2505724" y="3830554"/>
            <a:ext cx="1289772"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v2.00</a:t>
            </a:r>
          </a:p>
          <a:p>
            <a:pPr algn="ctr"/>
            <a:r>
              <a:rPr lang="fr-FR" sz="1200" dirty="0">
                <a:solidFill>
                  <a:srgbClr val="0070C0"/>
                </a:solidFill>
              </a:rPr>
              <a:t>(= v1.00 )</a:t>
            </a:r>
          </a:p>
          <a:p>
            <a:pPr algn="ctr"/>
            <a:r>
              <a:rPr lang="fr-FR" sz="1200" dirty="0">
                <a:solidFill>
                  <a:srgbClr val="0070C0"/>
                </a:solidFill>
              </a:rPr>
              <a:t>+ atlas</a:t>
            </a:r>
          </a:p>
        </p:txBody>
      </p:sp>
      <p:cxnSp>
        <p:nvCxnSpPr>
          <p:cNvPr id="45" name="Connecteur droit avec flèche 44">
            <a:extLst>
              <a:ext uri="{FF2B5EF4-FFF2-40B4-BE49-F238E27FC236}">
                <a16:creationId xmlns:a16="http://schemas.microsoft.com/office/drawing/2014/main" id="{1D53A9C9-FBE4-664E-803F-43368451A3FF}"/>
              </a:ext>
            </a:extLst>
          </p:cNvPr>
          <p:cNvCxnSpPr/>
          <p:nvPr/>
        </p:nvCxnSpPr>
        <p:spPr>
          <a:xfrm>
            <a:off x="2139248" y="3194585"/>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6" name="Connecteur droit avec flèche 45">
            <a:extLst>
              <a:ext uri="{FF2B5EF4-FFF2-40B4-BE49-F238E27FC236}">
                <a16:creationId xmlns:a16="http://schemas.microsoft.com/office/drawing/2014/main" id="{CC0E7D84-1EFB-FE4C-B8C3-CD998A2F9E64}"/>
              </a:ext>
            </a:extLst>
          </p:cNvPr>
          <p:cNvCxnSpPr/>
          <p:nvPr/>
        </p:nvCxnSpPr>
        <p:spPr>
          <a:xfrm flipV="1">
            <a:off x="2842051" y="3513238"/>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7" name="ZoneTexte 46">
            <a:extLst>
              <a:ext uri="{FF2B5EF4-FFF2-40B4-BE49-F238E27FC236}">
                <a16:creationId xmlns:a16="http://schemas.microsoft.com/office/drawing/2014/main" id="{11C4A462-BE82-0248-A271-BD9CC3D2D06C}"/>
              </a:ext>
            </a:extLst>
          </p:cNvPr>
          <p:cNvSpPr txBox="1">
            <a:spLocks noChangeArrowheads="1"/>
          </p:cNvSpPr>
          <p:nvPr/>
        </p:nvSpPr>
        <p:spPr bwMode="auto">
          <a:xfrm>
            <a:off x="3683970" y="2917586"/>
            <a:ext cx="1289772" cy="276999"/>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v1.00 </a:t>
            </a:r>
          </a:p>
        </p:txBody>
      </p:sp>
      <p:sp>
        <p:nvSpPr>
          <p:cNvPr id="48" name="ZoneTexte 47">
            <a:extLst>
              <a:ext uri="{FF2B5EF4-FFF2-40B4-BE49-F238E27FC236}">
                <a16:creationId xmlns:a16="http://schemas.microsoft.com/office/drawing/2014/main" id="{7256434B-3B0C-5F42-831E-923482288D21}"/>
              </a:ext>
            </a:extLst>
          </p:cNvPr>
          <p:cNvSpPr txBox="1">
            <a:spLocks noChangeArrowheads="1"/>
          </p:cNvSpPr>
          <p:nvPr/>
        </p:nvSpPr>
        <p:spPr bwMode="auto">
          <a:xfrm>
            <a:off x="4312463" y="3830554"/>
            <a:ext cx="1289772"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v2.00</a:t>
            </a:r>
          </a:p>
          <a:p>
            <a:pPr algn="ctr"/>
            <a:r>
              <a:rPr lang="fr-FR" sz="1200" dirty="0">
                <a:solidFill>
                  <a:srgbClr val="0070C0"/>
                </a:solidFill>
              </a:rPr>
              <a:t>(= v1.00 )</a:t>
            </a:r>
          </a:p>
          <a:p>
            <a:pPr algn="ctr"/>
            <a:r>
              <a:rPr lang="fr-FR" sz="1200" dirty="0">
                <a:solidFill>
                  <a:srgbClr val="0070C0"/>
                </a:solidFill>
              </a:rPr>
              <a:t>+atlas</a:t>
            </a:r>
          </a:p>
        </p:txBody>
      </p:sp>
      <p:cxnSp>
        <p:nvCxnSpPr>
          <p:cNvPr id="49" name="Connecteur droit avec flèche 48">
            <a:extLst>
              <a:ext uri="{FF2B5EF4-FFF2-40B4-BE49-F238E27FC236}">
                <a16:creationId xmlns:a16="http://schemas.microsoft.com/office/drawing/2014/main" id="{63EFE0D2-8D56-0944-9D1C-9DC1B0EDF95D}"/>
              </a:ext>
            </a:extLst>
          </p:cNvPr>
          <p:cNvCxnSpPr/>
          <p:nvPr/>
        </p:nvCxnSpPr>
        <p:spPr>
          <a:xfrm>
            <a:off x="3945987" y="3194585"/>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0" name="Connecteur droit avec flèche 49">
            <a:extLst>
              <a:ext uri="{FF2B5EF4-FFF2-40B4-BE49-F238E27FC236}">
                <a16:creationId xmlns:a16="http://schemas.microsoft.com/office/drawing/2014/main" id="{A0313478-C5B5-5145-AD7A-A099E0ED774F}"/>
              </a:ext>
            </a:extLst>
          </p:cNvPr>
          <p:cNvCxnSpPr/>
          <p:nvPr/>
        </p:nvCxnSpPr>
        <p:spPr>
          <a:xfrm flipV="1">
            <a:off x="4648790" y="3513238"/>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ZoneTexte 50">
            <a:extLst>
              <a:ext uri="{FF2B5EF4-FFF2-40B4-BE49-F238E27FC236}">
                <a16:creationId xmlns:a16="http://schemas.microsoft.com/office/drawing/2014/main" id="{947D1CCE-CCF9-5E4D-8218-5BB6B2D4A247}"/>
              </a:ext>
            </a:extLst>
          </p:cNvPr>
          <p:cNvSpPr txBox="1">
            <a:spLocks noChangeArrowheads="1"/>
          </p:cNvSpPr>
          <p:nvPr/>
        </p:nvSpPr>
        <p:spPr bwMode="auto">
          <a:xfrm>
            <a:off x="5660151" y="2917586"/>
            <a:ext cx="1289772" cy="276999"/>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v1.00 </a:t>
            </a:r>
          </a:p>
        </p:txBody>
      </p:sp>
      <p:sp>
        <p:nvSpPr>
          <p:cNvPr id="52" name="ZoneTexte 51">
            <a:extLst>
              <a:ext uri="{FF2B5EF4-FFF2-40B4-BE49-F238E27FC236}">
                <a16:creationId xmlns:a16="http://schemas.microsoft.com/office/drawing/2014/main" id="{49BE4478-3D01-9E46-B3D1-1A6B1AF114F7}"/>
              </a:ext>
            </a:extLst>
          </p:cNvPr>
          <p:cNvSpPr txBox="1">
            <a:spLocks noChangeArrowheads="1"/>
          </p:cNvSpPr>
          <p:nvPr/>
        </p:nvSpPr>
        <p:spPr bwMode="auto">
          <a:xfrm>
            <a:off x="6288644" y="3830554"/>
            <a:ext cx="1289772"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v2.00</a:t>
            </a:r>
          </a:p>
          <a:p>
            <a:pPr algn="ctr"/>
            <a:r>
              <a:rPr lang="fr-FR" sz="1200" dirty="0">
                <a:solidFill>
                  <a:srgbClr val="0070C0"/>
                </a:solidFill>
              </a:rPr>
              <a:t>(= v1.00 )</a:t>
            </a:r>
          </a:p>
          <a:p>
            <a:pPr algn="ctr"/>
            <a:r>
              <a:rPr lang="fr-FR" sz="1200" dirty="0">
                <a:solidFill>
                  <a:srgbClr val="0070C0"/>
                </a:solidFill>
              </a:rPr>
              <a:t>+atlas</a:t>
            </a:r>
          </a:p>
        </p:txBody>
      </p:sp>
      <p:cxnSp>
        <p:nvCxnSpPr>
          <p:cNvPr id="53" name="Connecteur droit avec flèche 52">
            <a:extLst>
              <a:ext uri="{FF2B5EF4-FFF2-40B4-BE49-F238E27FC236}">
                <a16:creationId xmlns:a16="http://schemas.microsoft.com/office/drawing/2014/main" id="{90643CAF-BA3D-0C43-880E-79A0280D1D9D}"/>
              </a:ext>
            </a:extLst>
          </p:cNvPr>
          <p:cNvCxnSpPr/>
          <p:nvPr/>
        </p:nvCxnSpPr>
        <p:spPr>
          <a:xfrm>
            <a:off x="5922168" y="3194585"/>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4" name="Connecteur droit avec flèche 53">
            <a:extLst>
              <a:ext uri="{FF2B5EF4-FFF2-40B4-BE49-F238E27FC236}">
                <a16:creationId xmlns:a16="http://schemas.microsoft.com/office/drawing/2014/main" id="{E84B66AA-3D07-374E-8C3D-091A7B1FC45E}"/>
              </a:ext>
            </a:extLst>
          </p:cNvPr>
          <p:cNvCxnSpPr/>
          <p:nvPr/>
        </p:nvCxnSpPr>
        <p:spPr>
          <a:xfrm flipV="1">
            <a:off x="6624971" y="3513238"/>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5" name="ZoneTexte 54">
            <a:extLst>
              <a:ext uri="{FF2B5EF4-FFF2-40B4-BE49-F238E27FC236}">
                <a16:creationId xmlns:a16="http://schemas.microsoft.com/office/drawing/2014/main" id="{F92CC222-D929-DE4F-B138-726FB03EA32B}"/>
              </a:ext>
            </a:extLst>
          </p:cNvPr>
          <p:cNvSpPr txBox="1"/>
          <p:nvPr/>
        </p:nvSpPr>
        <p:spPr>
          <a:xfrm>
            <a:off x="6710640" y="3290261"/>
            <a:ext cx="1101776" cy="276999"/>
          </a:xfrm>
          <a:prstGeom prst="rect">
            <a:avLst/>
          </a:prstGeom>
          <a:noFill/>
        </p:spPr>
        <p:txBody>
          <a:bodyPr wrap="none" rtlCol="0">
            <a:spAutoFit/>
          </a:bodyPr>
          <a:lstStyle/>
          <a:p>
            <a:r>
              <a:rPr lang="fr-FR" sz="1200" dirty="0">
                <a:solidFill>
                  <a:srgbClr val="0070C0"/>
                </a:solidFill>
              </a:rPr>
              <a:t>Outil Pulsation</a:t>
            </a:r>
          </a:p>
        </p:txBody>
      </p:sp>
      <p:cxnSp>
        <p:nvCxnSpPr>
          <p:cNvPr id="56" name="Connecteur droit avec flèche 55">
            <a:extLst>
              <a:ext uri="{FF2B5EF4-FFF2-40B4-BE49-F238E27FC236}">
                <a16:creationId xmlns:a16="http://schemas.microsoft.com/office/drawing/2014/main" id="{B9F399A8-0435-EE49-98BC-4688CFA83B69}"/>
              </a:ext>
            </a:extLst>
          </p:cNvPr>
          <p:cNvCxnSpPr>
            <a:cxnSpLocks/>
          </p:cNvCxnSpPr>
          <p:nvPr/>
        </p:nvCxnSpPr>
        <p:spPr>
          <a:xfrm>
            <a:off x="7990097" y="3529141"/>
            <a:ext cx="1083561" cy="0"/>
          </a:xfrm>
          <a:prstGeom prst="straightConnector1">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33" name="ZoneTexte 32">
            <a:extLst>
              <a:ext uri="{FF2B5EF4-FFF2-40B4-BE49-F238E27FC236}">
                <a16:creationId xmlns:a16="http://schemas.microsoft.com/office/drawing/2014/main" id="{B8CDE4D3-5C94-E94E-81E4-D66372E6D4D4}"/>
              </a:ext>
            </a:extLst>
          </p:cNvPr>
          <p:cNvSpPr txBox="1"/>
          <p:nvPr/>
        </p:nvSpPr>
        <p:spPr>
          <a:xfrm>
            <a:off x="3243183" y="6141263"/>
            <a:ext cx="2552109" cy="738664"/>
          </a:xfrm>
          <a:prstGeom prst="rect">
            <a:avLst/>
          </a:prstGeom>
          <a:noFill/>
        </p:spPr>
        <p:txBody>
          <a:bodyPr wrap="none" rtlCol="0">
            <a:spAutoFit/>
          </a:bodyPr>
          <a:lstStyle/>
          <a:p>
            <a:pPr algn="ctr"/>
            <a:r>
              <a:rPr lang="fr-FR" dirty="0">
                <a:hlinkClick r:id="rId2"/>
              </a:rPr>
              <a:t>Web croco au LOCEAN</a:t>
            </a:r>
            <a:endParaRPr lang="fr-FR" dirty="0"/>
          </a:p>
          <a:p>
            <a:pPr marL="285750" indent="-285750">
              <a:buFont typeface="Arial" panose="020B0604020202020204" pitchFamily="34" charset="0"/>
              <a:buChar char="•"/>
            </a:pPr>
            <a:r>
              <a:rPr lang="fr-FR" sz="1200" dirty="0">
                <a:hlinkClick r:id="rId3"/>
              </a:rPr>
              <a:t>Git Pulsation branches régionales</a:t>
            </a:r>
            <a:endParaRPr lang="fr-FR" sz="1200" dirty="0"/>
          </a:p>
          <a:p>
            <a:pPr marL="285750" indent="-285750">
              <a:buFont typeface="Arial" panose="020B0604020202020204" pitchFamily="34" charset="0"/>
              <a:buChar char="•"/>
            </a:pPr>
            <a:r>
              <a:rPr lang="fr-FR" sz="1200" dirty="0">
                <a:hlinkClick r:id="rId2"/>
              </a:rPr>
              <a:t>Atlas</a:t>
            </a:r>
            <a:r>
              <a:rPr lang="fr-FR" sz="1200" dirty="0"/>
              <a:t> </a:t>
            </a:r>
          </a:p>
        </p:txBody>
      </p:sp>
      <p:sp>
        <p:nvSpPr>
          <p:cNvPr id="25" name="ZoneTexte 24">
            <a:extLst>
              <a:ext uri="{FF2B5EF4-FFF2-40B4-BE49-F238E27FC236}">
                <a16:creationId xmlns:a16="http://schemas.microsoft.com/office/drawing/2014/main" id="{6C81F895-7C6A-444E-87D2-2D312538D418}"/>
              </a:ext>
            </a:extLst>
          </p:cNvPr>
          <p:cNvSpPr txBox="1">
            <a:spLocks noChangeArrowheads="1"/>
          </p:cNvSpPr>
          <p:nvPr/>
        </p:nvSpPr>
        <p:spPr bwMode="auto">
          <a:xfrm>
            <a:off x="73688" y="1725922"/>
            <a:ext cx="2435232" cy="1015663"/>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fr-FR" sz="1200" dirty="0"/>
              <a:t>Config Sénégal </a:t>
            </a:r>
            <a:r>
              <a:rPr lang="fr-FR" sz="1200" dirty="0" err="1"/>
              <a:t>pisces</a:t>
            </a:r>
            <a:r>
              <a:rPr lang="fr-FR" sz="1200" dirty="0"/>
              <a:t> v2 :</a:t>
            </a:r>
          </a:p>
          <a:p>
            <a:pPr marL="171450" indent="-171450">
              <a:buFont typeface="Arial" panose="020B0604020202020204" pitchFamily="34" charset="0"/>
              <a:buChar char="•"/>
            </a:pPr>
            <a:r>
              <a:rPr lang="fr-FR" sz="1200" dirty="0"/>
              <a:t>config </a:t>
            </a:r>
            <a:r>
              <a:rPr lang="fr-FR" sz="1200" dirty="0" err="1"/>
              <a:t>Siny</a:t>
            </a:r>
            <a:r>
              <a:rPr lang="fr-FR" sz="1200" dirty="0"/>
              <a:t> </a:t>
            </a:r>
          </a:p>
          <a:p>
            <a:pPr marL="171450" indent="-171450">
              <a:buFont typeface="Arial" panose="020B0604020202020204" pitchFamily="34" charset="0"/>
              <a:buChar char="•"/>
            </a:pPr>
            <a:r>
              <a:rPr lang="fr-FR" sz="1200" dirty="0"/>
              <a:t>+ version </a:t>
            </a:r>
            <a:r>
              <a:rPr lang="fr-FR" sz="1200" dirty="0" err="1"/>
              <a:t>pisces</a:t>
            </a:r>
            <a:r>
              <a:rPr lang="fr-FR" sz="1200" dirty="0"/>
              <a:t> v2 Afrique Steph</a:t>
            </a:r>
          </a:p>
          <a:p>
            <a:pPr marL="171450" indent="-171450">
              <a:buFont typeface="Symbol" pitchFamily="2" charset="2"/>
              <a:buChar char="Þ"/>
            </a:pPr>
            <a:r>
              <a:rPr lang="fr-FR" sz="1200" b="1" dirty="0"/>
              <a:t>     pulsation croco</a:t>
            </a:r>
          </a:p>
          <a:p>
            <a:r>
              <a:rPr lang="fr-FR" sz="1200" b="1" dirty="0"/>
              <a:t>     + Version commune v1.00</a:t>
            </a:r>
          </a:p>
        </p:txBody>
      </p:sp>
      <p:cxnSp>
        <p:nvCxnSpPr>
          <p:cNvPr id="3" name="Connecteur droit avec flèche 2">
            <a:extLst>
              <a:ext uri="{FF2B5EF4-FFF2-40B4-BE49-F238E27FC236}">
                <a16:creationId xmlns:a16="http://schemas.microsoft.com/office/drawing/2014/main" id="{FF2A1CA8-BF5F-124A-84BE-8A3C0DD9D410}"/>
              </a:ext>
            </a:extLst>
          </p:cNvPr>
          <p:cNvCxnSpPr>
            <a:stCxn id="38" idx="0"/>
          </p:cNvCxnSpPr>
          <p:nvPr/>
        </p:nvCxnSpPr>
        <p:spPr>
          <a:xfrm flipV="1">
            <a:off x="715378" y="2749112"/>
            <a:ext cx="0" cy="179763"/>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 name="Connecteur droit avec flèche 3">
            <a:extLst>
              <a:ext uri="{FF2B5EF4-FFF2-40B4-BE49-F238E27FC236}">
                <a16:creationId xmlns:a16="http://schemas.microsoft.com/office/drawing/2014/main" id="{92C4E8E3-89F9-1E4E-9F79-4440653EB3A9}"/>
              </a:ext>
            </a:extLst>
          </p:cNvPr>
          <p:cNvCxnSpPr>
            <a:cxnSpLocks/>
            <a:stCxn id="38" idx="3"/>
            <a:endCxn id="43" idx="1"/>
          </p:cNvCxnSpPr>
          <p:nvPr/>
        </p:nvCxnSpPr>
        <p:spPr>
          <a:xfrm flipV="1">
            <a:off x="1360264" y="3056086"/>
            <a:ext cx="516966" cy="11289"/>
          </a:xfrm>
          <a:prstGeom prst="straightConnector1">
            <a:avLst/>
          </a:prstGeom>
          <a:ln w="44450">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9" name="Connecteur droit avec flèche 28">
            <a:extLst>
              <a:ext uri="{FF2B5EF4-FFF2-40B4-BE49-F238E27FC236}">
                <a16:creationId xmlns:a16="http://schemas.microsoft.com/office/drawing/2014/main" id="{27063907-6B2C-2E42-A720-439D6F5498D6}"/>
              </a:ext>
            </a:extLst>
          </p:cNvPr>
          <p:cNvCxnSpPr>
            <a:cxnSpLocks/>
            <a:endCxn id="44" idx="0"/>
          </p:cNvCxnSpPr>
          <p:nvPr/>
        </p:nvCxnSpPr>
        <p:spPr>
          <a:xfrm>
            <a:off x="2892127" y="3218501"/>
            <a:ext cx="258483" cy="612053"/>
          </a:xfrm>
          <a:prstGeom prst="straightConnector1">
            <a:avLst/>
          </a:prstGeom>
          <a:ln w="44450">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1" name="Connecteur droit avec flèche 30">
            <a:extLst>
              <a:ext uri="{FF2B5EF4-FFF2-40B4-BE49-F238E27FC236}">
                <a16:creationId xmlns:a16="http://schemas.microsoft.com/office/drawing/2014/main" id="{87D24322-02B5-ED46-93C9-A2BA1DCF4042}"/>
              </a:ext>
            </a:extLst>
          </p:cNvPr>
          <p:cNvCxnSpPr>
            <a:cxnSpLocks/>
          </p:cNvCxnSpPr>
          <p:nvPr/>
        </p:nvCxnSpPr>
        <p:spPr>
          <a:xfrm>
            <a:off x="4629307" y="3202345"/>
            <a:ext cx="258483" cy="612053"/>
          </a:xfrm>
          <a:prstGeom prst="straightConnector1">
            <a:avLst/>
          </a:prstGeom>
          <a:ln w="44450">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bg/>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childTnLst>
                                    <p:set>
                                      <p:cBhvr>
                                        <p:cTn id="36" dur="1" fill="hold">
                                          <p:stCondLst>
                                            <p:cond delay="0"/>
                                          </p:stCondLst>
                                        </p:cTn>
                                        <p:tgtEl>
                                          <p:spTgt spid="35">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2" nodeType="clickEffect">
                                  <p:stCondLst>
                                    <p:cond delay="0"/>
                                  </p:stCondLst>
                                  <p:childTnLst>
                                    <p:set>
                                      <p:cBhvr>
                                        <p:cTn id="54" dur="1" fill="hold">
                                          <p:stCondLst>
                                            <p:cond delay="0"/>
                                          </p:stCondLst>
                                        </p:cTn>
                                        <p:tgtEl>
                                          <p:spTgt spid="35">
                                            <p:txEl>
                                              <p:pRg st="3" end="3"/>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7"/>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8"/>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1"/>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3"/>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2"/>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5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3">
                                            <p:txEl>
                                              <p:pRg st="0" end="0"/>
                                            </p:txEl>
                                          </p:spTgt>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33">
                                            <p:txEl>
                                              <p:pRg st="1" end="1"/>
                                            </p:txEl>
                                          </p:spTgt>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3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uiExpand="1" build="allAtOnce" animBg="1"/>
      <p:bldP spid="35" grpId="1" uiExpand="1" build="allAtOnce"/>
      <p:bldP spid="35" grpId="2" uiExpand="1" build="allAtOnce"/>
      <p:bldP spid="38" grpId="0" animBg="1"/>
      <p:bldP spid="39" grpId="0" animBg="1"/>
      <p:bldP spid="43" grpId="0" animBg="1"/>
      <p:bldP spid="44" grpId="0" animBg="1"/>
      <p:bldP spid="47" grpId="0" animBg="1"/>
      <p:bldP spid="48" grpId="0" animBg="1"/>
      <p:bldP spid="51" grpId="0" animBg="1"/>
      <p:bldP spid="52" grpId="0" animBg="1"/>
      <p:bldP spid="55" grpId="0"/>
      <p:bldP spid="2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 name="Connecteur droit avec flèche 58">
            <a:extLst>
              <a:ext uri="{FF2B5EF4-FFF2-40B4-BE49-F238E27FC236}">
                <a16:creationId xmlns:a16="http://schemas.microsoft.com/office/drawing/2014/main" id="{F9EE3072-17EE-0847-8FA7-55235E3AF5C4}"/>
              </a:ext>
            </a:extLst>
          </p:cNvPr>
          <p:cNvCxnSpPr>
            <a:cxnSpLocks/>
          </p:cNvCxnSpPr>
          <p:nvPr/>
        </p:nvCxnSpPr>
        <p:spPr>
          <a:xfrm>
            <a:off x="2842051" y="1135868"/>
            <a:ext cx="5528853" cy="2268184"/>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58" name="Connecteur droit avec flèche 57">
            <a:extLst>
              <a:ext uri="{FF2B5EF4-FFF2-40B4-BE49-F238E27FC236}">
                <a16:creationId xmlns:a16="http://schemas.microsoft.com/office/drawing/2014/main" id="{2AC0B888-9D6E-654C-B91A-01AFFBA05617}"/>
              </a:ext>
            </a:extLst>
          </p:cNvPr>
          <p:cNvCxnSpPr>
            <a:cxnSpLocks/>
          </p:cNvCxnSpPr>
          <p:nvPr/>
        </p:nvCxnSpPr>
        <p:spPr>
          <a:xfrm>
            <a:off x="4648790" y="1101509"/>
            <a:ext cx="3040887" cy="2306016"/>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48" name="Connecteur droit avec flèche 47">
            <a:extLst>
              <a:ext uri="{FF2B5EF4-FFF2-40B4-BE49-F238E27FC236}">
                <a16:creationId xmlns:a16="http://schemas.microsoft.com/office/drawing/2014/main" id="{B17257CB-D11D-9743-B169-21952933CBE1}"/>
              </a:ext>
            </a:extLst>
          </p:cNvPr>
          <p:cNvCxnSpPr>
            <a:cxnSpLocks/>
          </p:cNvCxnSpPr>
          <p:nvPr/>
        </p:nvCxnSpPr>
        <p:spPr>
          <a:xfrm>
            <a:off x="332509" y="1135868"/>
            <a:ext cx="6319258" cy="2279473"/>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10" name="Connecteur droit avec flèche 9">
            <a:extLst>
              <a:ext uri="{FF2B5EF4-FFF2-40B4-BE49-F238E27FC236}">
                <a16:creationId xmlns:a16="http://schemas.microsoft.com/office/drawing/2014/main" id="{475B1455-67E2-9249-BD03-C84FF4914A81}"/>
              </a:ext>
            </a:extLst>
          </p:cNvPr>
          <p:cNvCxnSpPr>
            <a:cxnSpLocks/>
            <a:stCxn id="7" idx="5"/>
          </p:cNvCxnSpPr>
          <p:nvPr/>
        </p:nvCxnSpPr>
        <p:spPr>
          <a:xfrm flipH="1" flipV="1">
            <a:off x="1360264" y="2885872"/>
            <a:ext cx="479483" cy="581271"/>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3" name="Connecteur droit avec flèche 2">
            <a:extLst>
              <a:ext uri="{FF2B5EF4-FFF2-40B4-BE49-F238E27FC236}">
                <a16:creationId xmlns:a16="http://schemas.microsoft.com/office/drawing/2014/main" id="{A8033319-7A59-8945-AC38-259F361C0760}"/>
              </a:ext>
            </a:extLst>
          </p:cNvPr>
          <p:cNvCxnSpPr/>
          <p:nvPr/>
        </p:nvCxnSpPr>
        <p:spPr>
          <a:xfrm flipH="1">
            <a:off x="4948838" y="1104458"/>
            <a:ext cx="1676133" cy="2293662"/>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Phase 2:		v2.00 « stable » / </a:t>
            </a:r>
            <a:r>
              <a:rPr lang="fr-FR" altLang="fr-FR" dirty="0" err="1">
                <a:solidFill>
                  <a:srgbClr val="0070C0"/>
                </a:solidFill>
                <a:latin typeface="Calibri" panose="020F0502020204030204" pitchFamily="34" charset="0"/>
                <a:ea typeface="ＭＳ Ｐゴシック" panose="020B0600070205080204" pitchFamily="34" charset="-128"/>
              </a:rPr>
              <a:t>quota+sediments</a:t>
            </a:r>
            <a:r>
              <a:rPr lang="fr-FR" altLang="fr-FR" dirty="0">
                <a:solidFill>
                  <a:srgbClr val="0070C0"/>
                </a:solidFill>
                <a:latin typeface="Calibri" panose="020F0502020204030204" pitchFamily="34" charset="0"/>
                <a:ea typeface="ＭＳ Ｐゴシック" panose="020B0600070205080204" pitchFamily="34" charset="-128"/>
              </a:rPr>
              <a:t> / en chemin vers la croco team…</a:t>
            </a:r>
            <a:endParaRPr lang="fr-FR" altLang="fr-FR" dirty="0">
              <a:latin typeface="Calibri" panose="020F0502020204030204" pitchFamily="34" charset="0"/>
              <a:ea typeface="ＭＳ Ｐゴシック" panose="020B0600070205080204" pitchFamily="34" charset="-128"/>
            </a:endParaRPr>
          </a:p>
        </p:txBody>
      </p:sp>
      <p:sp>
        <p:nvSpPr>
          <p:cNvPr id="21506" name="ZoneTexte 3">
            <a:extLst>
              <a:ext uri="{FF2B5EF4-FFF2-40B4-BE49-F238E27FC236}">
                <a16:creationId xmlns:a16="http://schemas.microsoft.com/office/drawing/2014/main" id="{9E2A33AF-E05B-1B40-9234-70D1958CEC9C}"/>
              </a:ext>
            </a:extLst>
          </p:cNvPr>
          <p:cNvSpPr txBox="1">
            <a:spLocks noChangeArrowheads="1"/>
          </p:cNvSpPr>
          <p:nvPr/>
        </p:nvSpPr>
        <p:spPr bwMode="auto">
          <a:xfrm>
            <a:off x="322512" y="863210"/>
            <a:ext cx="80248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buFont typeface="Arial" panose="020B0604020202020204" pitchFamily="34" charset="0"/>
              <a:buChar char="•"/>
            </a:pPr>
            <a:endParaRPr lang="fr-FR" altLang="fr-FR" sz="1400">
              <a:latin typeface="Comic Sans MS" panose="030F0902030302020204" pitchFamily="66" charset="0"/>
            </a:endParaRPr>
          </a:p>
        </p:txBody>
      </p:sp>
      <p:sp>
        <p:nvSpPr>
          <p:cNvPr id="5" name="ZoneTexte 4">
            <a:extLst>
              <a:ext uri="{FF2B5EF4-FFF2-40B4-BE49-F238E27FC236}">
                <a16:creationId xmlns:a16="http://schemas.microsoft.com/office/drawing/2014/main" id="{CE8E7FC7-9498-C44D-8060-C1A9638D3760}"/>
              </a:ext>
            </a:extLst>
          </p:cNvPr>
          <p:cNvSpPr txBox="1">
            <a:spLocks noChangeArrowheads="1"/>
          </p:cNvSpPr>
          <p:nvPr/>
        </p:nvSpPr>
        <p:spPr bwMode="auto">
          <a:xfrm>
            <a:off x="70492" y="505857"/>
            <a:ext cx="1289772" cy="276999"/>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can11sen2</a:t>
            </a:r>
            <a:r>
              <a:rPr lang="fr-FR" sz="1200" dirty="0"/>
              <a:t> v1.00 </a:t>
            </a:r>
          </a:p>
        </p:txBody>
      </p:sp>
      <p:sp>
        <p:nvSpPr>
          <p:cNvPr id="6" name="ZoneTexte 5">
            <a:extLst>
              <a:ext uri="{FF2B5EF4-FFF2-40B4-BE49-F238E27FC236}">
                <a16:creationId xmlns:a16="http://schemas.microsoft.com/office/drawing/2014/main" id="{94D471B8-5440-324C-ACE4-0A022AEA21C6}"/>
              </a:ext>
            </a:extLst>
          </p:cNvPr>
          <p:cNvSpPr txBox="1">
            <a:spLocks noChangeArrowheads="1"/>
          </p:cNvSpPr>
          <p:nvPr/>
        </p:nvSpPr>
        <p:spPr bwMode="auto">
          <a:xfrm>
            <a:off x="698985" y="1418825"/>
            <a:ext cx="1289772"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can11sen2</a:t>
            </a:r>
            <a:r>
              <a:rPr lang="fr-FR" sz="1200" dirty="0"/>
              <a:t> v2.00</a:t>
            </a:r>
          </a:p>
          <a:p>
            <a:pPr algn="ctr"/>
            <a:r>
              <a:rPr lang="fr-FR" sz="1200" dirty="0">
                <a:solidFill>
                  <a:srgbClr val="0070C0"/>
                </a:solidFill>
              </a:rPr>
              <a:t>(= v1.00 )</a:t>
            </a:r>
          </a:p>
          <a:p>
            <a:pPr algn="ctr"/>
            <a:r>
              <a:rPr lang="fr-FR" sz="1200" dirty="0">
                <a:solidFill>
                  <a:srgbClr val="0070C0"/>
                </a:solidFill>
              </a:rPr>
              <a:t>+ atlas</a:t>
            </a:r>
          </a:p>
        </p:txBody>
      </p:sp>
      <p:cxnSp>
        <p:nvCxnSpPr>
          <p:cNvPr id="4" name="Connecteur droit avec flèche 3">
            <a:extLst>
              <a:ext uri="{FF2B5EF4-FFF2-40B4-BE49-F238E27FC236}">
                <a16:creationId xmlns:a16="http://schemas.microsoft.com/office/drawing/2014/main" id="{3539C09A-ABA1-6B42-9A9A-2FC61C72D371}"/>
              </a:ext>
            </a:extLst>
          </p:cNvPr>
          <p:cNvCxnSpPr>
            <a:cxnSpLocks/>
          </p:cNvCxnSpPr>
          <p:nvPr/>
        </p:nvCxnSpPr>
        <p:spPr>
          <a:xfrm>
            <a:off x="322512" y="1101509"/>
            <a:ext cx="7597250" cy="0"/>
          </a:xfrm>
          <a:prstGeom prst="straightConnector1">
            <a:avLst/>
          </a:prstGeom>
          <a:ln>
            <a:tailEnd type="none"/>
          </a:ln>
        </p:spPr>
        <p:style>
          <a:lnRef idx="2">
            <a:schemeClr val="accent1"/>
          </a:lnRef>
          <a:fillRef idx="0">
            <a:schemeClr val="accent1"/>
          </a:fillRef>
          <a:effectRef idx="1">
            <a:schemeClr val="accent1"/>
          </a:effectRef>
          <a:fontRef idx="minor">
            <a:schemeClr val="tx1"/>
          </a:fontRef>
        </p:style>
      </p:cxnSp>
      <p:cxnSp>
        <p:nvCxnSpPr>
          <p:cNvPr id="9" name="Connecteur droit avec flèche 8">
            <a:extLst>
              <a:ext uri="{FF2B5EF4-FFF2-40B4-BE49-F238E27FC236}">
                <a16:creationId xmlns:a16="http://schemas.microsoft.com/office/drawing/2014/main" id="{F10F7062-11BC-9B47-A256-BB90D227A211}"/>
              </a:ext>
            </a:extLst>
          </p:cNvPr>
          <p:cNvCxnSpPr>
            <a:cxnSpLocks/>
          </p:cNvCxnSpPr>
          <p:nvPr/>
        </p:nvCxnSpPr>
        <p:spPr>
          <a:xfrm>
            <a:off x="332509" y="782856"/>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 name="Connecteur droit avec flèche 10">
            <a:extLst>
              <a:ext uri="{FF2B5EF4-FFF2-40B4-BE49-F238E27FC236}">
                <a16:creationId xmlns:a16="http://schemas.microsoft.com/office/drawing/2014/main" id="{F3E301CC-CDA5-A046-BB52-7AD08DE34D06}"/>
              </a:ext>
            </a:extLst>
          </p:cNvPr>
          <p:cNvCxnSpPr/>
          <p:nvPr/>
        </p:nvCxnSpPr>
        <p:spPr>
          <a:xfrm flipV="1">
            <a:off x="1035312" y="1101509"/>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ZoneTexte 17">
            <a:extLst>
              <a:ext uri="{FF2B5EF4-FFF2-40B4-BE49-F238E27FC236}">
                <a16:creationId xmlns:a16="http://schemas.microsoft.com/office/drawing/2014/main" id="{D9B56237-8DDF-1F4B-A6FA-06A50B9D1EFB}"/>
              </a:ext>
            </a:extLst>
          </p:cNvPr>
          <p:cNvSpPr txBox="1">
            <a:spLocks noChangeArrowheads="1"/>
          </p:cNvSpPr>
          <p:nvPr/>
        </p:nvSpPr>
        <p:spPr bwMode="auto">
          <a:xfrm>
            <a:off x="1877230" y="494568"/>
            <a:ext cx="1365953" cy="276999"/>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v1.00 </a:t>
            </a:r>
          </a:p>
        </p:txBody>
      </p:sp>
      <p:sp>
        <p:nvSpPr>
          <p:cNvPr id="19" name="ZoneTexte 18">
            <a:extLst>
              <a:ext uri="{FF2B5EF4-FFF2-40B4-BE49-F238E27FC236}">
                <a16:creationId xmlns:a16="http://schemas.microsoft.com/office/drawing/2014/main" id="{E3CF27B3-59BB-B747-BDBD-8E518DA3D834}"/>
              </a:ext>
            </a:extLst>
          </p:cNvPr>
          <p:cNvSpPr txBox="1">
            <a:spLocks noChangeArrowheads="1"/>
          </p:cNvSpPr>
          <p:nvPr/>
        </p:nvSpPr>
        <p:spPr bwMode="auto">
          <a:xfrm>
            <a:off x="2505724" y="1407536"/>
            <a:ext cx="1289772"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v2.00</a:t>
            </a:r>
          </a:p>
          <a:p>
            <a:pPr algn="ctr"/>
            <a:r>
              <a:rPr lang="fr-FR" sz="1200" dirty="0">
                <a:solidFill>
                  <a:srgbClr val="0070C0"/>
                </a:solidFill>
              </a:rPr>
              <a:t>(= v1.00 )</a:t>
            </a:r>
          </a:p>
          <a:p>
            <a:pPr algn="ctr"/>
            <a:r>
              <a:rPr lang="fr-FR" sz="1200" dirty="0">
                <a:solidFill>
                  <a:srgbClr val="0070C0"/>
                </a:solidFill>
              </a:rPr>
              <a:t>+ atlas</a:t>
            </a:r>
          </a:p>
        </p:txBody>
      </p:sp>
      <p:cxnSp>
        <p:nvCxnSpPr>
          <p:cNvPr id="20" name="Connecteur droit avec flèche 19">
            <a:extLst>
              <a:ext uri="{FF2B5EF4-FFF2-40B4-BE49-F238E27FC236}">
                <a16:creationId xmlns:a16="http://schemas.microsoft.com/office/drawing/2014/main" id="{9CEF8ADF-81E9-D64A-BE0E-FA74A895FDAE}"/>
              </a:ext>
            </a:extLst>
          </p:cNvPr>
          <p:cNvCxnSpPr/>
          <p:nvPr/>
        </p:nvCxnSpPr>
        <p:spPr>
          <a:xfrm>
            <a:off x="2139248" y="771567"/>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Connecteur droit avec flèche 20">
            <a:extLst>
              <a:ext uri="{FF2B5EF4-FFF2-40B4-BE49-F238E27FC236}">
                <a16:creationId xmlns:a16="http://schemas.microsoft.com/office/drawing/2014/main" id="{0BD20B0E-39FA-5B46-BB2E-7771B9F4B026}"/>
              </a:ext>
            </a:extLst>
          </p:cNvPr>
          <p:cNvCxnSpPr/>
          <p:nvPr/>
        </p:nvCxnSpPr>
        <p:spPr>
          <a:xfrm flipV="1">
            <a:off x="2842051" y="10902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2" name="ZoneTexte 21">
            <a:extLst>
              <a:ext uri="{FF2B5EF4-FFF2-40B4-BE49-F238E27FC236}">
                <a16:creationId xmlns:a16="http://schemas.microsoft.com/office/drawing/2014/main" id="{15C55CD3-3E78-3C44-85C1-876E76923CA6}"/>
              </a:ext>
            </a:extLst>
          </p:cNvPr>
          <p:cNvSpPr txBox="1">
            <a:spLocks noChangeArrowheads="1"/>
          </p:cNvSpPr>
          <p:nvPr/>
        </p:nvSpPr>
        <p:spPr bwMode="auto">
          <a:xfrm>
            <a:off x="3683970" y="494568"/>
            <a:ext cx="1289772" cy="276999"/>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v1.00 </a:t>
            </a:r>
          </a:p>
        </p:txBody>
      </p:sp>
      <p:sp>
        <p:nvSpPr>
          <p:cNvPr id="23" name="ZoneTexte 22">
            <a:extLst>
              <a:ext uri="{FF2B5EF4-FFF2-40B4-BE49-F238E27FC236}">
                <a16:creationId xmlns:a16="http://schemas.microsoft.com/office/drawing/2014/main" id="{2286CABA-744E-DC46-AB46-DCEB5CE99646}"/>
              </a:ext>
            </a:extLst>
          </p:cNvPr>
          <p:cNvSpPr txBox="1">
            <a:spLocks noChangeArrowheads="1"/>
          </p:cNvSpPr>
          <p:nvPr/>
        </p:nvSpPr>
        <p:spPr bwMode="auto">
          <a:xfrm>
            <a:off x="4312463" y="1407536"/>
            <a:ext cx="1289772"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v2.00</a:t>
            </a:r>
          </a:p>
          <a:p>
            <a:pPr algn="ctr"/>
            <a:r>
              <a:rPr lang="fr-FR" sz="1200" dirty="0">
                <a:solidFill>
                  <a:srgbClr val="0070C0"/>
                </a:solidFill>
              </a:rPr>
              <a:t>(= v1.00 )</a:t>
            </a:r>
          </a:p>
          <a:p>
            <a:pPr algn="ctr"/>
            <a:r>
              <a:rPr lang="fr-FR" sz="1200" dirty="0">
                <a:solidFill>
                  <a:srgbClr val="0070C0"/>
                </a:solidFill>
              </a:rPr>
              <a:t>+atlas</a:t>
            </a:r>
          </a:p>
        </p:txBody>
      </p:sp>
      <p:cxnSp>
        <p:nvCxnSpPr>
          <p:cNvPr id="24" name="Connecteur droit avec flèche 23">
            <a:extLst>
              <a:ext uri="{FF2B5EF4-FFF2-40B4-BE49-F238E27FC236}">
                <a16:creationId xmlns:a16="http://schemas.microsoft.com/office/drawing/2014/main" id="{4F3E0F4C-38D0-8542-A43D-D4CD2CEF2645}"/>
              </a:ext>
            </a:extLst>
          </p:cNvPr>
          <p:cNvCxnSpPr/>
          <p:nvPr/>
        </p:nvCxnSpPr>
        <p:spPr>
          <a:xfrm>
            <a:off x="3945987" y="771567"/>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Connecteur droit avec flèche 24">
            <a:extLst>
              <a:ext uri="{FF2B5EF4-FFF2-40B4-BE49-F238E27FC236}">
                <a16:creationId xmlns:a16="http://schemas.microsoft.com/office/drawing/2014/main" id="{96D80C66-501D-2F4B-B634-273076F83E91}"/>
              </a:ext>
            </a:extLst>
          </p:cNvPr>
          <p:cNvCxnSpPr/>
          <p:nvPr/>
        </p:nvCxnSpPr>
        <p:spPr>
          <a:xfrm flipV="1">
            <a:off x="4648790" y="10902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ZoneTexte 25">
            <a:extLst>
              <a:ext uri="{FF2B5EF4-FFF2-40B4-BE49-F238E27FC236}">
                <a16:creationId xmlns:a16="http://schemas.microsoft.com/office/drawing/2014/main" id="{2AA0BC8A-D63F-9949-8784-75535E58B795}"/>
              </a:ext>
            </a:extLst>
          </p:cNvPr>
          <p:cNvSpPr txBox="1">
            <a:spLocks noChangeArrowheads="1"/>
          </p:cNvSpPr>
          <p:nvPr/>
        </p:nvSpPr>
        <p:spPr bwMode="auto">
          <a:xfrm>
            <a:off x="5660151" y="494568"/>
            <a:ext cx="1289772" cy="276999"/>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v1.00 </a:t>
            </a:r>
          </a:p>
        </p:txBody>
      </p:sp>
      <p:sp>
        <p:nvSpPr>
          <p:cNvPr id="27" name="ZoneTexte 26">
            <a:extLst>
              <a:ext uri="{FF2B5EF4-FFF2-40B4-BE49-F238E27FC236}">
                <a16:creationId xmlns:a16="http://schemas.microsoft.com/office/drawing/2014/main" id="{4F5C36A1-97A9-5242-B6A5-E0C5BA6E824A}"/>
              </a:ext>
            </a:extLst>
          </p:cNvPr>
          <p:cNvSpPr txBox="1">
            <a:spLocks noChangeArrowheads="1"/>
          </p:cNvSpPr>
          <p:nvPr/>
        </p:nvSpPr>
        <p:spPr bwMode="auto">
          <a:xfrm>
            <a:off x="6288644" y="1407536"/>
            <a:ext cx="1289772"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v2.00</a:t>
            </a:r>
          </a:p>
          <a:p>
            <a:pPr algn="ctr"/>
            <a:r>
              <a:rPr lang="fr-FR" sz="1200" dirty="0">
                <a:solidFill>
                  <a:srgbClr val="0070C0"/>
                </a:solidFill>
              </a:rPr>
              <a:t>(= v1.00 )</a:t>
            </a:r>
          </a:p>
          <a:p>
            <a:pPr algn="ctr"/>
            <a:r>
              <a:rPr lang="fr-FR" sz="1200" dirty="0">
                <a:solidFill>
                  <a:srgbClr val="0070C0"/>
                </a:solidFill>
              </a:rPr>
              <a:t>+atlas</a:t>
            </a:r>
          </a:p>
        </p:txBody>
      </p:sp>
      <p:cxnSp>
        <p:nvCxnSpPr>
          <p:cNvPr id="28" name="Connecteur droit avec flèche 27">
            <a:extLst>
              <a:ext uri="{FF2B5EF4-FFF2-40B4-BE49-F238E27FC236}">
                <a16:creationId xmlns:a16="http://schemas.microsoft.com/office/drawing/2014/main" id="{A8FCCEAB-E255-0640-9E87-3A38437CAE43}"/>
              </a:ext>
            </a:extLst>
          </p:cNvPr>
          <p:cNvCxnSpPr/>
          <p:nvPr/>
        </p:nvCxnSpPr>
        <p:spPr>
          <a:xfrm>
            <a:off x="5922168" y="771567"/>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Connecteur droit avec flèche 28">
            <a:extLst>
              <a:ext uri="{FF2B5EF4-FFF2-40B4-BE49-F238E27FC236}">
                <a16:creationId xmlns:a16="http://schemas.microsoft.com/office/drawing/2014/main" id="{67F048F7-DB73-6544-A58A-53210646A0B8}"/>
              </a:ext>
            </a:extLst>
          </p:cNvPr>
          <p:cNvCxnSpPr/>
          <p:nvPr/>
        </p:nvCxnSpPr>
        <p:spPr>
          <a:xfrm flipV="1">
            <a:off x="6624971" y="10902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ZoneTexte 11">
            <a:extLst>
              <a:ext uri="{FF2B5EF4-FFF2-40B4-BE49-F238E27FC236}">
                <a16:creationId xmlns:a16="http://schemas.microsoft.com/office/drawing/2014/main" id="{77F13716-EB61-BA41-93D2-A9D9E575048F}"/>
              </a:ext>
            </a:extLst>
          </p:cNvPr>
          <p:cNvSpPr txBox="1"/>
          <p:nvPr/>
        </p:nvSpPr>
        <p:spPr>
          <a:xfrm>
            <a:off x="425085" y="858869"/>
            <a:ext cx="1101776" cy="276999"/>
          </a:xfrm>
          <a:prstGeom prst="rect">
            <a:avLst/>
          </a:prstGeom>
          <a:noFill/>
        </p:spPr>
        <p:txBody>
          <a:bodyPr wrap="none" rtlCol="0">
            <a:spAutoFit/>
          </a:bodyPr>
          <a:lstStyle/>
          <a:p>
            <a:r>
              <a:rPr lang="fr-FR" sz="1200" dirty="0">
                <a:solidFill>
                  <a:srgbClr val="0070C0"/>
                </a:solidFill>
              </a:rPr>
              <a:t>Outil Pulsation</a:t>
            </a:r>
          </a:p>
        </p:txBody>
      </p:sp>
      <p:cxnSp>
        <p:nvCxnSpPr>
          <p:cNvPr id="31" name="Connecteur droit avec flèche 30">
            <a:extLst>
              <a:ext uri="{FF2B5EF4-FFF2-40B4-BE49-F238E27FC236}">
                <a16:creationId xmlns:a16="http://schemas.microsoft.com/office/drawing/2014/main" id="{02CE0A0E-FB14-E54A-BF9B-EBB9728A4854}"/>
              </a:ext>
            </a:extLst>
          </p:cNvPr>
          <p:cNvCxnSpPr>
            <a:cxnSpLocks/>
          </p:cNvCxnSpPr>
          <p:nvPr/>
        </p:nvCxnSpPr>
        <p:spPr>
          <a:xfrm>
            <a:off x="7997912" y="1104458"/>
            <a:ext cx="1083561" cy="0"/>
          </a:xfrm>
          <a:prstGeom prst="straightConnector1">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32" name="ZoneTexte 31">
            <a:extLst>
              <a:ext uri="{FF2B5EF4-FFF2-40B4-BE49-F238E27FC236}">
                <a16:creationId xmlns:a16="http://schemas.microsoft.com/office/drawing/2014/main" id="{C20C8C87-8412-234E-9ADD-D96AD78BAE43}"/>
              </a:ext>
            </a:extLst>
          </p:cNvPr>
          <p:cNvSpPr txBox="1">
            <a:spLocks noChangeArrowheads="1"/>
          </p:cNvSpPr>
          <p:nvPr/>
        </p:nvSpPr>
        <p:spPr bwMode="auto">
          <a:xfrm>
            <a:off x="2070225" y="2634477"/>
            <a:ext cx="2465597" cy="461665"/>
          </a:xfrm>
          <a:prstGeom prst="rect">
            <a:avLst/>
          </a:prstGeom>
          <a:solidFill>
            <a:schemeClr val="accent6">
              <a:lumMod val="20000"/>
              <a:lumOff val="8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Benguela</a:t>
            </a:r>
            <a:r>
              <a:rPr lang="fr-FR" sz="1200" dirty="0" err="1"/>
              <a:t>_</a:t>
            </a:r>
            <a:r>
              <a:rPr lang="fr-FR" sz="1200" b="1" dirty="0" err="1"/>
              <a:t>lr</a:t>
            </a:r>
            <a:r>
              <a:rPr lang="fr-FR" sz="1200" dirty="0"/>
              <a:t> v2.00</a:t>
            </a:r>
          </a:p>
          <a:p>
            <a:pPr marL="171450" indent="-171450">
              <a:buFont typeface="Arial" panose="020B0604020202020204" pitchFamily="34" charset="0"/>
              <a:buChar char="•"/>
            </a:pPr>
            <a:r>
              <a:rPr lang="fr-FR" sz="1200" dirty="0">
                <a:solidFill>
                  <a:srgbClr val="00B050"/>
                </a:solidFill>
              </a:rPr>
              <a:t>sans </a:t>
            </a:r>
            <a:r>
              <a:rPr lang="fr-FR" sz="1200" dirty="0" err="1">
                <a:solidFill>
                  <a:srgbClr val="00B050"/>
                </a:solidFill>
              </a:rPr>
              <a:t>agrif</a:t>
            </a:r>
            <a:r>
              <a:rPr lang="fr-FR" sz="1200" dirty="0">
                <a:solidFill>
                  <a:srgbClr val="00B050"/>
                </a:solidFill>
              </a:rPr>
              <a:t> + quota + sédiments OK</a:t>
            </a:r>
          </a:p>
        </p:txBody>
      </p:sp>
      <p:sp>
        <p:nvSpPr>
          <p:cNvPr id="33" name="ZoneTexte 32">
            <a:extLst>
              <a:ext uri="{FF2B5EF4-FFF2-40B4-BE49-F238E27FC236}">
                <a16:creationId xmlns:a16="http://schemas.microsoft.com/office/drawing/2014/main" id="{0CE0D0D6-98CF-C345-A81E-0A605B73C3C1}"/>
              </a:ext>
            </a:extLst>
          </p:cNvPr>
          <p:cNvSpPr txBox="1">
            <a:spLocks noChangeArrowheads="1"/>
          </p:cNvSpPr>
          <p:nvPr/>
        </p:nvSpPr>
        <p:spPr bwMode="auto">
          <a:xfrm>
            <a:off x="4676193" y="2450207"/>
            <a:ext cx="2649396" cy="646331"/>
          </a:xfrm>
          <a:prstGeom prst="rect">
            <a:avLst/>
          </a:prstGeom>
          <a:solidFill>
            <a:schemeClr val="accent6">
              <a:lumMod val="20000"/>
              <a:lumOff val="8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v2.00</a:t>
            </a:r>
          </a:p>
          <a:p>
            <a:pPr marL="171450" indent="-171450">
              <a:buFont typeface="Arial" panose="020B0604020202020204" pitchFamily="34" charset="0"/>
              <a:buChar char="•"/>
            </a:pPr>
            <a:r>
              <a:rPr lang="fr-FR" sz="1200" dirty="0" err="1">
                <a:solidFill>
                  <a:srgbClr val="00B050"/>
                </a:solidFill>
              </a:rPr>
              <a:t>agrif</a:t>
            </a:r>
            <a:r>
              <a:rPr lang="fr-FR" sz="1200" dirty="0">
                <a:solidFill>
                  <a:srgbClr val="00B050"/>
                </a:solidFill>
              </a:rPr>
              <a:t> + quota + </a:t>
            </a:r>
            <a:r>
              <a:rPr lang="fr-FR" sz="1200" dirty="0" err="1">
                <a:solidFill>
                  <a:srgbClr val="00B050"/>
                </a:solidFill>
              </a:rPr>
              <a:t>sediments</a:t>
            </a:r>
            <a:r>
              <a:rPr lang="fr-FR" sz="1200" dirty="0">
                <a:solidFill>
                  <a:srgbClr val="00B050"/>
                </a:solidFill>
              </a:rPr>
              <a:t> </a:t>
            </a:r>
          </a:p>
          <a:p>
            <a:pPr marL="171450" indent="-171450">
              <a:buFont typeface="Arial" panose="020B0604020202020204" pitchFamily="34" charset="0"/>
              <a:buChar char="•"/>
            </a:pPr>
            <a:r>
              <a:rPr lang="fr-FR" sz="1200" dirty="0">
                <a:solidFill>
                  <a:srgbClr val="00B050"/>
                </a:solidFill>
              </a:rPr>
              <a:t>à adapter pour les </a:t>
            </a:r>
            <a:r>
              <a:rPr lang="fr-FR" sz="1200" dirty="0" err="1">
                <a:solidFill>
                  <a:srgbClr val="00B050"/>
                </a:solidFill>
              </a:rPr>
              <a:t>runoff</a:t>
            </a:r>
            <a:endParaRPr lang="fr-FR" sz="1200" dirty="0">
              <a:solidFill>
                <a:srgbClr val="00B050"/>
              </a:solidFill>
            </a:endParaRPr>
          </a:p>
        </p:txBody>
      </p:sp>
      <p:cxnSp>
        <p:nvCxnSpPr>
          <p:cNvPr id="37" name="Connecteur droit avec flèche 36">
            <a:extLst>
              <a:ext uri="{FF2B5EF4-FFF2-40B4-BE49-F238E27FC236}">
                <a16:creationId xmlns:a16="http://schemas.microsoft.com/office/drawing/2014/main" id="{7B138FED-8267-984D-8435-D8F5A0D3841F}"/>
              </a:ext>
            </a:extLst>
          </p:cNvPr>
          <p:cNvCxnSpPr/>
          <p:nvPr/>
        </p:nvCxnSpPr>
        <p:spPr>
          <a:xfrm>
            <a:off x="2823448" y="309096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Connecteur droit avec flèche 37">
            <a:extLst>
              <a:ext uri="{FF2B5EF4-FFF2-40B4-BE49-F238E27FC236}">
                <a16:creationId xmlns:a16="http://schemas.microsoft.com/office/drawing/2014/main" id="{2377B8D8-DA69-904C-83E2-F15C9D5D4610}"/>
              </a:ext>
            </a:extLst>
          </p:cNvPr>
          <p:cNvCxnSpPr/>
          <p:nvPr/>
        </p:nvCxnSpPr>
        <p:spPr>
          <a:xfrm flipV="1">
            <a:off x="3878384" y="33981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2" name="Connecteur droit avec flèche 51">
            <a:extLst>
              <a:ext uri="{FF2B5EF4-FFF2-40B4-BE49-F238E27FC236}">
                <a16:creationId xmlns:a16="http://schemas.microsoft.com/office/drawing/2014/main" id="{D9F25084-7C56-854E-A9B4-F03038382F85}"/>
              </a:ext>
            </a:extLst>
          </p:cNvPr>
          <p:cNvCxnSpPr>
            <a:cxnSpLocks/>
          </p:cNvCxnSpPr>
          <p:nvPr/>
        </p:nvCxnSpPr>
        <p:spPr>
          <a:xfrm>
            <a:off x="359866" y="3409096"/>
            <a:ext cx="6162420" cy="0"/>
          </a:xfrm>
          <a:prstGeom prst="straightConnector1">
            <a:avLst/>
          </a:prstGeom>
          <a:ln>
            <a:prstDash val="solid"/>
            <a:tailEnd type="none"/>
          </a:ln>
        </p:spPr>
        <p:style>
          <a:lnRef idx="2">
            <a:schemeClr val="accent1"/>
          </a:lnRef>
          <a:fillRef idx="0">
            <a:schemeClr val="accent1"/>
          </a:fillRef>
          <a:effectRef idx="1">
            <a:schemeClr val="accent1"/>
          </a:effectRef>
          <a:fontRef idx="minor">
            <a:schemeClr val="tx1"/>
          </a:fontRef>
        </p:style>
      </p:cxnSp>
      <p:cxnSp>
        <p:nvCxnSpPr>
          <p:cNvPr id="53" name="Connecteur droit avec flèche 52">
            <a:extLst>
              <a:ext uri="{FF2B5EF4-FFF2-40B4-BE49-F238E27FC236}">
                <a16:creationId xmlns:a16="http://schemas.microsoft.com/office/drawing/2014/main" id="{268A4977-45BB-204A-AD27-E0166CF850EC}"/>
              </a:ext>
            </a:extLst>
          </p:cNvPr>
          <p:cNvCxnSpPr>
            <a:cxnSpLocks/>
          </p:cNvCxnSpPr>
          <p:nvPr/>
        </p:nvCxnSpPr>
        <p:spPr>
          <a:xfrm>
            <a:off x="6522286" y="3408310"/>
            <a:ext cx="2465597" cy="0"/>
          </a:xfrm>
          <a:prstGeom prst="straightConnector1">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54" name="ZoneTexte 53">
            <a:extLst>
              <a:ext uri="{FF2B5EF4-FFF2-40B4-BE49-F238E27FC236}">
                <a16:creationId xmlns:a16="http://schemas.microsoft.com/office/drawing/2014/main" id="{79508742-94B2-0741-98EB-63DB9E136BC7}"/>
              </a:ext>
            </a:extLst>
          </p:cNvPr>
          <p:cNvSpPr txBox="1">
            <a:spLocks noChangeArrowheads="1"/>
          </p:cNvSpPr>
          <p:nvPr/>
        </p:nvSpPr>
        <p:spPr bwMode="auto">
          <a:xfrm>
            <a:off x="3447561" y="3720057"/>
            <a:ext cx="1569293" cy="276999"/>
          </a:xfrm>
          <a:prstGeom prst="rect">
            <a:avLst/>
          </a:prstGeom>
          <a:solidFill>
            <a:schemeClr val="accent4">
              <a:lumMod val="20000"/>
              <a:lumOff val="8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DATARMOR</a:t>
            </a:r>
          </a:p>
        </p:txBody>
      </p:sp>
      <p:cxnSp>
        <p:nvCxnSpPr>
          <p:cNvPr id="55" name="Connecteur droit avec flèche 54">
            <a:extLst>
              <a:ext uri="{FF2B5EF4-FFF2-40B4-BE49-F238E27FC236}">
                <a16:creationId xmlns:a16="http://schemas.microsoft.com/office/drawing/2014/main" id="{76C79C29-04C5-A94B-A94D-4D3855521B44}"/>
              </a:ext>
            </a:extLst>
          </p:cNvPr>
          <p:cNvCxnSpPr>
            <a:cxnSpLocks/>
          </p:cNvCxnSpPr>
          <p:nvPr/>
        </p:nvCxnSpPr>
        <p:spPr>
          <a:xfrm>
            <a:off x="4948838" y="3084333"/>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6" name="ZoneTexte 55">
            <a:extLst>
              <a:ext uri="{FF2B5EF4-FFF2-40B4-BE49-F238E27FC236}">
                <a16:creationId xmlns:a16="http://schemas.microsoft.com/office/drawing/2014/main" id="{5C8CFFBD-6B73-D54D-A4CC-284D017339E3}"/>
              </a:ext>
            </a:extLst>
          </p:cNvPr>
          <p:cNvSpPr txBox="1">
            <a:spLocks noChangeArrowheads="1"/>
          </p:cNvSpPr>
          <p:nvPr/>
        </p:nvSpPr>
        <p:spPr bwMode="auto">
          <a:xfrm>
            <a:off x="629643" y="5413613"/>
            <a:ext cx="7597243" cy="1415772"/>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Config réalistes LOCEAN</a:t>
            </a:r>
            <a:endParaRPr lang="fr-FR" sz="1400" dirty="0"/>
          </a:p>
          <a:p>
            <a:pPr marL="171450" indent="-171450">
              <a:buFont typeface="Arial" panose="020B0604020202020204" pitchFamily="34" charset="0"/>
              <a:buChar char="•"/>
            </a:pPr>
            <a:r>
              <a:rPr lang="fr-FR" sz="1200" b="1" dirty="0"/>
              <a:t>can11sen2</a:t>
            </a:r>
            <a:r>
              <a:rPr lang="fr-FR" sz="1200" dirty="0"/>
              <a:t> :	Sénégal		- Thèse Pierre, Vincent, Xavier</a:t>
            </a:r>
          </a:p>
          <a:p>
            <a:pPr marL="171450" indent="-171450">
              <a:buFont typeface="Arial" panose="020B0604020202020204" pitchFamily="34" charset="0"/>
              <a:buChar char="•"/>
            </a:pPr>
            <a:r>
              <a:rPr lang="fr-FR" sz="1200" b="1" dirty="0" err="1"/>
              <a:t>asap</a:t>
            </a:r>
            <a:r>
              <a:rPr lang="fr-FR" sz="1200" dirty="0"/>
              <a:t> :	 	Afrique du sud		- Steph (phasage can11sen2 / </a:t>
            </a:r>
            <a:r>
              <a:rPr lang="fr-FR" sz="1200" dirty="0" err="1"/>
              <a:t>asap</a:t>
            </a:r>
            <a:r>
              <a:rPr lang="fr-FR" sz="1200" dirty="0"/>
              <a:t>)</a:t>
            </a:r>
          </a:p>
          <a:p>
            <a:pPr marL="171450" indent="-171450">
              <a:buFont typeface="Arial" panose="020B0604020202020204" pitchFamily="34" charset="0"/>
              <a:buChar char="•"/>
            </a:pPr>
            <a:r>
              <a:rPr lang="fr-FR" sz="1200" b="1" dirty="0" err="1"/>
              <a:t>pevex</a:t>
            </a:r>
            <a:r>
              <a:rPr lang="fr-FR" sz="1200" dirty="0"/>
              <a:t> :	 	Pérou			- François (phasage bug Nano)</a:t>
            </a:r>
          </a:p>
          <a:p>
            <a:pPr marL="171450" indent="-171450">
              <a:buFont typeface="Arial" panose="020B0604020202020204" pitchFamily="34" charset="0"/>
              <a:buChar char="•"/>
            </a:pPr>
            <a:r>
              <a:rPr lang="fr-FR" sz="1200" b="1" dirty="0"/>
              <a:t>asap2</a:t>
            </a:r>
            <a:r>
              <a:rPr lang="fr-FR" sz="1200" dirty="0"/>
              <a:t> :	 	Afrique du sud		- Steph (nouvelle config)</a:t>
            </a:r>
          </a:p>
          <a:p>
            <a:pPr marL="171450" indent="-171450">
              <a:buFont typeface="Arial" panose="020B0604020202020204" pitchFamily="34" charset="0"/>
              <a:buChar char="•"/>
            </a:pPr>
            <a:r>
              <a:rPr lang="fr-FR" sz="1200" b="1" dirty="0" err="1">
                <a:solidFill>
                  <a:srgbClr val="0070C0"/>
                </a:solidFill>
              </a:rPr>
              <a:t>benguela_lr</a:t>
            </a:r>
            <a:r>
              <a:rPr lang="fr-FR" sz="1200" dirty="0">
                <a:solidFill>
                  <a:srgbClr val="0070C0"/>
                </a:solidFill>
              </a:rPr>
              <a:t>	Benguela		- Renaud quota/</a:t>
            </a:r>
            <a:r>
              <a:rPr lang="fr-FR" sz="1200" dirty="0" err="1">
                <a:solidFill>
                  <a:srgbClr val="0070C0"/>
                </a:solidFill>
              </a:rPr>
              <a:t>sediment</a:t>
            </a:r>
            <a:r>
              <a:rPr lang="fr-FR" sz="1200" dirty="0">
                <a:solidFill>
                  <a:srgbClr val="0070C0"/>
                </a:solidFill>
              </a:rPr>
              <a:t> (sans </a:t>
            </a:r>
            <a:r>
              <a:rPr lang="fr-FR" sz="1200" dirty="0" err="1">
                <a:solidFill>
                  <a:srgbClr val="0070C0"/>
                </a:solidFill>
              </a:rPr>
              <a:t>Agrif</a:t>
            </a:r>
            <a:r>
              <a:rPr lang="fr-FR" sz="1200" dirty="0">
                <a:solidFill>
                  <a:srgbClr val="0070C0"/>
                </a:solidFill>
              </a:rPr>
              <a:t> 2x2 procs) </a:t>
            </a:r>
          </a:p>
          <a:p>
            <a:pPr marL="171450" indent="-171450">
              <a:buFont typeface="Arial" panose="020B0604020202020204" pitchFamily="34" charset="0"/>
              <a:buChar char="•"/>
            </a:pPr>
            <a:r>
              <a:rPr lang="fr-FR" sz="1200" b="1" dirty="0" err="1">
                <a:solidFill>
                  <a:srgbClr val="0070C0"/>
                </a:solidFill>
              </a:rPr>
              <a:t>awa</a:t>
            </a:r>
            <a:r>
              <a:rPr lang="fr-FR" sz="1200" dirty="0">
                <a:solidFill>
                  <a:srgbClr val="0070C0"/>
                </a:solidFill>
              </a:rPr>
              <a:t> :		Sénégal		- Can11sen2 =&gt; quota (update 1,5 an Outil Pulsation)</a:t>
            </a:r>
          </a:p>
        </p:txBody>
      </p:sp>
      <p:sp>
        <p:nvSpPr>
          <p:cNvPr id="57" name="ZoneTexte 56">
            <a:extLst>
              <a:ext uri="{FF2B5EF4-FFF2-40B4-BE49-F238E27FC236}">
                <a16:creationId xmlns:a16="http://schemas.microsoft.com/office/drawing/2014/main" id="{42FC2D34-00F2-0D4A-9CF2-257F0A6694D1}"/>
              </a:ext>
            </a:extLst>
          </p:cNvPr>
          <p:cNvSpPr txBox="1"/>
          <p:nvPr/>
        </p:nvSpPr>
        <p:spPr>
          <a:xfrm>
            <a:off x="425085" y="3152824"/>
            <a:ext cx="1101776" cy="276999"/>
          </a:xfrm>
          <a:prstGeom prst="rect">
            <a:avLst/>
          </a:prstGeom>
          <a:noFill/>
        </p:spPr>
        <p:txBody>
          <a:bodyPr wrap="none" rtlCol="0">
            <a:spAutoFit/>
          </a:bodyPr>
          <a:lstStyle/>
          <a:p>
            <a:r>
              <a:rPr lang="fr-FR" sz="1200" dirty="0">
                <a:solidFill>
                  <a:srgbClr val="0070C0"/>
                </a:solidFill>
              </a:rPr>
              <a:t>Outil Pulsation</a:t>
            </a:r>
          </a:p>
        </p:txBody>
      </p:sp>
      <p:sp>
        <p:nvSpPr>
          <p:cNvPr id="60" name="ZoneTexte 59">
            <a:extLst>
              <a:ext uri="{FF2B5EF4-FFF2-40B4-BE49-F238E27FC236}">
                <a16:creationId xmlns:a16="http://schemas.microsoft.com/office/drawing/2014/main" id="{CD33B9DD-F7C4-7049-B335-DE356A810963}"/>
              </a:ext>
            </a:extLst>
          </p:cNvPr>
          <p:cNvSpPr txBox="1">
            <a:spLocks noChangeArrowheads="1"/>
          </p:cNvSpPr>
          <p:nvPr/>
        </p:nvSpPr>
        <p:spPr bwMode="auto">
          <a:xfrm>
            <a:off x="6441058" y="3715436"/>
            <a:ext cx="1168862" cy="461665"/>
          </a:xfrm>
          <a:prstGeom prst="rect">
            <a:avLst/>
          </a:prstGeom>
          <a:pattFill prst="smCheck">
            <a:fgClr>
              <a:schemeClr val="accent6">
                <a:lumMod val="40000"/>
                <a:lumOff val="60000"/>
              </a:schemeClr>
            </a:fgClr>
            <a:bgClr>
              <a:schemeClr val="bg1"/>
            </a:bgClr>
          </a:patt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awa</a:t>
            </a:r>
            <a:r>
              <a:rPr lang="fr-FR" sz="1200" dirty="0"/>
              <a:t> v2.00</a:t>
            </a:r>
          </a:p>
          <a:p>
            <a:pPr marL="171450" indent="-171450">
              <a:buFont typeface="Arial" panose="020B0604020202020204" pitchFamily="34" charset="0"/>
              <a:buChar char="•"/>
            </a:pPr>
            <a:r>
              <a:rPr lang="fr-FR" sz="1200" dirty="0">
                <a:solidFill>
                  <a:srgbClr val="00B050"/>
                </a:solidFill>
              </a:rPr>
              <a:t>…</a:t>
            </a:r>
          </a:p>
        </p:txBody>
      </p:sp>
      <p:cxnSp>
        <p:nvCxnSpPr>
          <p:cNvPr id="61" name="Connecteur droit avec flèche 60">
            <a:extLst>
              <a:ext uri="{FF2B5EF4-FFF2-40B4-BE49-F238E27FC236}">
                <a16:creationId xmlns:a16="http://schemas.microsoft.com/office/drawing/2014/main" id="{7BC67307-58EB-034E-9D5E-2C598D664D9A}"/>
              </a:ext>
            </a:extLst>
          </p:cNvPr>
          <p:cNvCxnSpPr/>
          <p:nvPr/>
        </p:nvCxnSpPr>
        <p:spPr>
          <a:xfrm flipV="1">
            <a:off x="6641486" y="33981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3" name="Connecteur droit avec flèche 62">
            <a:extLst>
              <a:ext uri="{FF2B5EF4-FFF2-40B4-BE49-F238E27FC236}">
                <a16:creationId xmlns:a16="http://schemas.microsoft.com/office/drawing/2014/main" id="{6BA678BB-DE28-2B45-A0E5-C3454624616B}"/>
              </a:ext>
            </a:extLst>
          </p:cNvPr>
          <p:cNvCxnSpPr>
            <a:cxnSpLocks/>
          </p:cNvCxnSpPr>
          <p:nvPr/>
        </p:nvCxnSpPr>
        <p:spPr>
          <a:xfrm>
            <a:off x="7668919" y="3103310"/>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1" name="ZoneTexte 40">
            <a:extLst>
              <a:ext uri="{FF2B5EF4-FFF2-40B4-BE49-F238E27FC236}">
                <a16:creationId xmlns:a16="http://schemas.microsoft.com/office/drawing/2014/main" id="{A3B10102-0662-CF42-A7A7-13DAA07C9DDB}"/>
              </a:ext>
            </a:extLst>
          </p:cNvPr>
          <p:cNvSpPr txBox="1">
            <a:spLocks noChangeArrowheads="1"/>
          </p:cNvSpPr>
          <p:nvPr/>
        </p:nvSpPr>
        <p:spPr bwMode="auto">
          <a:xfrm>
            <a:off x="86315" y="3726937"/>
            <a:ext cx="2427296"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v2.00/ v2.01</a:t>
            </a:r>
          </a:p>
          <a:p>
            <a:pPr marL="171450" indent="-171450">
              <a:buFont typeface="Arial" panose="020B0604020202020204" pitchFamily="34" charset="0"/>
              <a:buChar char="•"/>
            </a:pPr>
            <a:r>
              <a:rPr lang="fr-FR" sz="1200" dirty="0">
                <a:solidFill>
                  <a:srgbClr val="0070C0"/>
                </a:solidFill>
              </a:rPr>
              <a:t>Pour correction XIOS</a:t>
            </a:r>
          </a:p>
          <a:p>
            <a:pPr marL="171450" indent="-171450">
              <a:buFont typeface="Arial" panose="020B0604020202020204" pitchFamily="34" charset="0"/>
              <a:buChar char="•"/>
            </a:pPr>
            <a:r>
              <a:rPr lang="fr-FR" sz="1200" dirty="0">
                <a:solidFill>
                  <a:srgbClr val="0070C0"/>
                </a:solidFill>
              </a:rPr>
              <a:t>DDT….  Abandon (TGCC absent)</a:t>
            </a:r>
          </a:p>
        </p:txBody>
      </p:sp>
      <p:cxnSp>
        <p:nvCxnSpPr>
          <p:cNvPr id="42" name="Connecteur droit avec flèche 41">
            <a:extLst>
              <a:ext uri="{FF2B5EF4-FFF2-40B4-BE49-F238E27FC236}">
                <a16:creationId xmlns:a16="http://schemas.microsoft.com/office/drawing/2014/main" id="{C4379908-9D83-6746-A85E-E76A01CC02E9}"/>
              </a:ext>
            </a:extLst>
          </p:cNvPr>
          <p:cNvCxnSpPr/>
          <p:nvPr/>
        </p:nvCxnSpPr>
        <p:spPr>
          <a:xfrm flipV="1">
            <a:off x="380280" y="3404755"/>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ZoneTexte 44">
            <a:extLst>
              <a:ext uri="{FF2B5EF4-FFF2-40B4-BE49-F238E27FC236}">
                <a16:creationId xmlns:a16="http://schemas.microsoft.com/office/drawing/2014/main" id="{772F378D-52C9-2641-B69D-E93C3FFAC875}"/>
              </a:ext>
            </a:extLst>
          </p:cNvPr>
          <p:cNvSpPr txBox="1">
            <a:spLocks noChangeArrowheads="1"/>
          </p:cNvSpPr>
          <p:nvPr/>
        </p:nvSpPr>
        <p:spPr bwMode="auto">
          <a:xfrm>
            <a:off x="1256031" y="4454022"/>
            <a:ext cx="6344468" cy="861774"/>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Versions communes croco LOCEAN</a:t>
            </a:r>
          </a:p>
          <a:p>
            <a:pPr marL="171450" indent="-171450">
              <a:buFont typeface="Arial" panose="020B0604020202020204" pitchFamily="34" charset="0"/>
              <a:buChar char="•"/>
            </a:pPr>
            <a:r>
              <a:rPr lang="fr-FR" sz="1200" b="1" dirty="0"/>
              <a:t>croco_v1.00</a:t>
            </a:r>
            <a:r>
              <a:rPr lang="fr-FR" sz="1200" dirty="0"/>
              <a:t>:	16 Mars 2020	- pour </a:t>
            </a:r>
            <a:r>
              <a:rPr lang="fr-FR" sz="1200" dirty="0" err="1"/>
              <a:t>pisces</a:t>
            </a:r>
            <a:r>
              <a:rPr lang="fr-FR" sz="1200" dirty="0"/>
              <a:t> v2 </a:t>
            </a:r>
          </a:p>
          <a:p>
            <a:pPr marL="171450" indent="-171450">
              <a:buFont typeface="Arial" panose="020B0604020202020204" pitchFamily="34" charset="0"/>
              <a:buChar char="•"/>
            </a:pPr>
            <a:r>
              <a:rPr lang="fr-FR" sz="1200" b="1" dirty="0"/>
              <a:t>croco_V2.00 </a:t>
            </a:r>
            <a:r>
              <a:rPr lang="fr-FR" sz="1200" dirty="0"/>
              <a:t>:	4 Mars 2021	- pour XIOS (mais </a:t>
            </a:r>
            <a:r>
              <a:rPr lang="fr-FR" sz="1200" dirty="0" err="1"/>
              <a:t>pb</a:t>
            </a:r>
            <a:r>
              <a:rPr lang="fr-FR" sz="1200" dirty="0"/>
              <a:t> date + entête 3d </a:t>
            </a:r>
            <a:r>
              <a:rPr lang="fr-FR" sz="1200" dirty="0" err="1"/>
              <a:t>netcdf</a:t>
            </a:r>
            <a:r>
              <a:rPr lang="fr-FR" sz="1200" dirty="0"/>
              <a:t> )</a:t>
            </a:r>
          </a:p>
          <a:p>
            <a:pPr marL="171450" indent="-171450">
              <a:buFont typeface="Arial" panose="020B0604020202020204" pitchFamily="34" charset="0"/>
              <a:buChar char="•"/>
            </a:pPr>
            <a:r>
              <a:rPr lang="fr-FR" sz="1200" b="1" dirty="0">
                <a:solidFill>
                  <a:srgbClr val="0070C0"/>
                </a:solidFill>
              </a:rPr>
              <a:t>croco_V2.01 </a:t>
            </a:r>
            <a:r>
              <a:rPr lang="fr-FR" sz="1200" dirty="0">
                <a:solidFill>
                  <a:srgbClr val="0070C0"/>
                </a:solidFill>
              </a:rPr>
              <a:t>:	9 Avril 2021 	- pour XIOS correction date + entête 3d </a:t>
            </a:r>
            <a:r>
              <a:rPr lang="fr-FR" sz="1200" dirty="0" err="1">
                <a:solidFill>
                  <a:srgbClr val="0070C0"/>
                </a:solidFill>
              </a:rPr>
              <a:t>netcdf</a:t>
            </a:r>
            <a:r>
              <a:rPr lang="fr-FR" sz="1200" dirty="0">
                <a:solidFill>
                  <a:srgbClr val="0070C0"/>
                </a:solidFill>
              </a:rPr>
              <a:t> (abandonnée)</a:t>
            </a:r>
          </a:p>
        </p:txBody>
      </p:sp>
      <p:sp>
        <p:nvSpPr>
          <p:cNvPr id="7" name="Ellipse 6">
            <a:extLst>
              <a:ext uri="{FF2B5EF4-FFF2-40B4-BE49-F238E27FC236}">
                <a16:creationId xmlns:a16="http://schemas.microsoft.com/office/drawing/2014/main" id="{18BC2AFD-FA76-AA4D-97C7-0BEF12031DAE}"/>
              </a:ext>
            </a:extLst>
          </p:cNvPr>
          <p:cNvSpPr/>
          <p:nvPr/>
        </p:nvSpPr>
        <p:spPr>
          <a:xfrm>
            <a:off x="1621277" y="3339830"/>
            <a:ext cx="255953" cy="149157"/>
          </a:xfrm>
          <a:prstGeom prst="ellipse">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7" name="ZoneTexte 46">
            <a:extLst>
              <a:ext uri="{FF2B5EF4-FFF2-40B4-BE49-F238E27FC236}">
                <a16:creationId xmlns:a16="http://schemas.microsoft.com/office/drawing/2014/main" id="{EAB445A3-28C8-6D42-B848-4161682A02D7}"/>
              </a:ext>
            </a:extLst>
          </p:cNvPr>
          <p:cNvSpPr txBox="1">
            <a:spLocks noChangeArrowheads="1"/>
          </p:cNvSpPr>
          <p:nvPr/>
        </p:nvSpPr>
        <p:spPr bwMode="auto">
          <a:xfrm>
            <a:off x="231215" y="2237252"/>
            <a:ext cx="1718254" cy="646331"/>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Bilan Noel 2021 :</a:t>
            </a:r>
          </a:p>
          <a:p>
            <a:pPr algn="ctr"/>
            <a:r>
              <a:rPr lang="fr-FR" sz="1200" dirty="0"/>
              <a:t>Rapprochement croco </a:t>
            </a:r>
          </a:p>
          <a:p>
            <a:pPr algn="ctr"/>
            <a:r>
              <a:rPr lang="fr-FR" sz="1200" dirty="0"/>
              <a:t>+ quota/</a:t>
            </a:r>
            <a:r>
              <a:rPr lang="fr-FR" sz="1200" dirty="0" err="1"/>
              <a:t>sediments</a:t>
            </a:r>
            <a:endParaRPr lang="fr-FR" sz="1200" dirty="0"/>
          </a:p>
        </p:txBody>
      </p:sp>
      <p:sp>
        <p:nvSpPr>
          <p:cNvPr id="64" name="ZoneTexte 63">
            <a:extLst>
              <a:ext uri="{FF2B5EF4-FFF2-40B4-BE49-F238E27FC236}">
                <a16:creationId xmlns:a16="http://schemas.microsoft.com/office/drawing/2014/main" id="{D5A6BA95-4016-284F-A39A-9C8D078CDDF0}"/>
              </a:ext>
            </a:extLst>
          </p:cNvPr>
          <p:cNvSpPr txBox="1">
            <a:spLocks noChangeArrowheads="1"/>
          </p:cNvSpPr>
          <p:nvPr/>
        </p:nvSpPr>
        <p:spPr bwMode="auto">
          <a:xfrm>
            <a:off x="7925133" y="3715436"/>
            <a:ext cx="1083562" cy="461665"/>
          </a:xfrm>
          <a:prstGeom prst="rect">
            <a:avLst/>
          </a:prstGeom>
          <a:no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v2.00 ??</a:t>
            </a:r>
          </a:p>
          <a:p>
            <a:pPr marL="171450" indent="-171450">
              <a:buFont typeface="Arial" panose="020B0604020202020204" pitchFamily="34" charset="0"/>
              <a:buChar char="•"/>
            </a:pPr>
            <a:r>
              <a:rPr lang="fr-FR" sz="1200" dirty="0">
                <a:solidFill>
                  <a:srgbClr val="00B050"/>
                </a:solidFill>
              </a:rPr>
              <a:t>…</a:t>
            </a:r>
          </a:p>
        </p:txBody>
      </p:sp>
      <p:cxnSp>
        <p:nvCxnSpPr>
          <p:cNvPr id="65" name="Connecteur droit avec flèche 64">
            <a:extLst>
              <a:ext uri="{FF2B5EF4-FFF2-40B4-BE49-F238E27FC236}">
                <a16:creationId xmlns:a16="http://schemas.microsoft.com/office/drawing/2014/main" id="{798E4C95-A158-1342-89FF-CDFD79ACD84E}"/>
              </a:ext>
            </a:extLst>
          </p:cNvPr>
          <p:cNvCxnSpPr>
            <a:cxnSpLocks/>
          </p:cNvCxnSpPr>
          <p:nvPr/>
        </p:nvCxnSpPr>
        <p:spPr>
          <a:xfrm>
            <a:off x="8379424" y="3415341"/>
            <a:ext cx="0" cy="313787"/>
          </a:xfrm>
          <a:prstGeom prst="straightConnector1">
            <a:avLst/>
          </a:prstGeom>
          <a:ln>
            <a:headEnd type="triangle"/>
            <a:tailEnd type="none"/>
          </a:ln>
        </p:spPr>
        <p:style>
          <a:lnRef idx="2">
            <a:schemeClr val="accent1"/>
          </a:lnRef>
          <a:fillRef idx="0">
            <a:schemeClr val="accent1"/>
          </a:fillRef>
          <a:effectRef idx="1">
            <a:schemeClr val="accent1"/>
          </a:effectRef>
          <a:fontRef idx="minor">
            <a:schemeClr val="tx1"/>
          </a:fontRef>
        </p:style>
      </p:cxnSp>
      <p:sp>
        <p:nvSpPr>
          <p:cNvPr id="62" name="ZoneTexte 61">
            <a:extLst>
              <a:ext uri="{FF2B5EF4-FFF2-40B4-BE49-F238E27FC236}">
                <a16:creationId xmlns:a16="http://schemas.microsoft.com/office/drawing/2014/main" id="{57A9213B-39DC-2940-BDF9-AE18234E25CD}"/>
              </a:ext>
            </a:extLst>
          </p:cNvPr>
          <p:cNvSpPr txBox="1">
            <a:spLocks noChangeArrowheads="1"/>
          </p:cNvSpPr>
          <p:nvPr/>
        </p:nvSpPr>
        <p:spPr bwMode="auto">
          <a:xfrm>
            <a:off x="7550485" y="2654376"/>
            <a:ext cx="1120466" cy="461665"/>
          </a:xfrm>
          <a:prstGeom prst="rect">
            <a:avLst/>
          </a:prstGeom>
          <a:solidFill>
            <a:schemeClr val="bg1"/>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v2.00 ??</a:t>
            </a:r>
          </a:p>
          <a:p>
            <a:pPr marL="171450" indent="-171450">
              <a:buFont typeface="Arial" panose="020B0604020202020204" pitchFamily="34" charset="0"/>
              <a:buChar char="•"/>
            </a:pPr>
            <a:r>
              <a:rPr lang="fr-FR" sz="1200" dirty="0">
                <a:solidFill>
                  <a:srgbClr val="00B050"/>
                </a:solidFill>
              </a:rPr>
              <a:t>…</a:t>
            </a:r>
          </a:p>
        </p:txBody>
      </p:sp>
    </p:spTree>
    <p:extLst>
      <p:ext uri="{BB962C8B-B14F-4D97-AF65-F5344CB8AC3E}">
        <p14:creationId xmlns:p14="http://schemas.microsoft.com/office/powerpoint/2010/main" val="54701964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bg/>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
                                            <p:txEl>
                                              <p:pRg st="1" end="1"/>
                                            </p:txEl>
                                          </p:spTgt>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56">
                                            <p:bg/>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56">
                                            <p:txEl>
                                              <p:pRg st="2" end="2"/>
                                            </p:txEl>
                                          </p:spTgt>
                                        </p:tgtEl>
                                        <p:attrNameLst>
                                          <p:attrName>style.visibility</p:attrName>
                                        </p:attrNameLst>
                                      </p:cBhvr>
                                      <p:to>
                                        <p:strVal val="visible"/>
                                      </p:to>
                                    </p:set>
                                  </p:childTnLst>
                                </p:cTn>
                              </p:par>
                              <p:par>
                                <p:cTn id="17" presetID="1" presetClass="entr" presetSubtype="0" fill="hold" grpId="2" nodeType="withEffect">
                                  <p:stCondLst>
                                    <p:cond delay="0"/>
                                  </p:stCondLst>
                                  <p:childTnLst>
                                    <p:set>
                                      <p:cBhvr>
                                        <p:cTn id="18" dur="1" fill="hold">
                                          <p:stCondLst>
                                            <p:cond delay="0"/>
                                          </p:stCondLst>
                                        </p:cTn>
                                        <p:tgtEl>
                                          <p:spTgt spid="56">
                                            <p:bg/>
                                          </p:spTgt>
                                        </p:tgtEl>
                                        <p:attrNameLst>
                                          <p:attrName>style.visibility</p:attrName>
                                        </p:attrNameLst>
                                      </p:cBhvr>
                                      <p:to>
                                        <p:strVal val="visible"/>
                                      </p:to>
                                    </p:set>
                                  </p:childTnLst>
                                </p:cTn>
                              </p:par>
                              <p:par>
                                <p:cTn id="19" presetID="1" presetClass="entr" presetSubtype="0" fill="hold" grpId="2" nodeType="withEffect">
                                  <p:stCondLst>
                                    <p:cond delay="0"/>
                                  </p:stCondLst>
                                  <p:childTnLst>
                                    <p:set>
                                      <p:cBhvr>
                                        <p:cTn id="20" dur="1" fill="hold">
                                          <p:stCondLst>
                                            <p:cond delay="0"/>
                                          </p:stCondLst>
                                        </p:cTn>
                                        <p:tgtEl>
                                          <p:spTgt spid="56">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6">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5">
                                            <p:bg/>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5">
                                            <p:txEl>
                                              <p:pRg st="0" end="0"/>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5">
                                            <p:txEl>
                                              <p:pRg st="1" end="1"/>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1" nodeType="clickEffect">
                                  <p:stCondLst>
                                    <p:cond delay="0"/>
                                  </p:stCondLst>
                                  <p:childTnLst>
                                    <p:set>
                                      <p:cBhvr>
                                        <p:cTn id="70" dur="1" fill="hold">
                                          <p:stCondLst>
                                            <p:cond delay="0"/>
                                          </p:stCondLst>
                                        </p:cTn>
                                        <p:tgtEl>
                                          <p:spTgt spid="57"/>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1"/>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42"/>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4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7"/>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10"/>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2"/>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37"/>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56">
                                            <p:txEl>
                                              <p:pRg st="5" end="5"/>
                                            </p:txEl>
                                          </p:spTgt>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54"/>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38"/>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3"/>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55"/>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3"/>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60"/>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61"/>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48"/>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56">
                                            <p:txEl>
                                              <p:pRg st="6" end="6"/>
                                            </p:txEl>
                                          </p:spTgt>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62"/>
                                        </p:tgtEl>
                                        <p:attrNameLst>
                                          <p:attrName>style.visibility</p:attrName>
                                        </p:attrNameLst>
                                      </p:cBhvr>
                                      <p:to>
                                        <p:strVal val="visible"/>
                                      </p:to>
                                    </p:set>
                                  </p:childTnLst>
                                </p:cTn>
                              </p:par>
                              <p:par>
                                <p:cTn id="125" presetID="1" presetClass="entr" presetSubtype="0" fill="hold" nodeType="withEffect">
                                  <p:stCondLst>
                                    <p:cond delay="0"/>
                                  </p:stCondLst>
                                  <p:childTnLst>
                                    <p:set>
                                      <p:cBhvr>
                                        <p:cTn id="126" dur="1" fill="hold">
                                          <p:stCondLst>
                                            <p:cond delay="0"/>
                                          </p:stCondLst>
                                        </p:cTn>
                                        <p:tgtEl>
                                          <p:spTgt spid="63"/>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58"/>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64"/>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65"/>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8" grpId="0" animBg="1"/>
      <p:bldP spid="19" grpId="0" animBg="1"/>
      <p:bldP spid="22" grpId="0" animBg="1"/>
      <p:bldP spid="23" grpId="0" animBg="1"/>
      <p:bldP spid="26" grpId="0" animBg="1"/>
      <p:bldP spid="27" grpId="0" animBg="1"/>
      <p:bldP spid="12" grpId="0"/>
      <p:bldP spid="32" grpId="0" animBg="1"/>
      <p:bldP spid="33" grpId="0" animBg="1"/>
      <p:bldP spid="54" grpId="0" animBg="1"/>
      <p:bldP spid="56" grpId="0" uiExpand="1" build="allAtOnce" animBg="1"/>
      <p:bldP spid="56" grpId="1" uiExpand="1" build="allAtOnce" animBg="1"/>
      <p:bldP spid="56" grpId="2" uiExpand="1" build="allAtOnce" animBg="1"/>
      <p:bldP spid="57" grpId="1"/>
      <p:bldP spid="60" grpId="0" animBg="1"/>
      <p:bldP spid="41" grpId="0" animBg="1"/>
      <p:bldP spid="45" grpId="0" uiExpand="1" build="allAtOnce" animBg="1"/>
      <p:bldP spid="7" grpId="0" animBg="1"/>
      <p:bldP spid="47" grpId="0" animBg="1"/>
      <p:bldP spid="64" grpId="0" animBg="1"/>
      <p:bldP spid="6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Situation aujourd’hui</a:t>
            </a:r>
            <a:endParaRPr lang="fr-FR" altLang="fr-FR" dirty="0">
              <a:latin typeface="Calibri" panose="020F0502020204030204" pitchFamily="34" charset="0"/>
              <a:ea typeface="ＭＳ Ｐゴシック" panose="020B0600070205080204" pitchFamily="34" charset="-128"/>
            </a:endParaRPr>
          </a:p>
        </p:txBody>
      </p:sp>
      <p:sp>
        <p:nvSpPr>
          <p:cNvPr id="5" name="ZoneTexte 4">
            <a:extLst>
              <a:ext uri="{FF2B5EF4-FFF2-40B4-BE49-F238E27FC236}">
                <a16:creationId xmlns:a16="http://schemas.microsoft.com/office/drawing/2014/main" id="{CE8E7FC7-9498-C44D-8060-C1A9638D3760}"/>
              </a:ext>
            </a:extLst>
          </p:cNvPr>
          <p:cNvSpPr txBox="1">
            <a:spLocks noChangeArrowheads="1"/>
          </p:cNvSpPr>
          <p:nvPr/>
        </p:nvSpPr>
        <p:spPr bwMode="auto">
          <a:xfrm>
            <a:off x="78048" y="528528"/>
            <a:ext cx="1285715" cy="646331"/>
          </a:xfrm>
          <a:prstGeom prst="rect">
            <a:avLst/>
          </a:prstGeom>
          <a:solidFill>
            <a:schemeClr val="bg2">
              <a:lumMod val="75000"/>
              <a:alpha val="64000"/>
            </a:schemeClr>
          </a:solidFill>
          <a:ln w="9525">
            <a:solidFill>
              <a:schemeClr val="accent4"/>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Benguela_lr</a:t>
            </a:r>
            <a:endParaRPr lang="fr-FR" sz="1200" b="1" dirty="0"/>
          </a:p>
          <a:p>
            <a:pPr algn="ctr"/>
            <a:r>
              <a:rPr lang="fr-FR" sz="1200" dirty="0">
                <a:solidFill>
                  <a:srgbClr val="0070C0"/>
                </a:solidFill>
              </a:rPr>
              <a:t>43 x 44 x 32</a:t>
            </a:r>
          </a:p>
          <a:p>
            <a:pPr algn="ctr"/>
            <a:r>
              <a:rPr lang="fr-FR" sz="1200" dirty="0">
                <a:solidFill>
                  <a:srgbClr val="00B050"/>
                </a:solidFill>
              </a:rPr>
              <a:t>vers équipe croco</a:t>
            </a:r>
          </a:p>
        </p:txBody>
      </p:sp>
      <p:sp>
        <p:nvSpPr>
          <p:cNvPr id="6" name="ZoneTexte 5">
            <a:extLst>
              <a:ext uri="{FF2B5EF4-FFF2-40B4-BE49-F238E27FC236}">
                <a16:creationId xmlns:a16="http://schemas.microsoft.com/office/drawing/2014/main" id="{94D471B8-5440-324C-ACE4-0A022AEA21C6}"/>
              </a:ext>
            </a:extLst>
          </p:cNvPr>
          <p:cNvSpPr txBox="1">
            <a:spLocks noChangeArrowheads="1"/>
          </p:cNvSpPr>
          <p:nvPr/>
        </p:nvSpPr>
        <p:spPr bwMode="auto">
          <a:xfrm>
            <a:off x="124065" y="2107404"/>
            <a:ext cx="2052359" cy="461665"/>
          </a:xfrm>
          <a:prstGeom prst="rect">
            <a:avLst/>
          </a:prstGeom>
          <a:solidFill>
            <a:schemeClr val="accent4">
              <a:lumMod val="40000"/>
              <a:lumOff val="60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DATARMOR</a:t>
            </a:r>
          </a:p>
          <a:p>
            <a:pPr algn="ctr"/>
            <a:r>
              <a:rPr lang="fr-FR" sz="1200" dirty="0">
                <a:solidFill>
                  <a:srgbClr val="00B050"/>
                </a:solidFill>
              </a:rPr>
              <a:t>vers équipe croco</a:t>
            </a:r>
          </a:p>
        </p:txBody>
      </p:sp>
      <p:cxnSp>
        <p:nvCxnSpPr>
          <p:cNvPr id="4" name="Connecteur droit avec flèche 3">
            <a:extLst>
              <a:ext uri="{FF2B5EF4-FFF2-40B4-BE49-F238E27FC236}">
                <a16:creationId xmlns:a16="http://schemas.microsoft.com/office/drawing/2014/main" id="{3539C09A-ABA1-6B42-9A9A-2FC61C72D371}"/>
              </a:ext>
            </a:extLst>
          </p:cNvPr>
          <p:cNvCxnSpPr>
            <a:cxnSpLocks/>
          </p:cNvCxnSpPr>
          <p:nvPr/>
        </p:nvCxnSpPr>
        <p:spPr>
          <a:xfrm flipV="1">
            <a:off x="330069" y="1778799"/>
            <a:ext cx="8693019" cy="1128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 name="Connecteur droit avec flèche 8">
            <a:extLst>
              <a:ext uri="{FF2B5EF4-FFF2-40B4-BE49-F238E27FC236}">
                <a16:creationId xmlns:a16="http://schemas.microsoft.com/office/drawing/2014/main" id="{F10F7062-11BC-9B47-A256-BB90D227A211}"/>
              </a:ext>
            </a:extLst>
          </p:cNvPr>
          <p:cNvCxnSpPr/>
          <p:nvPr/>
        </p:nvCxnSpPr>
        <p:spPr>
          <a:xfrm>
            <a:off x="340066" y="1183377"/>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 name="Connecteur droit avec flèche 10">
            <a:extLst>
              <a:ext uri="{FF2B5EF4-FFF2-40B4-BE49-F238E27FC236}">
                <a16:creationId xmlns:a16="http://schemas.microsoft.com/office/drawing/2014/main" id="{F3E301CC-CDA5-A046-BB52-7AD08DE34D06}"/>
              </a:ext>
            </a:extLst>
          </p:cNvPr>
          <p:cNvCxnSpPr/>
          <p:nvPr/>
        </p:nvCxnSpPr>
        <p:spPr>
          <a:xfrm flipV="1">
            <a:off x="1042869" y="1790088"/>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ZoneTexte 17">
            <a:extLst>
              <a:ext uri="{FF2B5EF4-FFF2-40B4-BE49-F238E27FC236}">
                <a16:creationId xmlns:a16="http://schemas.microsoft.com/office/drawing/2014/main" id="{D9B56237-8DDF-1F4B-A6FA-06A50B9D1EFB}"/>
              </a:ext>
            </a:extLst>
          </p:cNvPr>
          <p:cNvSpPr txBox="1">
            <a:spLocks noChangeArrowheads="1"/>
          </p:cNvSpPr>
          <p:nvPr/>
        </p:nvSpPr>
        <p:spPr bwMode="auto">
          <a:xfrm>
            <a:off x="1574950" y="335871"/>
            <a:ext cx="1285716" cy="830997"/>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benguela_vhr</a:t>
            </a:r>
            <a:endParaRPr lang="fr-FR" sz="1200" b="1" dirty="0"/>
          </a:p>
          <a:p>
            <a:pPr algn="ctr"/>
            <a:r>
              <a:rPr lang="fr-FR" sz="1200" dirty="0">
                <a:solidFill>
                  <a:srgbClr val="0070C0"/>
                </a:solidFill>
              </a:rPr>
              <a:t>169 x 172 x 32</a:t>
            </a:r>
          </a:p>
          <a:p>
            <a:pPr algn="ctr"/>
            <a:r>
              <a:rPr lang="fr-FR" sz="1200" dirty="0">
                <a:solidFill>
                  <a:srgbClr val="0070C0"/>
                </a:solidFill>
              </a:rPr>
              <a:t>176 x 242 x 32</a:t>
            </a:r>
          </a:p>
          <a:p>
            <a:pPr algn="ctr"/>
            <a:r>
              <a:rPr lang="fr-FR" sz="1200" dirty="0">
                <a:solidFill>
                  <a:srgbClr val="00B050"/>
                </a:solidFill>
              </a:rPr>
              <a:t>vers équipe croco</a:t>
            </a:r>
          </a:p>
        </p:txBody>
      </p:sp>
      <p:sp>
        <p:nvSpPr>
          <p:cNvPr id="19" name="ZoneTexte 18">
            <a:extLst>
              <a:ext uri="{FF2B5EF4-FFF2-40B4-BE49-F238E27FC236}">
                <a16:creationId xmlns:a16="http://schemas.microsoft.com/office/drawing/2014/main" id="{E3CF27B3-59BB-B747-BDBD-8E518DA3D834}"/>
              </a:ext>
            </a:extLst>
          </p:cNvPr>
          <p:cNvSpPr txBox="1">
            <a:spLocks noChangeArrowheads="1"/>
          </p:cNvSpPr>
          <p:nvPr/>
        </p:nvSpPr>
        <p:spPr bwMode="auto">
          <a:xfrm>
            <a:off x="2966701" y="2096115"/>
            <a:ext cx="1289772" cy="276999"/>
          </a:xfrm>
          <a:prstGeom prst="rect">
            <a:avLst/>
          </a:prstGeom>
          <a:pattFill prst="lgCheck">
            <a:fgClr>
              <a:schemeClr val="accent4">
                <a:lumMod val="40000"/>
                <a:lumOff val="60000"/>
              </a:schemeClr>
            </a:fgClr>
            <a:bgClr>
              <a:schemeClr val="bg1"/>
            </a:bgClr>
          </a:patt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JEANZAY</a:t>
            </a:r>
            <a:endParaRPr lang="fr-FR" sz="1200" dirty="0">
              <a:solidFill>
                <a:srgbClr val="0070C0"/>
              </a:solidFill>
            </a:endParaRPr>
          </a:p>
        </p:txBody>
      </p:sp>
      <p:cxnSp>
        <p:nvCxnSpPr>
          <p:cNvPr id="20" name="Connecteur droit avec flèche 19">
            <a:extLst>
              <a:ext uri="{FF2B5EF4-FFF2-40B4-BE49-F238E27FC236}">
                <a16:creationId xmlns:a16="http://schemas.microsoft.com/office/drawing/2014/main" id="{9CEF8ADF-81E9-D64A-BE0E-FA74A895FDAE}"/>
              </a:ext>
            </a:extLst>
          </p:cNvPr>
          <p:cNvCxnSpPr/>
          <p:nvPr/>
        </p:nvCxnSpPr>
        <p:spPr>
          <a:xfrm>
            <a:off x="1859639" y="117208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Connecteur droit avec flèche 20">
            <a:extLst>
              <a:ext uri="{FF2B5EF4-FFF2-40B4-BE49-F238E27FC236}">
                <a16:creationId xmlns:a16="http://schemas.microsoft.com/office/drawing/2014/main" id="{0BD20B0E-39FA-5B46-BB2E-7771B9F4B026}"/>
              </a:ext>
            </a:extLst>
          </p:cNvPr>
          <p:cNvCxnSpPr/>
          <p:nvPr/>
        </p:nvCxnSpPr>
        <p:spPr>
          <a:xfrm flipV="1">
            <a:off x="3303028" y="1778799"/>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2" name="ZoneTexte 21">
            <a:extLst>
              <a:ext uri="{FF2B5EF4-FFF2-40B4-BE49-F238E27FC236}">
                <a16:creationId xmlns:a16="http://schemas.microsoft.com/office/drawing/2014/main" id="{15C55CD3-3E78-3C44-85C1-876E76923CA6}"/>
              </a:ext>
            </a:extLst>
          </p:cNvPr>
          <p:cNvSpPr txBox="1">
            <a:spLocks noChangeArrowheads="1"/>
          </p:cNvSpPr>
          <p:nvPr/>
        </p:nvSpPr>
        <p:spPr bwMode="auto">
          <a:xfrm>
            <a:off x="4469291" y="517239"/>
            <a:ext cx="1365949"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awa</a:t>
            </a:r>
            <a:r>
              <a:rPr lang="fr-FR" sz="1200" dirty="0"/>
              <a:t> (</a:t>
            </a:r>
            <a:r>
              <a:rPr lang="fr-FR" sz="1200" b="1" dirty="0"/>
              <a:t>can11sen2</a:t>
            </a:r>
            <a:r>
              <a:rPr lang="fr-FR" sz="1200" dirty="0"/>
              <a:t>)</a:t>
            </a:r>
          </a:p>
          <a:p>
            <a:pPr algn="ctr"/>
            <a:r>
              <a:rPr lang="fr-FR" sz="1200" dirty="0">
                <a:solidFill>
                  <a:srgbClr val="0070C0"/>
                </a:solidFill>
              </a:rPr>
              <a:t>226 x 290 x 50</a:t>
            </a:r>
          </a:p>
          <a:p>
            <a:pPr algn="ctr"/>
            <a:r>
              <a:rPr lang="fr-FR" sz="1200" dirty="0">
                <a:solidFill>
                  <a:srgbClr val="0070C0"/>
                </a:solidFill>
              </a:rPr>
              <a:t>202 x 302 x 50 </a:t>
            </a:r>
          </a:p>
        </p:txBody>
      </p:sp>
      <p:sp>
        <p:nvSpPr>
          <p:cNvPr id="23" name="ZoneTexte 22">
            <a:extLst>
              <a:ext uri="{FF2B5EF4-FFF2-40B4-BE49-F238E27FC236}">
                <a16:creationId xmlns:a16="http://schemas.microsoft.com/office/drawing/2014/main" id="{2286CABA-744E-DC46-AB46-DCEB5CE99646}"/>
              </a:ext>
            </a:extLst>
          </p:cNvPr>
          <p:cNvSpPr txBox="1">
            <a:spLocks noChangeArrowheads="1"/>
          </p:cNvSpPr>
          <p:nvPr/>
        </p:nvSpPr>
        <p:spPr bwMode="auto">
          <a:xfrm>
            <a:off x="5151290" y="2096115"/>
            <a:ext cx="1289772" cy="276999"/>
          </a:xfrm>
          <a:prstGeom prst="rect">
            <a:avLst/>
          </a:prstGeom>
          <a:solidFill>
            <a:schemeClr val="accent4">
              <a:lumMod val="40000"/>
              <a:lumOff val="60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IRENE-AMD</a:t>
            </a:r>
            <a:endParaRPr lang="fr-FR" sz="1200" dirty="0">
              <a:solidFill>
                <a:srgbClr val="0070C0"/>
              </a:solidFill>
            </a:endParaRPr>
          </a:p>
        </p:txBody>
      </p:sp>
      <p:cxnSp>
        <p:nvCxnSpPr>
          <p:cNvPr id="24" name="Connecteur droit avec flèche 23">
            <a:extLst>
              <a:ext uri="{FF2B5EF4-FFF2-40B4-BE49-F238E27FC236}">
                <a16:creationId xmlns:a16="http://schemas.microsoft.com/office/drawing/2014/main" id="{4F3E0F4C-38D0-8542-A43D-D4CD2CEF2645}"/>
              </a:ext>
            </a:extLst>
          </p:cNvPr>
          <p:cNvCxnSpPr/>
          <p:nvPr/>
        </p:nvCxnSpPr>
        <p:spPr>
          <a:xfrm>
            <a:off x="4792371" y="117208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Connecteur droit avec flèche 24">
            <a:extLst>
              <a:ext uri="{FF2B5EF4-FFF2-40B4-BE49-F238E27FC236}">
                <a16:creationId xmlns:a16="http://schemas.microsoft.com/office/drawing/2014/main" id="{96D80C66-501D-2F4B-B634-273076F83E91}"/>
              </a:ext>
            </a:extLst>
          </p:cNvPr>
          <p:cNvCxnSpPr/>
          <p:nvPr/>
        </p:nvCxnSpPr>
        <p:spPr>
          <a:xfrm flipV="1">
            <a:off x="5487617" y="1778799"/>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ZoneTexte 25">
            <a:extLst>
              <a:ext uri="{FF2B5EF4-FFF2-40B4-BE49-F238E27FC236}">
                <a16:creationId xmlns:a16="http://schemas.microsoft.com/office/drawing/2014/main" id="{2AA0BC8A-D63F-9949-8784-75535E58B795}"/>
              </a:ext>
            </a:extLst>
          </p:cNvPr>
          <p:cNvSpPr txBox="1">
            <a:spLocks noChangeArrowheads="1"/>
          </p:cNvSpPr>
          <p:nvPr/>
        </p:nvSpPr>
        <p:spPr bwMode="auto">
          <a:xfrm>
            <a:off x="6174026" y="154503"/>
            <a:ext cx="1365949" cy="1015663"/>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endParaRPr lang="fr-FR" sz="1200" b="1" dirty="0"/>
          </a:p>
          <a:p>
            <a:pPr algn="ctr"/>
            <a:r>
              <a:rPr lang="fr-FR" sz="1200" dirty="0">
                <a:solidFill>
                  <a:srgbClr val="0070C0"/>
                </a:solidFill>
              </a:rPr>
              <a:t>386 x 250 x 50</a:t>
            </a:r>
          </a:p>
          <a:p>
            <a:pPr algn="ctr"/>
            <a:r>
              <a:rPr lang="fr-FR" sz="1200" dirty="0">
                <a:solidFill>
                  <a:srgbClr val="0070C0"/>
                </a:solidFill>
              </a:rPr>
              <a:t>434 x  266 x 50</a:t>
            </a:r>
          </a:p>
          <a:p>
            <a:pPr marL="171450" indent="-171450">
              <a:buFont typeface="Arial" panose="020B0604020202020204" pitchFamily="34" charset="0"/>
              <a:buChar char="•"/>
            </a:pPr>
            <a:r>
              <a:rPr lang="fr-FR" sz="1200" dirty="0" err="1">
                <a:solidFill>
                  <a:srgbClr val="0070C0"/>
                </a:solidFill>
              </a:rPr>
              <a:t>Runoff</a:t>
            </a:r>
            <a:endParaRPr lang="fr-FR" sz="1200" dirty="0">
              <a:solidFill>
                <a:srgbClr val="0070C0"/>
              </a:solidFill>
            </a:endParaRPr>
          </a:p>
          <a:p>
            <a:pPr marL="171450" indent="-171450">
              <a:buFont typeface="Arial" panose="020B0604020202020204" pitchFamily="34" charset="0"/>
              <a:buChar char="•"/>
            </a:pPr>
            <a:r>
              <a:rPr lang="fr-FR" sz="1200" dirty="0" err="1">
                <a:solidFill>
                  <a:srgbClr val="0070C0"/>
                </a:solidFill>
              </a:rPr>
              <a:t>Bulk</a:t>
            </a:r>
            <a:r>
              <a:rPr lang="fr-FR" sz="1200" dirty="0">
                <a:solidFill>
                  <a:srgbClr val="0070C0"/>
                </a:solidFill>
              </a:rPr>
              <a:t> online</a:t>
            </a:r>
          </a:p>
        </p:txBody>
      </p:sp>
      <p:sp>
        <p:nvSpPr>
          <p:cNvPr id="27" name="ZoneTexte 26">
            <a:extLst>
              <a:ext uri="{FF2B5EF4-FFF2-40B4-BE49-F238E27FC236}">
                <a16:creationId xmlns:a16="http://schemas.microsoft.com/office/drawing/2014/main" id="{4F5C36A1-97A9-5242-B6A5-E0C5BA6E824A}"/>
              </a:ext>
            </a:extLst>
          </p:cNvPr>
          <p:cNvSpPr txBox="1">
            <a:spLocks noChangeArrowheads="1"/>
          </p:cNvSpPr>
          <p:nvPr/>
        </p:nvSpPr>
        <p:spPr bwMode="auto">
          <a:xfrm>
            <a:off x="7539975" y="2081302"/>
            <a:ext cx="1289772" cy="276999"/>
          </a:xfrm>
          <a:prstGeom prst="rect">
            <a:avLst/>
          </a:prstGeom>
          <a:solidFill>
            <a:schemeClr val="accent4">
              <a:lumMod val="40000"/>
              <a:lumOff val="60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IRENE-ROME</a:t>
            </a:r>
            <a:endParaRPr lang="fr-FR" sz="1200" dirty="0">
              <a:solidFill>
                <a:srgbClr val="0070C0"/>
              </a:solidFill>
            </a:endParaRPr>
          </a:p>
        </p:txBody>
      </p:sp>
      <p:cxnSp>
        <p:nvCxnSpPr>
          <p:cNvPr id="28" name="Connecteur droit avec flèche 27">
            <a:extLst>
              <a:ext uri="{FF2B5EF4-FFF2-40B4-BE49-F238E27FC236}">
                <a16:creationId xmlns:a16="http://schemas.microsoft.com/office/drawing/2014/main" id="{A8FCCEAB-E255-0640-9E87-3A38437CAE43}"/>
              </a:ext>
            </a:extLst>
          </p:cNvPr>
          <p:cNvCxnSpPr/>
          <p:nvPr/>
        </p:nvCxnSpPr>
        <p:spPr>
          <a:xfrm>
            <a:off x="6534285" y="117208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Connecteur droit avec flèche 28">
            <a:extLst>
              <a:ext uri="{FF2B5EF4-FFF2-40B4-BE49-F238E27FC236}">
                <a16:creationId xmlns:a16="http://schemas.microsoft.com/office/drawing/2014/main" id="{67F048F7-DB73-6544-A58A-53210646A0B8}"/>
              </a:ext>
            </a:extLst>
          </p:cNvPr>
          <p:cNvCxnSpPr/>
          <p:nvPr/>
        </p:nvCxnSpPr>
        <p:spPr>
          <a:xfrm flipV="1">
            <a:off x="7839779" y="1763986"/>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ZoneTexte 11">
            <a:extLst>
              <a:ext uri="{FF2B5EF4-FFF2-40B4-BE49-F238E27FC236}">
                <a16:creationId xmlns:a16="http://schemas.microsoft.com/office/drawing/2014/main" id="{77F13716-EB61-BA41-93D2-A9D9E575048F}"/>
              </a:ext>
            </a:extLst>
          </p:cNvPr>
          <p:cNvSpPr txBox="1"/>
          <p:nvPr/>
        </p:nvSpPr>
        <p:spPr>
          <a:xfrm>
            <a:off x="432642" y="1547448"/>
            <a:ext cx="1461490" cy="276999"/>
          </a:xfrm>
          <a:prstGeom prst="rect">
            <a:avLst/>
          </a:prstGeom>
          <a:noFill/>
        </p:spPr>
        <p:txBody>
          <a:bodyPr wrap="none" rtlCol="0">
            <a:spAutoFit/>
          </a:bodyPr>
          <a:lstStyle/>
          <a:p>
            <a:r>
              <a:rPr lang="fr-FR" sz="1200" dirty="0">
                <a:solidFill>
                  <a:srgbClr val="0070C0"/>
                </a:solidFill>
              </a:rPr>
              <a:t>Complexité machine</a:t>
            </a:r>
          </a:p>
        </p:txBody>
      </p:sp>
      <p:cxnSp>
        <p:nvCxnSpPr>
          <p:cNvPr id="39" name="Connecteur droit avec flèche 38">
            <a:extLst>
              <a:ext uri="{FF2B5EF4-FFF2-40B4-BE49-F238E27FC236}">
                <a16:creationId xmlns:a16="http://schemas.microsoft.com/office/drawing/2014/main" id="{88EB5F9D-F8C9-DD49-9F2F-A49B15E19348}"/>
              </a:ext>
            </a:extLst>
          </p:cNvPr>
          <p:cNvCxnSpPr>
            <a:cxnSpLocks/>
          </p:cNvCxnSpPr>
          <p:nvPr/>
        </p:nvCxnSpPr>
        <p:spPr>
          <a:xfrm>
            <a:off x="338886" y="1503290"/>
            <a:ext cx="868420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0" name="ZoneTexte 39">
            <a:extLst>
              <a:ext uri="{FF2B5EF4-FFF2-40B4-BE49-F238E27FC236}">
                <a16:creationId xmlns:a16="http://schemas.microsoft.com/office/drawing/2014/main" id="{6A656634-F107-3C48-9571-004179907788}"/>
              </a:ext>
            </a:extLst>
          </p:cNvPr>
          <p:cNvSpPr txBox="1"/>
          <p:nvPr/>
        </p:nvSpPr>
        <p:spPr>
          <a:xfrm>
            <a:off x="441459" y="1260650"/>
            <a:ext cx="1305422" cy="276999"/>
          </a:xfrm>
          <a:prstGeom prst="rect">
            <a:avLst/>
          </a:prstGeom>
          <a:noFill/>
        </p:spPr>
        <p:txBody>
          <a:bodyPr wrap="none" rtlCol="0">
            <a:spAutoFit/>
          </a:bodyPr>
          <a:lstStyle/>
          <a:p>
            <a:r>
              <a:rPr lang="fr-FR" sz="1200" dirty="0">
                <a:solidFill>
                  <a:srgbClr val="0070C0"/>
                </a:solidFill>
              </a:rPr>
              <a:t>Complexité config</a:t>
            </a:r>
          </a:p>
        </p:txBody>
      </p:sp>
      <p:cxnSp>
        <p:nvCxnSpPr>
          <p:cNvPr id="44" name="Connecteur droit avec flèche 43">
            <a:extLst>
              <a:ext uri="{FF2B5EF4-FFF2-40B4-BE49-F238E27FC236}">
                <a16:creationId xmlns:a16="http://schemas.microsoft.com/office/drawing/2014/main" id="{D0857EE6-1579-314C-80AD-ADA4EBA4D7AF}"/>
              </a:ext>
            </a:extLst>
          </p:cNvPr>
          <p:cNvCxnSpPr/>
          <p:nvPr/>
        </p:nvCxnSpPr>
        <p:spPr>
          <a:xfrm>
            <a:off x="3403143" y="117334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ZoneTexte 44">
            <a:extLst>
              <a:ext uri="{FF2B5EF4-FFF2-40B4-BE49-F238E27FC236}">
                <a16:creationId xmlns:a16="http://schemas.microsoft.com/office/drawing/2014/main" id="{C33A7865-4DC2-844C-9FE6-7809504492A4}"/>
              </a:ext>
            </a:extLst>
          </p:cNvPr>
          <p:cNvSpPr txBox="1">
            <a:spLocks noChangeArrowheads="1"/>
          </p:cNvSpPr>
          <p:nvPr/>
        </p:nvSpPr>
        <p:spPr bwMode="auto">
          <a:xfrm>
            <a:off x="7712189" y="156565"/>
            <a:ext cx="1289772" cy="1015663"/>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p>
          <a:p>
            <a:pPr algn="ctr"/>
            <a:r>
              <a:rPr lang="fr-FR" sz="1200" dirty="0">
                <a:solidFill>
                  <a:srgbClr val="0070C0"/>
                </a:solidFill>
              </a:rPr>
              <a:t>397 x 300 x 50</a:t>
            </a:r>
          </a:p>
          <a:p>
            <a:pPr algn="ctr"/>
            <a:r>
              <a:rPr lang="fr-FR" sz="1200" dirty="0">
                <a:solidFill>
                  <a:srgbClr val="0070C0"/>
                </a:solidFill>
              </a:rPr>
              <a:t>434 x 269 x 50</a:t>
            </a:r>
          </a:p>
          <a:p>
            <a:pPr marL="171450" indent="-171450">
              <a:buFont typeface="Arial" panose="020B0604020202020204" pitchFamily="34" charset="0"/>
              <a:buChar char="•"/>
            </a:pPr>
            <a:r>
              <a:rPr lang="fr-FR" sz="1200" dirty="0" err="1">
                <a:solidFill>
                  <a:srgbClr val="0070C0"/>
                </a:solidFill>
              </a:rPr>
              <a:t>Runoff</a:t>
            </a:r>
            <a:endParaRPr lang="fr-FR" sz="1200" dirty="0">
              <a:solidFill>
                <a:srgbClr val="0070C0"/>
              </a:solidFill>
            </a:endParaRPr>
          </a:p>
          <a:p>
            <a:pPr marL="171450" indent="-171450">
              <a:buFont typeface="Arial" panose="020B0604020202020204" pitchFamily="34" charset="0"/>
              <a:buChar char="•"/>
            </a:pPr>
            <a:r>
              <a:rPr lang="fr-FR" sz="1200" dirty="0" err="1">
                <a:solidFill>
                  <a:srgbClr val="0070C0"/>
                </a:solidFill>
              </a:rPr>
              <a:t>Bulk</a:t>
            </a:r>
            <a:r>
              <a:rPr lang="fr-FR" sz="1200" dirty="0">
                <a:solidFill>
                  <a:srgbClr val="0070C0"/>
                </a:solidFill>
              </a:rPr>
              <a:t> online</a:t>
            </a:r>
          </a:p>
        </p:txBody>
      </p:sp>
      <p:cxnSp>
        <p:nvCxnSpPr>
          <p:cNvPr id="46" name="Connecteur droit avec flèche 45">
            <a:extLst>
              <a:ext uri="{FF2B5EF4-FFF2-40B4-BE49-F238E27FC236}">
                <a16:creationId xmlns:a16="http://schemas.microsoft.com/office/drawing/2014/main" id="{3AAC7897-2889-1142-84B9-831EA5CA3B02}"/>
              </a:ext>
            </a:extLst>
          </p:cNvPr>
          <p:cNvCxnSpPr/>
          <p:nvPr/>
        </p:nvCxnSpPr>
        <p:spPr>
          <a:xfrm>
            <a:off x="7845451" y="1170166"/>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7" name="ZoneTexte 46">
            <a:extLst>
              <a:ext uri="{FF2B5EF4-FFF2-40B4-BE49-F238E27FC236}">
                <a16:creationId xmlns:a16="http://schemas.microsoft.com/office/drawing/2014/main" id="{7CEAEA99-B41B-C943-AAD9-2B70AAB519EE}"/>
              </a:ext>
            </a:extLst>
          </p:cNvPr>
          <p:cNvSpPr txBox="1">
            <a:spLocks noChangeArrowheads="1"/>
          </p:cNvSpPr>
          <p:nvPr/>
        </p:nvSpPr>
        <p:spPr bwMode="auto">
          <a:xfrm>
            <a:off x="3032881" y="699727"/>
            <a:ext cx="1110238" cy="461665"/>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endParaRPr lang="fr-FR" sz="1200" b="1" dirty="0"/>
          </a:p>
          <a:p>
            <a:pPr algn="ctr"/>
            <a:r>
              <a:rPr lang="fr-FR" sz="1200" dirty="0">
                <a:solidFill>
                  <a:srgbClr val="0070C0"/>
                </a:solidFill>
              </a:rPr>
              <a:t>287 x 305 x 40</a:t>
            </a:r>
          </a:p>
        </p:txBody>
      </p:sp>
      <p:sp>
        <p:nvSpPr>
          <p:cNvPr id="30" name="ZoneTexte 29">
            <a:extLst>
              <a:ext uri="{FF2B5EF4-FFF2-40B4-BE49-F238E27FC236}">
                <a16:creationId xmlns:a16="http://schemas.microsoft.com/office/drawing/2014/main" id="{D6AF4AF7-69AB-AA41-BA9F-E5C489B09BDD}"/>
              </a:ext>
            </a:extLst>
          </p:cNvPr>
          <p:cNvSpPr txBox="1">
            <a:spLocks noChangeArrowheads="1"/>
          </p:cNvSpPr>
          <p:nvPr/>
        </p:nvSpPr>
        <p:spPr bwMode="auto">
          <a:xfrm>
            <a:off x="124066" y="2839990"/>
            <a:ext cx="8877896" cy="3970318"/>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Situation aujourd’hui:</a:t>
            </a:r>
          </a:p>
          <a:p>
            <a:r>
              <a:rPr lang="fr-FR" sz="1200" b="1" dirty="0"/>
              <a:t>Version croco v2.00 « stable »</a:t>
            </a:r>
          </a:p>
          <a:p>
            <a:pPr marL="171450" indent="-171450">
              <a:buFont typeface="Arial" panose="020B0604020202020204" pitchFamily="34" charset="0"/>
              <a:buChar char="•"/>
            </a:pPr>
            <a:r>
              <a:rPr lang="fr-FR" sz="1200" dirty="0"/>
              <a:t>une version commune v2.00 intégrant </a:t>
            </a:r>
            <a:r>
              <a:rPr lang="fr-FR" sz="1200" b="1" dirty="0">
                <a:solidFill>
                  <a:srgbClr val="00B050"/>
                </a:solidFill>
              </a:rPr>
              <a:t>les </a:t>
            </a:r>
            <a:r>
              <a:rPr lang="fr-FR" sz="1200" b="1" dirty="0" err="1">
                <a:solidFill>
                  <a:srgbClr val="00B050"/>
                </a:solidFill>
              </a:rPr>
              <a:t>bugfixes</a:t>
            </a:r>
            <a:r>
              <a:rPr lang="fr-FR" sz="1200" b="1" dirty="0">
                <a:solidFill>
                  <a:srgbClr val="00B050"/>
                </a:solidFill>
              </a:rPr>
              <a:t> </a:t>
            </a:r>
            <a:r>
              <a:rPr lang="fr-FR" sz="1200" dirty="0"/>
              <a:t>(</a:t>
            </a:r>
            <a:r>
              <a:rPr lang="fr-FR" sz="1200" b="1" dirty="0"/>
              <a:t>quota et sédiments</a:t>
            </a:r>
            <a:r>
              <a:rPr lang="fr-FR" sz="1200" dirty="0"/>
              <a:t> inclus)</a:t>
            </a:r>
          </a:p>
          <a:p>
            <a:pPr marL="171450" indent="-171450">
              <a:buFont typeface="Arial" panose="020B0604020202020204" pitchFamily="34" charset="0"/>
              <a:buChar char="•"/>
            </a:pPr>
            <a:r>
              <a:rPr lang="fr-FR" sz="1200" b="1" dirty="0"/>
              <a:t>XIOS</a:t>
            </a:r>
            <a:r>
              <a:rPr lang="fr-FR" sz="1200" dirty="0"/>
              <a:t> fonctionne mais avec un bug dans la date de sortie + </a:t>
            </a:r>
            <a:r>
              <a:rPr lang="fr-FR" sz="1200" dirty="0" err="1"/>
              <a:t>modif</a:t>
            </a:r>
            <a:r>
              <a:rPr lang="fr-FR" sz="1200" dirty="0"/>
              <a:t> de l’entête 3d du fichier </a:t>
            </a:r>
            <a:r>
              <a:rPr lang="fr-FR" sz="1200" dirty="0" err="1"/>
              <a:t>netcdf</a:t>
            </a:r>
            <a:r>
              <a:rPr lang="fr-FR" sz="1200" dirty="0"/>
              <a:t> (</a:t>
            </a:r>
            <a:r>
              <a:rPr lang="fr-FR" sz="1200" dirty="0" err="1"/>
              <a:t>pb</a:t>
            </a:r>
            <a:r>
              <a:rPr lang="fr-FR" sz="1200" dirty="0"/>
              <a:t> pour  pérennité des post traitement graphique) </a:t>
            </a:r>
          </a:p>
          <a:p>
            <a:pPr marL="171450" indent="-171450">
              <a:buFont typeface="Arial" panose="020B0604020202020204" pitchFamily="34" charset="0"/>
              <a:buChar char="•"/>
            </a:pPr>
            <a:r>
              <a:rPr lang="fr-FR" sz="1200" dirty="0"/>
              <a:t>En attendant on peut tourner sans XIOS en gagnant du temps grâce à </a:t>
            </a:r>
            <a:r>
              <a:rPr lang="fr-FR" sz="1200" b="1" dirty="0"/>
              <a:t>NC4PAR</a:t>
            </a:r>
            <a:r>
              <a:rPr lang="fr-FR" sz="1200" dirty="0"/>
              <a:t> débugué </a:t>
            </a:r>
          </a:p>
          <a:p>
            <a:pPr marL="171450" indent="-171450">
              <a:buFont typeface="Arial" panose="020B0604020202020204" pitchFamily="34" charset="0"/>
              <a:buChar char="•"/>
            </a:pPr>
            <a:r>
              <a:rPr lang="fr-FR" sz="1200" dirty="0"/>
              <a:t>Toutes les </a:t>
            </a:r>
            <a:r>
              <a:rPr lang="fr-FR" sz="1200" dirty="0" err="1"/>
              <a:t>configs</a:t>
            </a:r>
            <a:r>
              <a:rPr lang="fr-FR" sz="1200" dirty="0"/>
              <a:t> tournent (plus ou moins) sur </a:t>
            </a:r>
            <a:r>
              <a:rPr lang="fr-FR" sz="1200" b="1" dirty="0"/>
              <a:t>DATARMOR</a:t>
            </a:r>
            <a:r>
              <a:rPr lang="fr-FR" sz="1200" dirty="0"/>
              <a:t> pour rapprochement équipe croco</a:t>
            </a:r>
          </a:p>
          <a:p>
            <a:endParaRPr lang="fr-FR" sz="1200" b="1" dirty="0"/>
          </a:p>
          <a:p>
            <a:endParaRPr lang="fr-FR" sz="1200" b="1" dirty="0"/>
          </a:p>
          <a:p>
            <a:r>
              <a:rPr lang="fr-FR" sz="1200" b="1" dirty="0"/>
              <a:t>Environnement pulsation: </a:t>
            </a:r>
          </a:p>
          <a:p>
            <a:pPr marL="285750" indent="-285750">
              <a:buFont typeface="Arial" panose="020B0604020202020204" pitchFamily="34" charset="0"/>
              <a:buChar char="•"/>
            </a:pPr>
            <a:r>
              <a:rPr lang="fr-FR" sz="1200" dirty="0"/>
              <a:t>USE_</a:t>
            </a:r>
            <a:r>
              <a:rPr lang="fr-FR" sz="1200" b="1" dirty="0"/>
              <a:t>AGRIF</a:t>
            </a:r>
            <a:r>
              <a:rPr lang="fr-FR" sz="1200" dirty="0"/>
              <a:t>, USE_</a:t>
            </a:r>
            <a:r>
              <a:rPr lang="fr-FR" sz="1200" b="1" dirty="0"/>
              <a:t>XIOS</a:t>
            </a:r>
            <a:r>
              <a:rPr lang="fr-FR" sz="1200" dirty="0"/>
              <a:t>, USE_</a:t>
            </a:r>
            <a:r>
              <a:rPr lang="fr-FR" sz="1200" b="1" dirty="0"/>
              <a:t>PISCES</a:t>
            </a:r>
            <a:r>
              <a:rPr lang="fr-FR" sz="1200" dirty="0"/>
              <a:t>, USE_</a:t>
            </a:r>
            <a:r>
              <a:rPr lang="fr-FR" sz="1200" b="1" dirty="0"/>
              <a:t>QUOTA</a:t>
            </a:r>
            <a:r>
              <a:rPr lang="fr-FR" sz="1200" dirty="0"/>
              <a:t>, USE_</a:t>
            </a:r>
            <a:r>
              <a:rPr lang="fr-FR" sz="1200" b="1" dirty="0"/>
              <a:t>SEDIMENTS</a:t>
            </a:r>
          </a:p>
          <a:p>
            <a:pPr marL="285750" indent="-285750">
              <a:buFont typeface="Arial" panose="020B0604020202020204" pitchFamily="34" charset="0"/>
              <a:buChar char="•"/>
            </a:pPr>
            <a:r>
              <a:rPr lang="fr-FR" sz="1200" dirty="0">
                <a:hlinkClick r:id="rId3"/>
              </a:rPr>
              <a:t>guide d’installation </a:t>
            </a:r>
            <a:r>
              <a:rPr lang="fr-FR" sz="1200" dirty="0"/>
              <a:t>et un </a:t>
            </a:r>
            <a:r>
              <a:rPr lang="fr-FR" sz="1200" dirty="0">
                <a:hlinkClick r:id="rId4"/>
              </a:rPr>
              <a:t>.bash_pulsation </a:t>
            </a:r>
            <a:r>
              <a:rPr lang="fr-FR" sz="1200" dirty="0"/>
              <a:t>pour installation et prise en main. Partir d’un cas qui tourne depuis </a:t>
            </a:r>
            <a:r>
              <a:rPr lang="fr-FR" sz="1200" dirty="0" err="1"/>
              <a:t>gitlab</a:t>
            </a:r>
            <a:r>
              <a:rPr lang="fr-FR" sz="1200" dirty="0"/>
              <a:t>(la meilleure prise en main) . Diagramme </a:t>
            </a:r>
          </a:p>
          <a:p>
            <a:pPr marL="285750" indent="-285750">
              <a:buFont typeface="Arial" panose="020B0604020202020204" pitchFamily="34" charset="0"/>
              <a:buChar char="•"/>
            </a:pPr>
            <a:r>
              <a:rPr lang="fr-FR" sz="1200" dirty="0"/>
              <a:t>Pointe vers la version v2.00 intégrant les </a:t>
            </a:r>
            <a:r>
              <a:rPr lang="fr-FR" sz="1200" dirty="0" err="1"/>
              <a:t>bugfixes</a:t>
            </a:r>
            <a:r>
              <a:rPr lang="fr-FR" sz="1200" dirty="0"/>
              <a:t> (</a:t>
            </a:r>
            <a:r>
              <a:rPr lang="fr-FR" sz="1200" b="1" dirty="0">
                <a:solidFill>
                  <a:srgbClr val="00B050"/>
                </a:solidFill>
              </a:rPr>
              <a:t>MY_SRC ne contient que les routines propres à la config</a:t>
            </a:r>
            <a:r>
              <a:rPr lang="fr-FR" sz="1200" dirty="0"/>
              <a:t>)</a:t>
            </a:r>
          </a:p>
          <a:p>
            <a:pPr marL="285750" indent="-285750">
              <a:buFont typeface="Arial" panose="020B0604020202020204" pitchFamily="34" charset="0"/>
              <a:buChar char="•"/>
            </a:pPr>
            <a:r>
              <a:rPr lang="fr-FR" sz="1200" dirty="0">
                <a:hlinkClick r:id="rId5"/>
              </a:rPr>
              <a:t>dropSU</a:t>
            </a:r>
            <a:r>
              <a:rPr lang="fr-FR" sz="1200" dirty="0"/>
              <a:t>: accès à croco v2.00 et aux inputs des </a:t>
            </a:r>
            <a:r>
              <a:rPr lang="fr-FR" sz="1200" dirty="0" err="1"/>
              <a:t>configs</a:t>
            </a:r>
            <a:r>
              <a:rPr lang="fr-FR" sz="1200" dirty="0"/>
              <a:t> depuis n’importe quelle machine ou conteneurs</a:t>
            </a:r>
          </a:p>
          <a:p>
            <a:pPr marL="285750" indent="-285750">
              <a:buFont typeface="Arial" panose="020B0604020202020204" pitchFamily="34" charset="0"/>
              <a:buChar char="•"/>
            </a:pPr>
            <a:r>
              <a:rPr lang="fr-FR" sz="1200" dirty="0"/>
              <a:t>De nombreuses améliorations qui facilitent les tests et comparaisons. Mais en veillant au max à ne pas alourdir l’environnement.   (Pas de présentation de l’outil pulsation maintenant). </a:t>
            </a:r>
          </a:p>
          <a:p>
            <a:pPr marL="285750" indent="-285750">
              <a:buFont typeface="Arial" panose="020B0604020202020204" pitchFamily="34" charset="0"/>
              <a:buChar char="•"/>
            </a:pPr>
            <a:r>
              <a:rPr lang="fr-FR" sz="1200" dirty="0"/>
              <a:t>1 an et demi d’amélioration et de maturation mais </a:t>
            </a:r>
            <a:r>
              <a:rPr lang="fr-FR" sz="1200" b="1" dirty="0">
                <a:solidFill>
                  <a:srgbClr val="00B050"/>
                </a:solidFill>
              </a:rPr>
              <a:t>le principe et la structure n’ont pas bougé</a:t>
            </a:r>
            <a:r>
              <a:rPr lang="fr-FR" sz="1200" dirty="0"/>
              <a:t>. Ex phasage config  Pierre </a:t>
            </a:r>
            <a:r>
              <a:rPr lang="fr-FR" sz="1200" b="1" dirty="0"/>
              <a:t>1 an et demi après en quelques heures seulement et sans surprise </a:t>
            </a:r>
            <a:r>
              <a:rPr lang="fr-FR" sz="1200" dirty="0"/>
              <a:t>( =&gt; accès à </a:t>
            </a:r>
            <a:r>
              <a:rPr lang="fr-FR" sz="1200" dirty="0" err="1"/>
              <a:t>xios</a:t>
            </a:r>
            <a:r>
              <a:rPr lang="fr-FR" sz="1200" dirty="0"/>
              <a:t>, quota, sédiments, </a:t>
            </a:r>
            <a:r>
              <a:rPr lang="fr-FR" sz="1200" dirty="0" err="1"/>
              <a:t>datarmor</a:t>
            </a:r>
            <a:r>
              <a:rPr lang="fr-FR" sz="1200" dirty="0"/>
              <a:t> qui s’active juste avec une clé USE_...).  </a:t>
            </a:r>
          </a:p>
          <a:p>
            <a:pPr marL="285750" indent="-285750">
              <a:buFont typeface="Arial" panose="020B0604020202020204" pitchFamily="34" charset="0"/>
              <a:buChar char="•"/>
            </a:pPr>
            <a:endParaRPr lang="fr-FR" sz="1200" dirty="0"/>
          </a:p>
        </p:txBody>
      </p:sp>
      <p:sp>
        <p:nvSpPr>
          <p:cNvPr id="2" name="ZoneTexte 1">
            <a:extLst>
              <a:ext uri="{FF2B5EF4-FFF2-40B4-BE49-F238E27FC236}">
                <a16:creationId xmlns:a16="http://schemas.microsoft.com/office/drawing/2014/main" id="{E126DF47-BD1C-0744-BBE5-7A2BC29D8B76}"/>
              </a:ext>
            </a:extLst>
          </p:cNvPr>
          <p:cNvSpPr txBox="1"/>
          <p:nvPr/>
        </p:nvSpPr>
        <p:spPr>
          <a:xfrm>
            <a:off x="9378950" y="247650"/>
            <a:ext cx="184731" cy="369332"/>
          </a:xfrm>
          <a:prstGeom prst="rect">
            <a:avLst/>
          </a:prstGeom>
          <a:noFill/>
        </p:spPr>
        <p:txBody>
          <a:bodyPr wrap="none" rtlCol="0">
            <a:spAutoFit/>
          </a:bodyPr>
          <a:lstStyle/>
          <a:p>
            <a:endParaRPr lang="fr-FR" dirty="0">
              <a:solidFill>
                <a:srgbClr val="FF0000"/>
              </a:solidFill>
            </a:endParaRPr>
          </a:p>
        </p:txBody>
      </p:sp>
    </p:spTree>
    <p:extLst>
      <p:ext uri="{BB962C8B-B14F-4D97-AF65-F5344CB8AC3E}">
        <p14:creationId xmlns:p14="http://schemas.microsoft.com/office/powerpoint/2010/main" val="387882750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9"/>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0"/>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0">
                                            <p:txEl>
                                              <p:pRg st="0" end="0"/>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0">
                                            <p:txEl>
                                              <p:pRg st="1" end="1"/>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0">
                                            <p:txEl>
                                              <p:pRg st="2" end="2"/>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0">
                                            <p:txEl>
                                              <p:pRg st="3" end="3"/>
                                            </p:txEl>
                                          </p:spTgt>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0">
                                            <p:txEl>
                                              <p:pRg st="4" end="4"/>
                                            </p:txEl>
                                          </p:spTgt>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30">
                                            <p:txEl>
                                              <p:pRg st="5" end="5"/>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0">
                                            <p:txEl>
                                              <p:pRg st="8" end="8"/>
                                            </p:txEl>
                                          </p:spTgt>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0">
                                            <p:txEl>
                                              <p:pRg st="9" end="9"/>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0">
                                            <p:txEl>
                                              <p:pRg st="10" end="10"/>
                                            </p:txEl>
                                          </p:spTgt>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30">
                                            <p:txEl>
                                              <p:pRg st="11" end="11"/>
                                            </p:txEl>
                                          </p:spTgt>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30">
                                            <p:txEl>
                                              <p:pRg st="12" end="12"/>
                                            </p:txEl>
                                          </p:spTgt>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30">
                                            <p:txEl>
                                              <p:pRg st="13" end="13"/>
                                            </p:txEl>
                                          </p:spTgt>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30">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8" grpId="0" animBg="1"/>
      <p:bldP spid="19" grpId="0" animBg="1"/>
      <p:bldP spid="22" grpId="0" animBg="1"/>
      <p:bldP spid="23" grpId="0" animBg="1"/>
      <p:bldP spid="26" grpId="0" animBg="1"/>
      <p:bldP spid="27" grpId="0" animBg="1"/>
      <p:bldP spid="12" grpId="0"/>
      <p:bldP spid="40" grpId="0"/>
      <p:bldP spid="45" grpId="0" animBg="1"/>
      <p:bldP spid="47" grpId="0" animBg="1"/>
      <p:bldP spid="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E78F983-A9A8-3946-9150-5E6CE64BFA50}"/>
              </a:ext>
            </a:extLst>
          </p:cNvPr>
          <p:cNvSpPr txBox="1">
            <a:spLocks noChangeArrowheads="1"/>
          </p:cNvSpPr>
          <p:nvPr/>
        </p:nvSpPr>
        <p:spPr bwMode="auto">
          <a:xfrm>
            <a:off x="133052" y="424846"/>
            <a:ext cx="8877896" cy="6340197"/>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285750" indent="-285750">
              <a:buFont typeface="Arial" panose="020B0604020202020204" pitchFamily="34" charset="0"/>
              <a:buChar char="•"/>
            </a:pPr>
            <a:endParaRPr lang="fr-FR" sz="1400" b="1" dirty="0"/>
          </a:p>
          <a:p>
            <a:pPr marL="285750" indent="-285750">
              <a:buFont typeface="Arial" panose="020B0604020202020204" pitchFamily="34" charset="0"/>
              <a:buChar char="•"/>
            </a:pPr>
            <a:r>
              <a:rPr lang="fr-FR" sz="1400" b="1" dirty="0"/>
              <a:t>Paralléliser développement / projets</a:t>
            </a:r>
          </a:p>
          <a:p>
            <a:pPr marL="1028700" lvl="1">
              <a:buFont typeface="Arial" panose="020B0604020202020204" pitchFamily="34" charset="0"/>
              <a:buChar char="•"/>
            </a:pPr>
            <a:r>
              <a:rPr lang="fr-FR" sz="1400" b="1" dirty="0"/>
              <a:t>Développement</a:t>
            </a:r>
            <a:r>
              <a:rPr lang="fr-FR" sz="1400" dirty="0"/>
              <a:t>  : </a:t>
            </a:r>
            <a:r>
              <a:rPr lang="fr-FR" sz="1400" b="1" dirty="0">
                <a:solidFill>
                  <a:srgbClr val="0070C0"/>
                </a:solidFill>
              </a:rPr>
              <a:t>Passer à la v3.00 </a:t>
            </a:r>
            <a:r>
              <a:rPr lang="fr-FR" sz="1400" dirty="0"/>
              <a:t>(basée sur la nouvelle version stable 1.2 de croco)</a:t>
            </a:r>
            <a:endParaRPr lang="fr-FR" sz="1400" dirty="0">
              <a:solidFill>
                <a:srgbClr val="0070C0"/>
              </a:solidFill>
              <a:latin typeface="Calibri" panose="020F0502020204030204" pitchFamily="34" charset="0"/>
              <a:ea typeface="ＭＳ Ｐゴシック" panose="020B0600070205080204" pitchFamily="34" charset="-128"/>
            </a:endParaRPr>
          </a:p>
          <a:p>
            <a:pPr marL="1428750" lvl="2">
              <a:buFont typeface="Arial" panose="020B0604020202020204" pitchFamily="34" charset="0"/>
              <a:buChar char="•"/>
            </a:pPr>
            <a:r>
              <a:rPr lang="fr-FR" sz="1400" dirty="0">
                <a:latin typeface="Calibri" panose="020F0502020204030204" pitchFamily="34" charset="0"/>
                <a:ea typeface="ＭＳ Ｐゴシック" panose="020B0600070205080204" pitchFamily="34" charset="-128"/>
              </a:rPr>
              <a:t>Ne débugger que sur celle là à partir de maintenant dans la mesure du possible =&gt; point des besoins par chantiers/projets</a:t>
            </a:r>
          </a:p>
          <a:p>
            <a:pPr marL="1428750" lvl="2">
              <a:buFont typeface="Arial" panose="020B0604020202020204" pitchFamily="34" charset="0"/>
              <a:buChar char="•"/>
            </a:pPr>
            <a:endParaRPr lang="fr-FR" sz="1400" dirty="0">
              <a:solidFill>
                <a:srgbClr val="0070C0"/>
              </a:solidFill>
            </a:endParaRPr>
          </a:p>
          <a:p>
            <a:pPr marL="1028700" lvl="1">
              <a:buFont typeface="Arial" panose="020B0604020202020204" pitchFamily="34" charset="0"/>
              <a:buChar char="•"/>
            </a:pPr>
            <a:r>
              <a:rPr lang="fr-FR" sz="1400" b="1" dirty="0"/>
              <a:t>Projets</a:t>
            </a:r>
            <a:r>
              <a:rPr lang="fr-FR" sz="1400" dirty="0"/>
              <a:t> (Chantiers du labo) : </a:t>
            </a:r>
            <a:r>
              <a:rPr lang="fr-FR" sz="1400" b="1" dirty="0">
                <a:solidFill>
                  <a:srgbClr val="0070C0"/>
                </a:solidFill>
              </a:rPr>
              <a:t>rester en v2.00</a:t>
            </a:r>
          </a:p>
          <a:p>
            <a:pPr marL="1428750" lvl="2">
              <a:buFont typeface="Arial" panose="020B0604020202020204" pitchFamily="34" charset="0"/>
              <a:buChar char="•"/>
            </a:pPr>
            <a:r>
              <a:rPr lang="fr-FR" sz="1400" dirty="0"/>
              <a:t>Tout fonctionne mais pas partout ni pour tous les découpages. (Benguela pas sur </a:t>
            </a:r>
            <a:r>
              <a:rPr lang="fr-FR" sz="1400" dirty="0" err="1"/>
              <a:t>Datarmor</a:t>
            </a:r>
            <a:r>
              <a:rPr lang="fr-FR" sz="1400" dirty="0"/>
              <a:t> alors que pas AGRIF. </a:t>
            </a:r>
            <a:r>
              <a:rPr lang="fr-FR" sz="1400" dirty="0" err="1"/>
              <a:t>Sediments</a:t>
            </a:r>
            <a:r>
              <a:rPr lang="fr-FR" sz="1400" dirty="0"/>
              <a:t> pas sur IRENE mais sur JEANZAY…. )  </a:t>
            </a:r>
          </a:p>
          <a:p>
            <a:pPr lvl="1" indent="0"/>
            <a:endParaRPr lang="fr-FR" sz="1400" dirty="0"/>
          </a:p>
          <a:p>
            <a:pPr marL="285750" indent="-285750">
              <a:buFont typeface="Arial" panose="020B0604020202020204" pitchFamily="34" charset="0"/>
              <a:buChar char="•"/>
            </a:pPr>
            <a:r>
              <a:rPr lang="fr-FR" sz="1400" b="1" dirty="0"/>
              <a:t>V3.00</a:t>
            </a:r>
          </a:p>
          <a:p>
            <a:pPr marL="1028700" lvl="1">
              <a:buFont typeface="Arial" panose="020B0604020202020204" pitchFamily="34" charset="0"/>
              <a:buChar char="•"/>
            </a:pPr>
            <a:r>
              <a:rPr lang="fr-FR" sz="1400" b="1" dirty="0"/>
              <a:t>Objectif </a:t>
            </a:r>
            <a:r>
              <a:rPr lang="fr-FR" sz="1400" dirty="0"/>
              <a:t>: </a:t>
            </a:r>
          </a:p>
          <a:p>
            <a:pPr marL="1428750" lvl="2">
              <a:buFont typeface="Arial" panose="020B0604020202020204" pitchFamily="34" charset="0"/>
              <a:buChar char="•"/>
            </a:pPr>
            <a:r>
              <a:rPr lang="fr-FR" sz="1400" dirty="0"/>
              <a:t>Correction d’XIOS (problème de date et de structure des fichiers de sortie)</a:t>
            </a:r>
          </a:p>
          <a:p>
            <a:pPr marL="1428750" lvl="2">
              <a:buFont typeface="Arial" panose="020B0604020202020204" pitchFamily="34" charset="0"/>
              <a:buChar char="•"/>
            </a:pPr>
            <a:r>
              <a:rPr lang="fr-FR" sz="1400" dirty="0"/>
              <a:t>Tenter de régler le bug ancestral du découpage MPI qui semble réservé à AGRIF+PISCES </a:t>
            </a:r>
          </a:p>
          <a:p>
            <a:pPr marL="1428750" lvl="2">
              <a:buFont typeface="Arial" panose="020B0604020202020204" pitchFamily="34" charset="0"/>
              <a:buChar char="•"/>
            </a:pPr>
            <a:r>
              <a:rPr lang="fr-FR" sz="1400" b="1" dirty="0"/>
              <a:t>Commit de la version stable 1.2 d’</a:t>
            </a:r>
            <a:r>
              <a:rPr lang="fr-FR" sz="1400" b="1" dirty="0" err="1"/>
              <a:t>agrif+pisces+quota+sediment</a:t>
            </a:r>
            <a:r>
              <a:rPr lang="fr-FR" sz="1400" b="1" dirty="0"/>
              <a:t> validée </a:t>
            </a:r>
            <a:r>
              <a:rPr lang="fr-FR" sz="1400" dirty="0"/>
              <a:t>sur l’ensemble des </a:t>
            </a:r>
            <a:r>
              <a:rPr lang="fr-FR" sz="1400" dirty="0" err="1"/>
              <a:t>configs</a:t>
            </a:r>
            <a:r>
              <a:rPr lang="fr-FR" sz="1400" dirty="0"/>
              <a:t> réalistes du labo </a:t>
            </a:r>
          </a:p>
          <a:p>
            <a:pPr marL="1428750" lvl="2">
              <a:buFont typeface="Arial" panose="020B0604020202020204" pitchFamily="34" charset="0"/>
              <a:buChar char="•"/>
            </a:pPr>
            <a:r>
              <a:rPr lang="fr-FR" sz="1400" b="1" dirty="0"/>
              <a:t>Pérenniser</a:t>
            </a:r>
            <a:r>
              <a:rPr lang="fr-FR" sz="1400" dirty="0"/>
              <a:t> cette version en intégrant dans les </a:t>
            </a:r>
            <a:r>
              <a:rPr lang="fr-FR" sz="1400" dirty="0" err="1"/>
              <a:t>benchs</a:t>
            </a:r>
            <a:r>
              <a:rPr lang="fr-FR" sz="1400" dirty="0"/>
              <a:t> CVTK croco chacune de nos </a:t>
            </a:r>
            <a:r>
              <a:rPr lang="fr-FR" sz="1400" dirty="0" err="1"/>
              <a:t>configs</a:t>
            </a:r>
            <a:r>
              <a:rPr lang="fr-FR" sz="1400" dirty="0"/>
              <a:t> réalistes. </a:t>
            </a:r>
          </a:p>
          <a:p>
            <a:pPr marL="1428750" lvl="2">
              <a:buFont typeface="Arial" panose="020B0604020202020204" pitchFamily="34" charset="0"/>
              <a:buChar char="•"/>
            </a:pPr>
            <a:endParaRPr lang="fr-FR" sz="1400" dirty="0"/>
          </a:p>
          <a:p>
            <a:pPr marL="1028700" lvl="1">
              <a:buFont typeface="Arial" panose="020B0604020202020204" pitchFamily="34" charset="0"/>
              <a:buChar char="•"/>
            </a:pPr>
            <a:r>
              <a:rPr lang="fr-FR" sz="1400" b="1" dirty="0"/>
              <a:t>Stratégie</a:t>
            </a:r>
            <a:r>
              <a:rPr lang="fr-FR" sz="1400" dirty="0"/>
              <a:t> : (de la plus petite config vers la plus grande)</a:t>
            </a:r>
          </a:p>
          <a:p>
            <a:pPr marL="1428750" lvl="2">
              <a:buFont typeface="Arial" panose="020B0604020202020204" pitchFamily="34" charset="0"/>
              <a:buChar char="•"/>
            </a:pPr>
            <a:r>
              <a:rPr lang="fr-FR" sz="1400" dirty="0"/>
              <a:t>BENGUELA_LR en 2x2 procs sur DATARMOR au plus près de l’équipe croco vers ASAP2 en 360 procs sur IRENE</a:t>
            </a:r>
          </a:p>
          <a:p>
            <a:pPr marL="1428750" lvl="2">
              <a:buFont typeface="Arial" panose="020B0604020202020204" pitchFamily="34" charset="0"/>
              <a:buChar char="•"/>
            </a:pPr>
            <a:r>
              <a:rPr lang="fr-FR" sz="1400" dirty="0"/>
              <a:t>Si disparition des bugs sur les autres machines que IRENE, moyen de mettre la pression sur la hotline du TGCC ou de demander à GENCI la bascule des heures sur JEANZAY. </a:t>
            </a:r>
          </a:p>
          <a:p>
            <a:pPr marL="1428750" lvl="2">
              <a:buFont typeface="Arial" panose="020B0604020202020204" pitchFamily="34" charset="0"/>
              <a:buChar char="•"/>
            </a:pPr>
            <a:endParaRPr lang="fr-FR" sz="1400" dirty="0"/>
          </a:p>
          <a:p>
            <a:pPr marL="1028700" lvl="1">
              <a:buFont typeface="Arial" panose="020B0604020202020204" pitchFamily="34" charset="0"/>
              <a:buChar char="•"/>
            </a:pPr>
            <a:r>
              <a:rPr lang="fr-FR" sz="1400" b="1" dirty="0"/>
              <a:t>Crainte</a:t>
            </a:r>
            <a:r>
              <a:rPr lang="fr-FR" sz="1400" dirty="0"/>
              <a:t> : </a:t>
            </a:r>
          </a:p>
          <a:p>
            <a:pPr marL="1428750" lvl="2">
              <a:buFont typeface="Arial" panose="020B0604020202020204" pitchFamily="34" charset="0"/>
              <a:buChar char="•"/>
            </a:pPr>
            <a:r>
              <a:rPr lang="fr-FR" sz="1400" dirty="0"/>
              <a:t>de rencontrer finalement Un bug sur AGRIF qui nécessite une ré écriture profonde (AGRIF ou PSCES ou les 2)  pour remédier au bug de découpage MPI. Mais au moins ça sera entre les mains des maîtres.</a:t>
            </a:r>
          </a:p>
          <a:p>
            <a:pPr marL="1428750" lvl="2">
              <a:buFont typeface="Arial" panose="020B0604020202020204" pitchFamily="34" charset="0"/>
              <a:buChar char="•"/>
            </a:pPr>
            <a:endParaRPr lang="fr-FR" sz="1400" dirty="0"/>
          </a:p>
        </p:txBody>
      </p:sp>
      <p:sp>
        <p:nvSpPr>
          <p:cNvPr id="2" name="Titre 1">
            <a:extLst>
              <a:ext uri="{FF2B5EF4-FFF2-40B4-BE49-F238E27FC236}">
                <a16:creationId xmlns:a16="http://schemas.microsoft.com/office/drawing/2014/main" id="{6B41966A-FA25-674B-A3C9-DFCD2DAD17E0}"/>
              </a:ext>
            </a:extLst>
          </p:cNvPr>
          <p:cNvSpPr>
            <a:spLocks noGrp="1"/>
          </p:cNvSpPr>
          <p:nvPr>
            <p:ph type="ctrTitle"/>
          </p:nvPr>
        </p:nvSpPr>
        <p:spPr/>
        <p:txBody>
          <a:bodyPr/>
          <a:lstStyle/>
          <a:p>
            <a:r>
              <a:rPr lang="fr-FR" dirty="0">
                <a:solidFill>
                  <a:srgbClr val="0070C0"/>
                </a:solidFill>
                <a:latin typeface="Calibri" panose="020F0502020204030204" pitchFamily="34" charset="0"/>
                <a:ea typeface="ＭＳ Ｐゴシック" panose="020B0600070205080204" pitchFamily="34" charset="-128"/>
              </a:rPr>
              <a:t>Développements pulsation / croco : la suite… </a:t>
            </a:r>
            <a:endParaRPr lang="fr-FR" dirty="0"/>
          </a:p>
        </p:txBody>
      </p:sp>
    </p:spTree>
    <p:extLst>
      <p:ext uri="{BB962C8B-B14F-4D97-AF65-F5344CB8AC3E}">
        <p14:creationId xmlns:p14="http://schemas.microsoft.com/office/powerpoint/2010/main" val="369528945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9" end="19"/>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402110"/>
            <a:ext cx="8376613" cy="6555641"/>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r>
              <a:rPr lang="fr-FR" sz="1200" b="1" dirty="0"/>
              <a:t>asap2</a:t>
            </a:r>
            <a:r>
              <a:rPr lang="fr-FR" sz="1200" dirty="0"/>
              <a:t>  		</a:t>
            </a:r>
          </a:p>
          <a:p>
            <a:pPr marL="914400" lvl="1" indent="-171450">
              <a:buFont typeface="Arial" panose="020B0604020202020204" pitchFamily="34" charset="0"/>
              <a:buChar char="•"/>
            </a:pPr>
            <a:r>
              <a:rPr lang="fr-FR" sz="1200" b="1" dirty="0" err="1">
                <a:solidFill>
                  <a:srgbClr val="0070C0"/>
                </a:solidFill>
              </a:rPr>
              <a:t>runoff</a:t>
            </a:r>
            <a:r>
              <a:rPr lang="fr-FR" sz="1200" dirty="0"/>
              <a:t> 			pour </a:t>
            </a:r>
            <a:r>
              <a:rPr lang="fr-FR" sz="1200" dirty="0" err="1"/>
              <a:t>débug</a:t>
            </a:r>
            <a:r>
              <a:rPr lang="fr-FR" sz="1200" dirty="0"/>
              <a:t> v3.00 : facile de débrancher? </a:t>
            </a:r>
          </a:p>
          <a:p>
            <a:pPr marL="914400" lvl="1" indent="-171450">
              <a:buFont typeface="Arial" panose="020B0604020202020204" pitchFamily="34" charset="0"/>
              <a:buChar char="•"/>
            </a:pPr>
            <a:r>
              <a:rPr lang="fr-FR" sz="1200" b="1" dirty="0" err="1">
                <a:solidFill>
                  <a:srgbClr val="0070C0"/>
                </a:solidFill>
              </a:rPr>
              <a:t>bulk</a:t>
            </a:r>
            <a:r>
              <a:rPr lang="fr-FR" sz="1200" b="1" dirty="0">
                <a:solidFill>
                  <a:srgbClr val="0070C0"/>
                </a:solidFill>
              </a:rPr>
              <a:t> online</a:t>
            </a:r>
            <a:r>
              <a:rPr lang="fr-FR" sz="1200" b="1" dirty="0"/>
              <a:t>		</a:t>
            </a:r>
            <a:r>
              <a:rPr lang="fr-FR" sz="1200" dirty="0"/>
              <a:t>pour </a:t>
            </a:r>
            <a:r>
              <a:rPr lang="fr-FR" sz="1200" dirty="0" err="1"/>
              <a:t>débug</a:t>
            </a:r>
            <a:r>
              <a:rPr lang="fr-FR" sz="1200" dirty="0"/>
              <a:t> v3.00: Pouvoir tourner sans? En plus ré écriture complète dans la v3.00 </a:t>
            </a:r>
          </a:p>
          <a:p>
            <a:pPr marL="914400" lvl="1" indent="-171450">
              <a:buFont typeface="Arial" panose="020B0604020202020204" pitchFamily="34" charset="0"/>
              <a:buChar char="•"/>
            </a:pPr>
            <a:r>
              <a:rPr lang="fr-FR" sz="1200" b="1" dirty="0"/>
              <a:t>Paramètres </a:t>
            </a:r>
            <a:r>
              <a:rPr lang="fr-FR" sz="1200" b="1" dirty="0" err="1"/>
              <a:t>pisces</a:t>
            </a:r>
            <a:r>
              <a:rPr lang="fr-FR" sz="1200" b="1" dirty="0"/>
              <a:t> 	</a:t>
            </a:r>
            <a:r>
              <a:rPr lang="fr-FR" sz="1200" dirty="0" err="1"/>
              <a:t>tunnés</a:t>
            </a:r>
            <a:r>
              <a:rPr lang="fr-FR" sz="1200" dirty="0"/>
              <a:t> sur le global contrairement aux régions d’upwelling (AWA, PEVEX, BENGUELA_LR)</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Clés CPP / config</a:t>
            </a:r>
          </a:p>
          <a:p>
            <a:r>
              <a:rPr lang="fr-FR" sz="1200" b="1" dirty="0">
                <a:solidFill>
                  <a:srgbClr val="00B050"/>
                </a:solidFill>
              </a:rPr>
              <a:t>	(comparaison)</a:t>
            </a:r>
          </a:p>
          <a:p>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Différences entre config </a:t>
            </a:r>
            <a:endParaRPr lang="fr-FR" altLang="fr-FR" dirty="0">
              <a:latin typeface="Calibri" panose="020F0502020204030204" pitchFamily="34" charset="0"/>
              <a:ea typeface="ＭＳ Ｐゴシック" panose="020B0600070205080204" pitchFamily="34" charset="-128"/>
            </a:endParaRPr>
          </a:p>
        </p:txBody>
      </p:sp>
      <p:pic>
        <p:nvPicPr>
          <p:cNvPr id="5" name="Image 4">
            <a:extLst>
              <a:ext uri="{FF2B5EF4-FFF2-40B4-BE49-F238E27FC236}">
                <a16:creationId xmlns:a16="http://schemas.microsoft.com/office/drawing/2014/main" id="{EA4D867D-3E9B-AF4A-9DB9-C77F44015452}"/>
              </a:ext>
            </a:extLst>
          </p:cNvPr>
          <p:cNvPicPr>
            <a:picLocks noChangeAspect="1"/>
          </p:cNvPicPr>
          <p:nvPr/>
        </p:nvPicPr>
        <p:blipFill>
          <a:blip r:embed="rId2"/>
          <a:srcRect/>
          <a:stretch/>
        </p:blipFill>
        <p:spPr>
          <a:xfrm>
            <a:off x="2298357" y="1013254"/>
            <a:ext cx="5627957" cy="5684340"/>
          </a:xfrm>
          <a:prstGeom prst="rect">
            <a:avLst/>
          </a:prstGeom>
        </p:spPr>
      </p:pic>
    </p:spTree>
    <p:extLst>
      <p:ext uri="{BB962C8B-B14F-4D97-AF65-F5344CB8AC3E}">
        <p14:creationId xmlns:p14="http://schemas.microsoft.com/office/powerpoint/2010/main" val="64719718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987593"/>
            <a:ext cx="8177635" cy="5078313"/>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endParaRPr lang="fr-FR" sz="1200" b="1" dirty="0"/>
          </a:p>
          <a:p>
            <a:pPr algn="ctr"/>
            <a:r>
              <a:rPr lang="fr-FR" sz="1200" b="1" dirty="0">
                <a:solidFill>
                  <a:srgbClr val="0070C0"/>
                </a:solidFill>
              </a:rPr>
              <a:t>BENGUELA_LR  </a:t>
            </a:r>
            <a:r>
              <a:rPr lang="fr-FR" sz="1200" dirty="0">
                <a:solidFill>
                  <a:srgbClr val="0070C0"/>
                </a:solidFill>
              </a:rPr>
              <a:t>(sans AGRIF)</a:t>
            </a:r>
          </a:p>
          <a:p>
            <a:pPr algn="ctr"/>
            <a:r>
              <a:rPr lang="fr-FR" sz="1200" dirty="0"/>
              <a:t>(Renaud Intéressé par PISCES + QUOTA + SEDIMENTS)</a:t>
            </a:r>
          </a:p>
          <a:p>
            <a:pPr algn="ctr"/>
            <a:r>
              <a:rPr lang="fr-FR" sz="1200" dirty="0"/>
              <a:t>(Manque AGRIF sur cette config)</a:t>
            </a:r>
          </a:p>
          <a:p>
            <a:endParaRPr lang="fr-FR" sz="1200" dirty="0"/>
          </a:p>
          <a:p>
            <a:endParaRPr lang="fr-FR" sz="1200" dirty="0"/>
          </a:p>
          <a:p>
            <a:r>
              <a:rPr lang="fr-FR" sz="1200" b="1" dirty="0"/>
              <a:t>JEANZAY</a:t>
            </a:r>
          </a:p>
          <a:p>
            <a:r>
              <a:rPr lang="fr-FR" sz="1200" dirty="0">
                <a:solidFill>
                  <a:srgbClr val="00B050"/>
                </a:solidFill>
              </a:rPr>
              <a:t>test_JEANZAY_01_pisces_quota_DEBUG_Steph</a:t>
            </a:r>
            <a:r>
              <a:rPr lang="fr-FR" sz="1200" dirty="0"/>
              <a:t>___OK/</a:t>
            </a:r>
          </a:p>
          <a:p>
            <a:r>
              <a:rPr lang="fr-FR" sz="1200" dirty="0"/>
              <a:t>test_JEANZAY_02_pisces_quota_sed_xios_DEBUG_Steph___OK/</a:t>
            </a:r>
          </a:p>
          <a:p>
            <a:endParaRPr lang="fr-FR" sz="1200" b="1" dirty="0">
              <a:solidFill>
                <a:srgbClr val="FF0000"/>
              </a:solidFill>
            </a:endParaRPr>
          </a:p>
          <a:p>
            <a:endParaRPr lang="fr-FR" sz="1200" b="1" dirty="0">
              <a:solidFill>
                <a:srgbClr val="FF0000"/>
              </a:solidFill>
            </a:endParaRPr>
          </a:p>
          <a:p>
            <a:r>
              <a:rPr lang="fr-FR" sz="1200" b="1" dirty="0"/>
              <a:t>IRENE-AMD</a:t>
            </a:r>
          </a:p>
          <a:p>
            <a:r>
              <a:rPr lang="fr-FR" sz="1200" dirty="0">
                <a:solidFill>
                  <a:srgbClr val="00B050"/>
                </a:solidFill>
              </a:rPr>
              <a:t>test_IRENE-AMD_01_pisces_quota_DEBUG_Steph</a:t>
            </a:r>
            <a:r>
              <a:rPr lang="fr-FR" sz="1200" dirty="0"/>
              <a:t>___OK/</a:t>
            </a:r>
          </a:p>
          <a:p>
            <a:r>
              <a:rPr lang="fr-FR" sz="1200" dirty="0"/>
              <a:t>test_IRENE-AMD_02_pisces_quota_sed_xios_DEBUG_Steph___OK/</a:t>
            </a:r>
          </a:p>
          <a:p>
            <a:endParaRPr lang="fr-FR" sz="1200" dirty="0"/>
          </a:p>
          <a:p>
            <a:endParaRPr lang="fr-FR" sz="1200" dirty="0"/>
          </a:p>
          <a:p>
            <a:r>
              <a:rPr lang="fr-FR" sz="1200" b="1" dirty="0"/>
              <a:t>IRENE</a:t>
            </a:r>
          </a:p>
          <a:p>
            <a:r>
              <a:rPr lang="fr-FR" sz="1200" dirty="0">
                <a:solidFill>
                  <a:srgbClr val="00B050"/>
                </a:solidFill>
              </a:rPr>
              <a:t>test_IRENE_01_pisces_quota_DEBUG_Steph</a:t>
            </a:r>
            <a:r>
              <a:rPr lang="fr-FR" sz="1200" dirty="0"/>
              <a:t>___OK/</a:t>
            </a:r>
          </a:p>
          <a:p>
            <a:r>
              <a:rPr lang="fr-FR" sz="1200" dirty="0"/>
              <a:t>test_IRENE_02_pisces_quota_sed_xios_DEBUG_Steph___OK/</a:t>
            </a:r>
          </a:p>
          <a:p>
            <a:endParaRPr lang="fr-FR" sz="1200" dirty="0"/>
          </a:p>
          <a:p>
            <a:endParaRPr lang="fr-FR" sz="1200" dirty="0"/>
          </a:p>
          <a:p>
            <a:r>
              <a:rPr lang="fr-FR" sz="1200" b="1" dirty="0"/>
              <a:t>DATARMOR	</a:t>
            </a:r>
            <a:r>
              <a:rPr lang="fr-FR" sz="1200" dirty="0">
                <a:solidFill>
                  <a:srgbClr val="0070C0"/>
                </a:solidFill>
              </a:rPr>
              <a:t>  (même croco </a:t>
            </a:r>
            <a:r>
              <a:rPr lang="fr-FR" sz="1200" dirty="0" err="1">
                <a:solidFill>
                  <a:srgbClr val="0070C0"/>
                </a:solidFill>
              </a:rPr>
              <a:t>pisces</a:t>
            </a:r>
            <a:r>
              <a:rPr lang="fr-FR" sz="1200" dirty="0">
                <a:solidFill>
                  <a:srgbClr val="0070C0"/>
                </a:solidFill>
              </a:rPr>
              <a:t> seul ne passe pas sur DATARMOR)</a:t>
            </a:r>
          </a:p>
          <a:p>
            <a:r>
              <a:rPr lang="fr-FR" sz="1200" dirty="0">
                <a:solidFill>
                  <a:srgbClr val="00B050"/>
                </a:solidFill>
              </a:rPr>
              <a:t>test_DATARMOR_01_pisces_quota_DEBUG_Steph</a:t>
            </a:r>
            <a:r>
              <a:rPr lang="fr-FR" sz="1200" dirty="0"/>
              <a:t>___</a:t>
            </a:r>
            <a:r>
              <a:rPr lang="fr-FR" sz="1200" dirty="0">
                <a:solidFill>
                  <a:srgbClr val="0070C0"/>
                </a:solidFill>
              </a:rPr>
              <a:t>PLANTE_floating_invalid_p4zfechem_.f90/</a:t>
            </a:r>
          </a:p>
          <a:p>
            <a:r>
              <a:rPr lang="fr-FR" sz="1200" dirty="0"/>
              <a:t>test_DATARMOR_02_pisces_quota_sed_xios_DEBUG_Steph___</a:t>
            </a:r>
            <a:r>
              <a:rPr lang="fr-FR" sz="1200" dirty="0">
                <a:solidFill>
                  <a:srgbClr val="0070C0"/>
                </a:solidFill>
              </a:rPr>
              <a:t>PLANTE_floating_invalid_p4zfechem_.f90/</a:t>
            </a:r>
          </a:p>
          <a:p>
            <a:r>
              <a:rPr lang="fr-FR" sz="1200" dirty="0"/>
              <a:t>test_DATARMOR_03_pisces_DEBUG_Steph___</a:t>
            </a:r>
            <a:r>
              <a:rPr lang="fr-FR" sz="1200" dirty="0">
                <a:solidFill>
                  <a:srgbClr val="0070C0"/>
                </a:solidFill>
              </a:rPr>
              <a:t>PLANTE_floating_invalid_p4zfechem_.f90/</a:t>
            </a:r>
          </a:p>
          <a:p>
            <a:endParaRPr lang="fr-FR" sz="1200" b="1" dirty="0"/>
          </a:p>
          <a:p>
            <a:pPr marL="171450" indent="-171450">
              <a:buFont typeface="Arial" panose="020B0604020202020204" pitchFamily="34" charset="0"/>
              <a:buChar char="•"/>
            </a:pPr>
            <a:endParaRPr lang="fr-FR" sz="1200" b="1"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Point à ce jour avec la v2.00 – BENGUELA_LR</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09256834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746962"/>
            <a:ext cx="8177635" cy="5632311"/>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endParaRPr lang="fr-FR" sz="1200" b="1" dirty="0"/>
          </a:p>
          <a:p>
            <a:pPr algn="ctr"/>
            <a:r>
              <a:rPr lang="fr-FR" sz="1200" b="1" dirty="0">
                <a:solidFill>
                  <a:srgbClr val="0070C0"/>
                </a:solidFill>
              </a:rPr>
              <a:t>AWA (can11sen2)</a:t>
            </a:r>
            <a:endParaRPr lang="fr-FR" sz="1200" dirty="0">
              <a:solidFill>
                <a:srgbClr val="0070C0"/>
              </a:solidFill>
            </a:endParaRPr>
          </a:p>
          <a:p>
            <a:pPr algn="ctr"/>
            <a:r>
              <a:rPr lang="fr-FR" sz="1200" dirty="0"/>
              <a:t>(Vincent, Pierre &amp; Xavier intéressés par AGRIF + PISCES + QUOTA + SHADING + XIOS)</a:t>
            </a:r>
          </a:p>
          <a:p>
            <a:pPr algn="ctr"/>
            <a:endParaRPr lang="fr-FR" sz="1200" dirty="0"/>
          </a:p>
          <a:p>
            <a:endParaRPr lang="fr-FR" sz="1200" dirty="0"/>
          </a:p>
          <a:p>
            <a:endParaRPr lang="fr-FR" sz="1200" dirty="0"/>
          </a:p>
          <a:p>
            <a:r>
              <a:rPr lang="fr-FR" sz="1200" b="1" dirty="0"/>
              <a:t>JEANZAY</a:t>
            </a:r>
          </a:p>
          <a:p>
            <a:r>
              <a:rPr lang="fr-FR" sz="1200" dirty="0">
                <a:solidFill>
                  <a:srgbClr val="00B050"/>
                </a:solidFill>
              </a:rPr>
              <a:t>test_JEANZAY_01_agrif_pisces_quota_shading_DEBUG_Steph</a:t>
            </a:r>
            <a:r>
              <a:rPr lang="fr-FR" sz="1200" dirty="0"/>
              <a:t>___OK/</a:t>
            </a:r>
          </a:p>
          <a:p>
            <a:r>
              <a:rPr lang="fr-FR" sz="1200" dirty="0"/>
              <a:t>test_JEANZAY_02_agrif_pisces_quota_shading_xios_DEBUG_Steph___OK/</a:t>
            </a:r>
          </a:p>
          <a:p>
            <a:endParaRPr lang="fr-FR" sz="1200" b="1" dirty="0">
              <a:solidFill>
                <a:srgbClr val="FF0000"/>
              </a:solidFill>
            </a:endParaRPr>
          </a:p>
          <a:p>
            <a:endParaRPr lang="fr-FR" sz="1200" b="1" dirty="0">
              <a:solidFill>
                <a:srgbClr val="FF0000"/>
              </a:solidFill>
            </a:endParaRPr>
          </a:p>
          <a:p>
            <a:r>
              <a:rPr lang="fr-FR" sz="1200" b="1" dirty="0"/>
              <a:t>IRENE-AMD</a:t>
            </a:r>
          </a:p>
          <a:p>
            <a:r>
              <a:rPr lang="fr-FR" sz="1200" dirty="0">
                <a:solidFill>
                  <a:srgbClr val="00B050"/>
                </a:solidFill>
              </a:rPr>
              <a:t>test_IRENE-AMD_01_agrif_pisces_quota_shading_DEBUG_Steph</a:t>
            </a:r>
            <a:r>
              <a:rPr lang="fr-FR" sz="1200" dirty="0"/>
              <a:t>___OK/</a:t>
            </a:r>
          </a:p>
          <a:p>
            <a:r>
              <a:rPr lang="fr-FR" sz="1200" dirty="0"/>
              <a:t>test_IRENE-AMD_02_agrif_pisces_quota_shading_xios_DEBUG_Steph___OK/</a:t>
            </a:r>
          </a:p>
          <a:p>
            <a:endParaRPr lang="fr-FR" sz="1200" dirty="0"/>
          </a:p>
          <a:p>
            <a:endParaRPr lang="fr-FR" sz="1200" dirty="0"/>
          </a:p>
          <a:p>
            <a:r>
              <a:rPr lang="fr-FR" sz="1200" b="1" dirty="0"/>
              <a:t>IRENE</a:t>
            </a:r>
          </a:p>
          <a:p>
            <a:r>
              <a:rPr lang="fr-FR" sz="1200" dirty="0">
                <a:solidFill>
                  <a:srgbClr val="00B050"/>
                </a:solidFill>
              </a:rPr>
              <a:t>test_IRENE_01_agrif_pisces_quota_shading_DEBUG_Steph</a:t>
            </a:r>
            <a:r>
              <a:rPr lang="fr-FR" sz="1200" dirty="0"/>
              <a:t>___OK/</a:t>
            </a:r>
          </a:p>
          <a:p>
            <a:r>
              <a:rPr lang="fr-FR" sz="1200" dirty="0"/>
              <a:t>test_IRENE_02_agrif_pisces_quota_shading_xios_DEBUG_Steph___OK/</a:t>
            </a:r>
          </a:p>
          <a:p>
            <a:endParaRPr lang="fr-FR" sz="1200" dirty="0"/>
          </a:p>
          <a:p>
            <a:endParaRPr lang="fr-FR" sz="1200" dirty="0"/>
          </a:p>
          <a:p>
            <a:r>
              <a:rPr lang="fr-FR" sz="1200" b="1" dirty="0"/>
              <a:t>DATARMOR		</a:t>
            </a:r>
            <a:r>
              <a:rPr lang="fr-FR" sz="1200" dirty="0">
                <a:solidFill>
                  <a:srgbClr val="0070C0"/>
                </a:solidFill>
              </a:rPr>
              <a:t>(quota ne passe pas sur DATARMOR)</a:t>
            </a:r>
            <a:endParaRPr lang="fr-FR" sz="1200" b="1" dirty="0"/>
          </a:p>
          <a:p>
            <a:r>
              <a:rPr lang="fr-FR" sz="1200" dirty="0">
                <a:solidFill>
                  <a:srgbClr val="00B050"/>
                </a:solidFill>
              </a:rPr>
              <a:t>test_DATARMOR_01_agrif_pisces_quota_shading_DEBUG_Steph</a:t>
            </a:r>
            <a:r>
              <a:rPr lang="fr-FR" sz="1200" dirty="0"/>
              <a:t>___</a:t>
            </a:r>
            <a:r>
              <a:rPr lang="fr-FR" sz="1200" dirty="0">
                <a:solidFill>
                  <a:srgbClr val="0070C0"/>
                </a:solidFill>
              </a:rPr>
              <a:t>PLANTE_invalid_floating_p4zrem_.f90/</a:t>
            </a:r>
          </a:p>
          <a:p>
            <a:r>
              <a:rPr lang="fr-FR" sz="1200" dirty="0"/>
              <a:t>test_DATARMOR_02_agrif_pisces_quota_shading_xios_DEBUG_Steph___</a:t>
            </a:r>
            <a:r>
              <a:rPr lang="fr-FR" sz="1200" dirty="0">
                <a:solidFill>
                  <a:srgbClr val="0070C0"/>
                </a:solidFill>
              </a:rPr>
              <a:t>PLANTE_invalid_floating_p4zrem_.f90/</a:t>
            </a:r>
          </a:p>
          <a:p>
            <a:endParaRPr lang="fr-FR" sz="1200" dirty="0"/>
          </a:p>
          <a:p>
            <a:r>
              <a:rPr lang="fr-FR" sz="1200" dirty="0"/>
              <a:t>test_DATARMOR_03_agrif_pisces_shading_DEBUG_Steph___OK/</a:t>
            </a:r>
          </a:p>
          <a:p>
            <a:r>
              <a:rPr lang="fr-FR" sz="1200" dirty="0"/>
              <a:t>test_DATARMOR_04_agrif_pisces_shading_xios_DEBUG_Steph___OK/</a:t>
            </a:r>
          </a:p>
          <a:p>
            <a:endParaRPr lang="fr-FR" sz="1200" dirty="0"/>
          </a:p>
          <a:p>
            <a:endParaRPr lang="fr-FR" sz="1200" dirty="0"/>
          </a:p>
          <a:p>
            <a:pPr marL="171450" indent="-171450">
              <a:buFont typeface="Arial" panose="020B0604020202020204" pitchFamily="34" charset="0"/>
              <a:buChar char="•"/>
            </a:pPr>
            <a:endParaRPr lang="fr-FR" sz="1200" b="1"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Point à ce jour avec la v2.00 – AWA (can11sen2)</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71018541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81213" y="584534"/>
            <a:ext cx="8981574" cy="6186309"/>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endParaRPr lang="fr-FR" sz="1200" b="1" dirty="0"/>
          </a:p>
          <a:p>
            <a:pPr algn="ctr"/>
            <a:r>
              <a:rPr lang="fr-FR" sz="1200" b="1" dirty="0">
                <a:solidFill>
                  <a:srgbClr val="0070C0"/>
                </a:solidFill>
              </a:rPr>
              <a:t>ASAP2</a:t>
            </a:r>
            <a:endParaRPr lang="fr-FR" sz="1200" dirty="0">
              <a:solidFill>
                <a:srgbClr val="0070C0"/>
              </a:solidFill>
            </a:endParaRPr>
          </a:p>
          <a:p>
            <a:pPr algn="ctr"/>
            <a:r>
              <a:rPr lang="fr-FR" sz="1200" dirty="0"/>
              <a:t>(Steph intéressé par AGRIF + PISCES + XIOS)</a:t>
            </a:r>
          </a:p>
          <a:p>
            <a:pPr algn="ctr"/>
            <a:endParaRPr lang="fr-FR" sz="1200" dirty="0"/>
          </a:p>
          <a:p>
            <a:r>
              <a:rPr lang="fr-FR" sz="1200" b="1" dirty="0"/>
              <a:t>JEANZAY</a:t>
            </a:r>
          </a:p>
          <a:p>
            <a:r>
              <a:rPr lang="fr-FR" sz="1200" dirty="0">
                <a:solidFill>
                  <a:srgbClr val="00B050"/>
                </a:solidFill>
              </a:rPr>
              <a:t>test_JEANZAY_01_agrif_pisces_DEBUG_Steph___OK/</a:t>
            </a:r>
          </a:p>
          <a:p>
            <a:r>
              <a:rPr lang="fr-FR" sz="1200" dirty="0"/>
              <a:t>test_JEANZAY_02_agrif_pisces_xios_DEBUG_Steph___OK/</a:t>
            </a:r>
          </a:p>
          <a:p>
            <a:r>
              <a:rPr lang="fr-FR" sz="1200" dirty="0"/>
              <a:t>test_JEANZAY_03_______pisces_quota_sed_xios_PSOURCE_False_DEBUG_Steph___OK/</a:t>
            </a:r>
          </a:p>
          <a:p>
            <a:r>
              <a:rPr lang="fr-FR" sz="1200" dirty="0"/>
              <a:t>test_JEANZAY_04_agrif_pisces_quota_xios_PSOURCE_False_DEBUG_Steph___OK/</a:t>
            </a:r>
          </a:p>
          <a:p>
            <a:endParaRPr lang="fr-FR" sz="1200" b="1" dirty="0">
              <a:solidFill>
                <a:srgbClr val="FF0000"/>
              </a:solidFill>
            </a:endParaRPr>
          </a:p>
          <a:p>
            <a:endParaRPr lang="fr-FR" sz="1200" b="1" dirty="0">
              <a:solidFill>
                <a:srgbClr val="FF0000"/>
              </a:solidFill>
            </a:endParaRPr>
          </a:p>
          <a:p>
            <a:r>
              <a:rPr lang="fr-FR" sz="1200" b="1" dirty="0"/>
              <a:t>IRENE-AMD</a:t>
            </a:r>
          </a:p>
          <a:p>
            <a:r>
              <a:rPr lang="fr-FR" sz="1200" dirty="0">
                <a:solidFill>
                  <a:srgbClr val="00B050"/>
                </a:solidFill>
              </a:rPr>
              <a:t>test_IRENE-AMD_01_agrif_pisces_DEBUG_Steph___OK/</a:t>
            </a:r>
          </a:p>
          <a:p>
            <a:r>
              <a:rPr lang="fr-FR" sz="1200" dirty="0"/>
              <a:t>test_IRENE-AMD_02_agrif_pisces_xios_DEBUG_Steph___OK/</a:t>
            </a:r>
          </a:p>
          <a:p>
            <a:r>
              <a:rPr lang="fr-FR" sz="1200" dirty="0"/>
              <a:t>test_IRENE-AMD_03_agrif_pisces_quota_xios_PSOURCE_False_DEBUG_Steph___</a:t>
            </a:r>
            <a:r>
              <a:rPr lang="fr-FR" sz="1200" dirty="0">
                <a:solidFill>
                  <a:srgbClr val="0070C0"/>
                </a:solidFill>
              </a:rPr>
              <a:t>BLOQUE_apres_2eme_pdt_grille_mere/</a:t>
            </a:r>
          </a:p>
          <a:p>
            <a:r>
              <a:rPr lang="fr-FR" sz="1200" dirty="0"/>
              <a:t>test_IRENE-AMD_03_agrif_pisces_quota_xios_PSOURCE_False_PROD___</a:t>
            </a:r>
            <a:r>
              <a:rPr lang="fr-FR" sz="1200" dirty="0">
                <a:solidFill>
                  <a:srgbClr val="0070C0"/>
                </a:solidFill>
              </a:rPr>
              <a:t>BLOQUE_apres_2eme_pdt_grille_mere/</a:t>
            </a:r>
          </a:p>
          <a:p>
            <a:r>
              <a:rPr lang="fr-FR" sz="1200" dirty="0"/>
              <a:t>test_IRENE-AMD_03_______pisces_quota_xios_PSOURCE_False_DEBUG_Steph___OK/</a:t>
            </a:r>
          </a:p>
          <a:p>
            <a:r>
              <a:rPr lang="fr-FR" sz="1200" dirty="0"/>
              <a:t>test_IRENE-AMD_04_______pisces_quota_sed_xios_PSOURCE_False_DEBUG_Steph___</a:t>
            </a:r>
            <a:r>
              <a:rPr lang="fr-FR" sz="1200" dirty="0">
                <a:solidFill>
                  <a:srgbClr val="0070C0"/>
                </a:solidFill>
              </a:rPr>
              <a:t>PLANTE_Segmentation_Fault_p4zsed_.f90/</a:t>
            </a:r>
          </a:p>
          <a:p>
            <a:endParaRPr lang="fr-FR" sz="1200" dirty="0"/>
          </a:p>
          <a:p>
            <a:endParaRPr lang="fr-FR" sz="1200" dirty="0"/>
          </a:p>
          <a:p>
            <a:r>
              <a:rPr lang="fr-FR" sz="1200" b="1" dirty="0"/>
              <a:t>IRENE</a:t>
            </a:r>
          </a:p>
          <a:p>
            <a:r>
              <a:rPr lang="fr-FR" sz="1200" dirty="0">
                <a:solidFill>
                  <a:srgbClr val="00B050"/>
                </a:solidFill>
              </a:rPr>
              <a:t>test_IRENE_01_agrif_pisces_DEBUG_Steph</a:t>
            </a:r>
            <a:r>
              <a:rPr lang="fr-FR" sz="1200" dirty="0"/>
              <a:t>___</a:t>
            </a:r>
            <a:r>
              <a:rPr lang="fr-FR" sz="1200" dirty="0">
                <a:solidFill>
                  <a:srgbClr val="0070C0"/>
                </a:solidFill>
              </a:rPr>
              <a:t>PLANTE_Segmentation_fault_2eme_pdt_grille_mere/</a:t>
            </a:r>
          </a:p>
          <a:p>
            <a:r>
              <a:rPr lang="fr-FR" sz="1200" dirty="0"/>
              <a:t>test_IRENE_02_agrif_pisces_xios_DEBUG_Steph___OK/</a:t>
            </a:r>
          </a:p>
          <a:p>
            <a:r>
              <a:rPr lang="fr-FR" sz="1200" dirty="0"/>
              <a:t>test_IRENE_03_agrif_pisces_quota_xios_DEBUG_Steph_PSOURCE_false___OK/</a:t>
            </a:r>
          </a:p>
          <a:p>
            <a:r>
              <a:rPr lang="fr-FR" sz="1200" dirty="0"/>
              <a:t>test_IRENE_04_______pisces_quota_sed_xios_DEBUG_Steph_PSOURCE_False___</a:t>
            </a:r>
            <a:r>
              <a:rPr lang="fr-FR" sz="1200" dirty="0">
                <a:solidFill>
                  <a:srgbClr val="0070C0"/>
                </a:solidFill>
              </a:rPr>
              <a:t>PLANTE_Segmentation_Fault_apres_1er_pdt_grille_mere/</a:t>
            </a:r>
            <a:endParaRPr lang="fr-FR" sz="1200" dirty="0"/>
          </a:p>
          <a:p>
            <a:endParaRPr lang="fr-FR" sz="1200" dirty="0"/>
          </a:p>
          <a:p>
            <a:endParaRPr lang="fr-FR" sz="1200" dirty="0"/>
          </a:p>
          <a:p>
            <a:r>
              <a:rPr lang="fr-FR" sz="1200" b="1" dirty="0"/>
              <a:t>DATARMOR		</a:t>
            </a:r>
            <a:r>
              <a:rPr lang="fr-FR" sz="1200" dirty="0">
                <a:solidFill>
                  <a:srgbClr val="0070C0"/>
                </a:solidFill>
              </a:rPr>
              <a:t>(quota ne passe pas sur DATARMOR)</a:t>
            </a:r>
            <a:endParaRPr lang="fr-FR" sz="1200" b="1" dirty="0"/>
          </a:p>
          <a:p>
            <a:r>
              <a:rPr lang="fr-FR" sz="1200" dirty="0">
                <a:solidFill>
                  <a:srgbClr val="00B050"/>
                </a:solidFill>
              </a:rPr>
              <a:t>test_DATARMOR_01_agrif_pisces_DEBUG_Steph_</a:t>
            </a:r>
            <a:r>
              <a:rPr lang="fr-FR" sz="1200" b="1" dirty="0">
                <a:solidFill>
                  <a:srgbClr val="00B050"/>
                </a:solidFill>
              </a:rPr>
              <a:t>4x7</a:t>
            </a:r>
            <a:r>
              <a:rPr lang="fr-FR" sz="1200" dirty="0"/>
              <a:t>___OK/</a:t>
            </a:r>
          </a:p>
          <a:p>
            <a:r>
              <a:rPr lang="fr-FR" sz="1200" dirty="0"/>
              <a:t>test_DATARMOR_02_agrif_pisces_xios_DEBUG_Steph_</a:t>
            </a:r>
            <a:r>
              <a:rPr lang="fr-FR" sz="1200" b="1" dirty="0"/>
              <a:t>4x7</a:t>
            </a:r>
            <a:r>
              <a:rPr lang="fr-FR" sz="1200" dirty="0"/>
              <a:t>___OK/</a:t>
            </a:r>
          </a:p>
          <a:p>
            <a:r>
              <a:rPr lang="fr-FR" sz="1200" dirty="0"/>
              <a:t>test_DATARMOR_02_agrif_pisces_xios_DEBUG_Steph_</a:t>
            </a:r>
            <a:r>
              <a:rPr lang="fr-FR" sz="1200" b="1" dirty="0"/>
              <a:t>12x10</a:t>
            </a:r>
            <a:r>
              <a:rPr lang="fr-FR" sz="1200" dirty="0"/>
              <a:t>___</a:t>
            </a:r>
            <a:r>
              <a:rPr lang="fr-FR" sz="1200" dirty="0">
                <a:solidFill>
                  <a:srgbClr val="0070C0"/>
                </a:solidFill>
              </a:rPr>
              <a:t>PLANTE_invalid_floating_p4zfechem_.f90/</a:t>
            </a:r>
          </a:p>
          <a:p>
            <a:r>
              <a:rPr lang="fr-FR" sz="1200" dirty="0"/>
              <a:t>test_DATARMOR_03_______pisces_quota_sed_xios_PSOURCE_False_DEBUG_Steph_</a:t>
            </a:r>
            <a:r>
              <a:rPr lang="fr-FR" sz="1200" b="1" dirty="0"/>
              <a:t>4x7</a:t>
            </a:r>
            <a:r>
              <a:rPr lang="fr-FR" sz="1200" dirty="0"/>
              <a:t>___OK/</a:t>
            </a:r>
          </a:p>
          <a:p>
            <a:endParaRPr lang="fr-FR" sz="1200"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Point à ce jour avec la v2.00 – ASAP2</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12977860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62869</TotalTime>
  <Words>2958</Words>
  <Application>Microsoft Macintosh PowerPoint</Application>
  <PresentationFormat>Affichage à l'écran (4:3)</PresentationFormat>
  <Paragraphs>402</Paragraphs>
  <Slides>14</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Calibri</vt:lpstr>
      <vt:lpstr>Comic Sans MS</vt:lpstr>
      <vt:lpstr>Symbol</vt:lpstr>
      <vt:lpstr>Thème Office</vt:lpstr>
      <vt:lpstr>Présentation PowerPoint</vt:lpstr>
      <vt:lpstr>Phase 1:  4 configs / 2 versions v1.00 (pisces v2) &amp; v2.00 (XIOS) / 4 atlas</vt:lpstr>
      <vt:lpstr>Phase 2:  v2.00 « stable » / quota+sediments / en chemin vers la croco team…</vt:lpstr>
      <vt:lpstr>Situation aujourd’hui</vt:lpstr>
      <vt:lpstr>Développements pulsation / croco : la suite… </vt:lpstr>
      <vt:lpstr>Différences entre config </vt:lpstr>
      <vt:lpstr>Point à ce jour avec la v2.00 – BENGUELA_LR</vt:lpstr>
      <vt:lpstr>Point à ce jour avec la v2.00 – AWA (can11sen2)</vt:lpstr>
      <vt:lpstr>Point à ce jour avec la v2.00 – ASAP2</vt:lpstr>
      <vt:lpstr>Passage  v2.00 =&gt; v3.00 / Rapprochement équipe croco </vt:lpstr>
      <vt:lpstr>Les différents projets :</vt:lpstr>
      <vt:lpstr>PISCO (pisces / quota / sediments)</vt:lpstr>
      <vt:lpstr>PISCO (pisces / quota / sediments)</vt:lpstr>
      <vt:lpstr>Bug sur NANO (semble corrigé par la v2.00)</vt:lpstr>
    </vt:vector>
  </TitlesOfParts>
  <Company>locean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Christophe</dc:creator>
  <cp:lastModifiedBy>Christophe HOURDIN</cp:lastModifiedBy>
  <cp:revision>1371</cp:revision>
  <dcterms:created xsi:type="dcterms:W3CDTF">2016-10-03T12:52:55Z</dcterms:created>
  <dcterms:modified xsi:type="dcterms:W3CDTF">2022-04-20T09:28:51Z</dcterms:modified>
</cp:coreProperties>
</file>