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755" r:id="rId2"/>
    <p:sldId id="762" r:id="rId3"/>
    <p:sldId id="772" r:id="rId4"/>
    <p:sldId id="763" r:id="rId5"/>
    <p:sldId id="765" r:id="rId6"/>
    <p:sldId id="698" r:id="rId7"/>
    <p:sldId id="768" r:id="rId8"/>
    <p:sldId id="766" r:id="rId9"/>
    <p:sldId id="769" r:id="rId10"/>
    <p:sldId id="770" r:id="rId11"/>
    <p:sldId id="773" r:id="rId12"/>
    <p:sldId id="771" r:id="rId13"/>
    <p:sldId id="774" r:id="rId14"/>
    <p:sldId id="775" r:id="rId15"/>
    <p:sldId id="776" r:id="rId16"/>
    <p:sldId id="777" r:id="rId17"/>
    <p:sldId id="756" r:id="rId18"/>
    <p:sldId id="757" r:id="rId19"/>
    <p:sldId id="749" r:id="rId20"/>
    <p:sldId id="750" r:id="rId21"/>
    <p:sldId id="751" r:id="rId22"/>
    <p:sldId id="752" r:id="rId23"/>
    <p:sldId id="753" r:id="rId24"/>
    <p:sldId id="754" r:id="rId25"/>
    <p:sldId id="306" r:id="rId26"/>
    <p:sldId id="761" r:id="rId27"/>
    <p:sldId id="758" r:id="rId28"/>
    <p:sldId id="779" r:id="rId29"/>
    <p:sldId id="780" r:id="rId30"/>
    <p:sldId id="781" r:id="rId31"/>
    <p:sldId id="782" r:id="rId32"/>
    <p:sldId id="675" r:id="rId33"/>
    <p:sldId id="760" r:id="rId34"/>
    <p:sldId id="257" r:id="rId35"/>
    <p:sldId id="258" r:id="rId36"/>
    <p:sldId id="259" r:id="rId37"/>
    <p:sldId id="260" r:id="rId38"/>
    <p:sldId id="261" r:id="rId39"/>
  </p:sldIdLst>
  <p:sldSz cx="18000663" cy="11339513"/>
  <p:notesSz cx="6858000" cy="9144000"/>
  <p:defaultTextStyle>
    <a:defPPr>
      <a:defRPr lang="fr-FR"/>
    </a:defPPr>
    <a:lvl1pPr algn="l" defTabSz="838276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838276" algn="l" defTabSz="838276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1676552" algn="l" defTabSz="838276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2514829" algn="l" defTabSz="838276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3353105" algn="l" defTabSz="838276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4191381" algn="l" defTabSz="1676552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5029657" algn="l" defTabSz="1676552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5867933" algn="l" defTabSz="1676552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6706210" algn="l" defTabSz="1676552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572" userDrawn="1">
          <p15:clr>
            <a:srgbClr val="A4A3A4"/>
          </p15:clr>
        </p15:guide>
        <p15:guide id="2" pos="567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94"/>
    <p:restoredTop sz="94937"/>
  </p:normalViewPr>
  <p:slideViewPr>
    <p:cSldViewPr snapToGrid="0" snapToObjects="1">
      <p:cViewPr>
        <p:scale>
          <a:sx n="100" d="100"/>
          <a:sy n="100" d="100"/>
        </p:scale>
        <p:origin x="1288" y="-688"/>
      </p:cViewPr>
      <p:guideLst>
        <p:guide orient="horz" pos="3572"/>
        <p:guide pos="567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62" d="100"/>
          <a:sy n="162" d="100"/>
        </p:scale>
        <p:origin x="-3584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6282ABBD-4473-CC71-8A5B-EF7874C21F0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74D0752-CC4F-64CD-17E1-EEEC7CA8767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474F2D9-7626-4044-903F-8C4884DA1A38}" type="datetimeFigureOut">
              <a:rPr lang="fr-FR" altLang="fr-FR"/>
              <a:pPr>
                <a:defRPr/>
              </a:pPr>
              <a:t>28/11/2025</a:t>
            </a:fld>
            <a:endParaRPr lang="fr-FR" alt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E31E377-A303-9FF9-671C-7866F062383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23E44B2-B120-C651-91C4-B6A3D8DC664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B3297B5-D124-0F4E-BBEE-92E2A7049CB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B170D762-3C08-C938-229D-B21EC757732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40F2CCB-7D89-2433-3212-86C2316F0B9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641DC5D-D89F-7F4A-B47E-EC2B85C64EFB}" type="datetimeFigureOut">
              <a:rPr lang="fr-FR" altLang="fr-FR"/>
              <a:pPr>
                <a:defRPr/>
              </a:pPr>
              <a:t>28/11/2025</a:t>
            </a:fld>
            <a:endParaRPr lang="fr-FR" altLang="fr-FR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6181736A-256B-7E39-CEC6-52BB931D66C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08025" y="685800"/>
            <a:ext cx="54419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>
            <a:extLst>
              <a:ext uri="{FF2B5EF4-FFF2-40B4-BE49-F238E27FC236}">
                <a16:creationId xmlns:a16="http://schemas.microsoft.com/office/drawing/2014/main" id="{4239DA6F-E4F6-3401-FAF3-B0CB32BAF5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noProof="0"/>
              <a:t>Cliquez pour modifier les styles du texte du masque</a:t>
            </a:r>
          </a:p>
          <a:p>
            <a:pPr lvl="1"/>
            <a:r>
              <a:rPr lang="fr-FR" altLang="fr-FR" noProof="0"/>
              <a:t>Deuxième niveau</a:t>
            </a:r>
          </a:p>
          <a:p>
            <a:pPr lvl="2"/>
            <a:r>
              <a:rPr lang="fr-FR" altLang="fr-FR" noProof="0"/>
              <a:t>Troisième niveau</a:t>
            </a:r>
          </a:p>
          <a:p>
            <a:pPr lvl="3"/>
            <a:r>
              <a:rPr lang="fr-FR" altLang="fr-FR" noProof="0"/>
              <a:t>Quatrième niveau</a:t>
            </a:r>
          </a:p>
          <a:p>
            <a:pPr lvl="4"/>
            <a:r>
              <a:rPr lang="fr-FR" altLang="fr-FR" noProof="0"/>
              <a:t>Cinquième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CA5DC70-014A-E145-11EF-2C08CA0B4CA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F63EBCE-F707-920D-909E-4D1894F1D1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D88CB1D-9C70-684D-B722-5428CE7B4E0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838276" rtl="0" eaLnBrk="0" fontAlgn="base" hangingPunct="0">
      <a:spcBef>
        <a:spcPct val="30000"/>
      </a:spcBef>
      <a:spcAft>
        <a:spcPct val="0"/>
      </a:spcAft>
      <a:defRPr sz="2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838276" algn="l" defTabSz="838276" rtl="0" eaLnBrk="0" fontAlgn="base" hangingPunct="0">
      <a:spcBef>
        <a:spcPct val="30000"/>
      </a:spcBef>
      <a:spcAft>
        <a:spcPct val="0"/>
      </a:spcAft>
      <a:defRPr sz="2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1676552" algn="l" defTabSz="838276" rtl="0" eaLnBrk="0" fontAlgn="base" hangingPunct="0">
      <a:spcBef>
        <a:spcPct val="30000"/>
      </a:spcBef>
      <a:spcAft>
        <a:spcPct val="0"/>
      </a:spcAft>
      <a:defRPr sz="2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2514829" algn="l" defTabSz="838276" rtl="0" eaLnBrk="0" fontAlgn="base" hangingPunct="0">
      <a:spcBef>
        <a:spcPct val="30000"/>
      </a:spcBef>
      <a:spcAft>
        <a:spcPct val="0"/>
      </a:spcAft>
      <a:defRPr sz="2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3353105" algn="l" defTabSz="838276" rtl="0" eaLnBrk="0" fontAlgn="base" hangingPunct="0">
      <a:spcBef>
        <a:spcPct val="30000"/>
      </a:spcBef>
      <a:spcAft>
        <a:spcPct val="0"/>
      </a:spcAft>
      <a:defRPr sz="2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4191381" algn="l" defTabSz="83827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5029657" algn="l" defTabSz="83827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5867933" algn="l" defTabSz="83827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6706210" algn="l" defTabSz="83827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88CB1D-9C70-684D-B722-5428CE7B4E03}" type="slidenum">
              <a:rPr lang="fr-FR" altLang="fr-FR" smtClean="0"/>
              <a:pPr>
                <a:defRPr/>
              </a:pPr>
              <a:t>4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91397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D205B5-FB0D-E316-23AB-337C8DA8F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1FC48B0-480B-90B0-D752-770007ED35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68895F1-70BD-3751-353B-D24BE298C5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7C320C8-FC87-6BCD-ECAF-67375106AF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88CB1D-9C70-684D-B722-5428CE7B4E03}" type="slidenum">
              <a:rPr lang="fr-FR" altLang="fr-FR" smtClean="0"/>
              <a:pPr>
                <a:defRPr/>
              </a:pPr>
              <a:t>5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31002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270433-1AB8-5A6D-A643-2916DDC1EC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0FFAA31-7AFC-8823-EA5C-1AF7F9ECB5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48F45F7-9546-6825-1B2B-1433E54514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604ACD8-9520-0F20-C289-35B14A6DCB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88CB1D-9C70-684D-B722-5428CE7B4E03}" type="slidenum">
              <a:rPr lang="fr-FR" altLang="fr-FR" smtClean="0"/>
              <a:pPr>
                <a:defRPr/>
              </a:pPr>
              <a:t>7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34750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6F3A8E-8D31-09E4-E107-E2737E1AE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C4B4E5D-17C3-FC61-2D21-D6A5F15D61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05B5291-B986-733D-C402-F46F05B049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775CCA2-2808-5C08-13CE-E4A9AC402E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88CB1D-9C70-684D-B722-5428CE7B4E03}" type="slidenum">
              <a:rPr lang="fr-FR" altLang="fr-FR" smtClean="0"/>
              <a:pPr>
                <a:defRPr/>
              </a:pPr>
              <a:t>8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47643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C01CD1-5B4D-6F89-7CDC-0AC1E7D8E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CD655A3-B57D-D801-9438-0F0624BDC1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FFB5D3D-8302-D02A-096F-845E202B19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8769563-9AD3-96DA-68C2-15249315CD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88CB1D-9C70-684D-B722-5428CE7B4E03}" type="slidenum">
              <a:rPr lang="fr-FR" altLang="fr-FR" smtClean="0"/>
              <a:pPr>
                <a:defRPr/>
              </a:pPr>
              <a:t>9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317600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E1436-A639-7B2C-A0DE-A3EDADEAF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23C46B6-E3E6-6748-18E9-6B4A54C344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BF3C785-3CEE-C7B5-9381-3617AA69F0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62AF02D-8B54-13B2-E2C1-FDF81A9ADC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88CB1D-9C70-684D-B722-5428CE7B4E03}" type="slidenum">
              <a:rPr lang="fr-FR" altLang="fr-FR" smtClean="0"/>
              <a:pPr>
                <a:defRPr/>
              </a:pPr>
              <a:t>10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36459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17ABF3-43C7-0B01-ACF9-C8F3D0917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8B3F007-92A8-5D2F-D2FC-058D96907C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006BE7D-FE06-0026-C8A5-789F514514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F90CE39-A5E5-2D8D-8D2F-B0C75B5948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88CB1D-9C70-684D-B722-5428CE7B4E03}" type="slidenum">
              <a:rPr lang="fr-FR" altLang="fr-FR" smtClean="0"/>
              <a:pPr>
                <a:defRPr/>
              </a:pPr>
              <a:t>11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71551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2DD96-551A-4EF4-1C34-C1A0A3508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02D06C7-7E8B-FF83-77B4-65D8A1C8CC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515E082-3E06-F789-4F45-18F15A678C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C9F5AC7-FC60-AF2A-CDD7-7A53F53969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88CB1D-9C70-684D-B722-5428CE7B4E03}" type="slidenum">
              <a:rPr lang="fr-FR" altLang="fr-FR" smtClean="0"/>
              <a:pPr>
                <a:defRPr/>
              </a:pPr>
              <a:t>12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411979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B19B88-98D4-D5C4-1E38-3FCA44DCC8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505115D-78F2-1EE5-78FC-B746B05806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1E80309-2260-4E07-19A9-E3BCA38B5A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44DB9BB-F52D-AB10-6A1C-AB597370EF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88CB1D-9C70-684D-B722-5428CE7B4E03}" type="slidenum">
              <a:rPr lang="fr-FR" altLang="fr-FR" smtClean="0"/>
              <a:pPr>
                <a:defRPr/>
              </a:pPr>
              <a:t>13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93847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50050" y="3522599"/>
            <a:ext cx="15300564" cy="2430646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700100" y="6425724"/>
            <a:ext cx="12600464" cy="289787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55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511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267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0239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7799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5358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2918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0478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299DC32-1F04-F13D-5384-1C3C0958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2D6A7-B32A-E543-BE4D-E5053FD4FAE0}" type="datetimeFigureOut">
              <a:rPr lang="fr-FR" altLang="fr-FR"/>
              <a:pPr>
                <a:defRPr/>
              </a:pPr>
              <a:t>28/11/2025</a:t>
            </a:fld>
            <a:endParaRPr lang="fr-FR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60CC87-6865-F8A6-58EA-A28ABE7CC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76234E5-836E-F668-B68D-5AA1EAE60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E75F5-EB0F-344E-990A-2D384257709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30736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F5E58BF-EA70-D209-498F-1432C4BDC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E2EF6-098B-5143-B1EE-BFA5AA8E30A8}" type="datetimeFigureOut">
              <a:rPr lang="fr-FR" altLang="fr-FR"/>
              <a:pPr>
                <a:defRPr/>
              </a:pPr>
              <a:t>28/11/2025</a:t>
            </a:fld>
            <a:endParaRPr lang="fr-FR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BBF17BD-962F-CA69-CF35-6477C02F3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86C055A-7D80-9256-F6E0-FA58D8C47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F4AA4-D757-2C43-A4EC-F98C488B8C2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19391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13050481" y="454107"/>
            <a:ext cx="4050149" cy="9675334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900033" y="454107"/>
            <a:ext cx="11850436" cy="9675334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FA2B4E-1804-B9A1-8838-FAE563A4B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2CA57-8258-504E-908A-64DA22F1FB58}" type="datetimeFigureOut">
              <a:rPr lang="fr-FR" altLang="fr-FR"/>
              <a:pPr>
                <a:defRPr/>
              </a:pPr>
              <a:t>28/11/2025</a:t>
            </a:fld>
            <a:endParaRPr lang="fr-FR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E87A75-DAF0-9F19-9EEC-662648196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D45F9F6-3A30-B962-E7BF-00CB571B4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DEDF8-4AC6-1542-95AE-E7B8382CE2F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66806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F037B5-E4E0-818C-8151-8BF26E4DA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AA804-44E1-A74C-9C9A-E449DEBF33F2}" type="datetimeFigureOut">
              <a:rPr lang="fr-FR" altLang="fr-FR"/>
              <a:pPr>
                <a:defRPr/>
              </a:pPr>
              <a:t>28/11/2025</a:t>
            </a:fld>
            <a:endParaRPr lang="fr-FR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29DC36D-F902-1CB4-1CF4-FF2DFCF48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95E8AFA-717F-EB83-E370-E7325AE64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C145F-6B68-EF4E-A4E8-8132ADA33DC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76883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1928" y="7286688"/>
            <a:ext cx="15300564" cy="2252153"/>
          </a:xfrm>
        </p:spPr>
        <p:txBody>
          <a:bodyPr anchor="t"/>
          <a:lstStyle>
            <a:lvl1pPr algn="l">
              <a:defRPr sz="6614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421928" y="4806170"/>
            <a:ext cx="15300564" cy="2480518"/>
          </a:xfrm>
        </p:spPr>
        <p:txBody>
          <a:bodyPr anchor="b"/>
          <a:lstStyle>
            <a:lvl1pPr marL="0" indent="0">
              <a:buNone/>
              <a:defRPr sz="3307">
                <a:solidFill>
                  <a:schemeClr val="tx1">
                    <a:tint val="75000"/>
                  </a:schemeClr>
                </a:solidFill>
              </a:defRPr>
            </a:lvl1pPr>
            <a:lvl2pPr marL="755980" indent="0">
              <a:buNone/>
              <a:defRPr sz="2976">
                <a:solidFill>
                  <a:schemeClr val="tx1">
                    <a:tint val="75000"/>
                  </a:schemeClr>
                </a:solidFill>
              </a:defRPr>
            </a:lvl2pPr>
            <a:lvl3pPr marL="1511960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3pPr>
            <a:lvl4pPr marL="2267941" indent="0">
              <a:buNone/>
              <a:defRPr sz="2315">
                <a:solidFill>
                  <a:schemeClr val="tx1">
                    <a:tint val="75000"/>
                  </a:schemeClr>
                </a:solidFill>
              </a:defRPr>
            </a:lvl4pPr>
            <a:lvl5pPr marL="3023921" indent="0">
              <a:buNone/>
              <a:defRPr sz="2315">
                <a:solidFill>
                  <a:schemeClr val="tx1">
                    <a:tint val="75000"/>
                  </a:schemeClr>
                </a:solidFill>
              </a:defRPr>
            </a:lvl5pPr>
            <a:lvl6pPr marL="3779901" indent="0">
              <a:buNone/>
              <a:defRPr sz="2315">
                <a:solidFill>
                  <a:schemeClr val="tx1">
                    <a:tint val="75000"/>
                  </a:schemeClr>
                </a:solidFill>
              </a:defRPr>
            </a:lvl6pPr>
            <a:lvl7pPr marL="4535881" indent="0">
              <a:buNone/>
              <a:defRPr sz="2315">
                <a:solidFill>
                  <a:schemeClr val="tx1">
                    <a:tint val="75000"/>
                  </a:schemeClr>
                </a:solidFill>
              </a:defRPr>
            </a:lvl7pPr>
            <a:lvl8pPr marL="5291861" indent="0">
              <a:buNone/>
              <a:defRPr sz="2315">
                <a:solidFill>
                  <a:schemeClr val="tx1">
                    <a:tint val="75000"/>
                  </a:schemeClr>
                </a:solidFill>
              </a:defRPr>
            </a:lvl8pPr>
            <a:lvl9pPr marL="6047842" indent="0">
              <a:buNone/>
              <a:defRPr sz="231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81F2451-4801-9DBE-C519-893637F69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11239-094A-EC45-87FA-CB054E950210}" type="datetimeFigureOut">
              <a:rPr lang="fr-FR" altLang="fr-FR"/>
              <a:pPr>
                <a:defRPr/>
              </a:pPr>
              <a:t>28/11/2025</a:t>
            </a:fld>
            <a:endParaRPr lang="fr-FR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407DAFE-35DC-A97B-1068-5749E9147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B4A21E9-5226-E68B-8A34-89B6AF2AC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82FC7-2E47-8D46-977C-4089918A3D7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52341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900033" y="2645887"/>
            <a:ext cx="7950293" cy="7483554"/>
          </a:xfrm>
        </p:spPr>
        <p:txBody>
          <a:bodyPr/>
          <a:lstStyle>
            <a:lvl1pPr>
              <a:defRPr sz="4630"/>
            </a:lvl1pPr>
            <a:lvl2pPr>
              <a:defRPr sz="3968"/>
            </a:lvl2pPr>
            <a:lvl3pPr>
              <a:defRPr sz="3307"/>
            </a:lvl3pPr>
            <a:lvl4pPr>
              <a:defRPr sz="2976"/>
            </a:lvl4pPr>
            <a:lvl5pPr>
              <a:defRPr sz="2976"/>
            </a:lvl5pPr>
            <a:lvl6pPr>
              <a:defRPr sz="2976"/>
            </a:lvl6pPr>
            <a:lvl7pPr>
              <a:defRPr sz="2976"/>
            </a:lvl7pPr>
            <a:lvl8pPr>
              <a:defRPr sz="2976"/>
            </a:lvl8pPr>
            <a:lvl9pPr>
              <a:defRPr sz="2976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9150337" y="2645887"/>
            <a:ext cx="7950293" cy="7483554"/>
          </a:xfrm>
        </p:spPr>
        <p:txBody>
          <a:bodyPr/>
          <a:lstStyle>
            <a:lvl1pPr>
              <a:defRPr sz="4630"/>
            </a:lvl1pPr>
            <a:lvl2pPr>
              <a:defRPr sz="3968"/>
            </a:lvl2pPr>
            <a:lvl3pPr>
              <a:defRPr sz="3307"/>
            </a:lvl3pPr>
            <a:lvl4pPr>
              <a:defRPr sz="2976"/>
            </a:lvl4pPr>
            <a:lvl5pPr>
              <a:defRPr sz="2976"/>
            </a:lvl5pPr>
            <a:lvl6pPr>
              <a:defRPr sz="2976"/>
            </a:lvl6pPr>
            <a:lvl7pPr>
              <a:defRPr sz="2976"/>
            </a:lvl7pPr>
            <a:lvl8pPr>
              <a:defRPr sz="2976"/>
            </a:lvl8pPr>
            <a:lvl9pPr>
              <a:defRPr sz="2976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94EE67E2-2626-8FFA-E84D-CC36301EB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EE77D-0836-4F48-9AA9-69F68282A9CE}" type="datetimeFigureOut">
              <a:rPr lang="fr-FR" altLang="fr-FR"/>
              <a:pPr>
                <a:defRPr/>
              </a:pPr>
              <a:t>28/11/2025</a:t>
            </a:fld>
            <a:endParaRPr lang="fr-FR" alt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318A0784-4F50-5868-03EE-BF9ADC221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28BEFB77-AD6A-6F9A-B1E2-5989E4B58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93F26-0E87-7240-BFD3-5A798ECB63E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21469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00033" y="2538267"/>
            <a:ext cx="7953419" cy="1057829"/>
          </a:xfrm>
        </p:spPr>
        <p:txBody>
          <a:bodyPr anchor="b"/>
          <a:lstStyle>
            <a:lvl1pPr marL="0" indent="0">
              <a:buNone/>
              <a:defRPr sz="3968" b="1"/>
            </a:lvl1pPr>
            <a:lvl2pPr marL="755980" indent="0">
              <a:buNone/>
              <a:defRPr sz="3307" b="1"/>
            </a:lvl2pPr>
            <a:lvl3pPr marL="1511960" indent="0">
              <a:buNone/>
              <a:defRPr sz="2976" b="1"/>
            </a:lvl3pPr>
            <a:lvl4pPr marL="2267941" indent="0">
              <a:buNone/>
              <a:defRPr sz="2646" b="1"/>
            </a:lvl4pPr>
            <a:lvl5pPr marL="3023921" indent="0">
              <a:buNone/>
              <a:defRPr sz="2646" b="1"/>
            </a:lvl5pPr>
            <a:lvl6pPr marL="3779901" indent="0">
              <a:buNone/>
              <a:defRPr sz="2646" b="1"/>
            </a:lvl6pPr>
            <a:lvl7pPr marL="4535881" indent="0">
              <a:buNone/>
              <a:defRPr sz="2646" b="1"/>
            </a:lvl7pPr>
            <a:lvl8pPr marL="5291861" indent="0">
              <a:buNone/>
              <a:defRPr sz="2646" b="1"/>
            </a:lvl8pPr>
            <a:lvl9pPr marL="6047842" indent="0">
              <a:buNone/>
              <a:defRPr sz="2646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900033" y="3596096"/>
            <a:ext cx="7953419" cy="6533345"/>
          </a:xfrm>
        </p:spPr>
        <p:txBody>
          <a:bodyPr/>
          <a:lstStyle>
            <a:lvl1pPr>
              <a:defRPr sz="3968"/>
            </a:lvl1pPr>
            <a:lvl2pPr>
              <a:defRPr sz="3307"/>
            </a:lvl2pPr>
            <a:lvl3pPr>
              <a:defRPr sz="2976"/>
            </a:lvl3pPr>
            <a:lvl4pPr>
              <a:defRPr sz="2646"/>
            </a:lvl4pPr>
            <a:lvl5pPr>
              <a:defRPr sz="2646"/>
            </a:lvl5pPr>
            <a:lvl6pPr>
              <a:defRPr sz="2646"/>
            </a:lvl6pPr>
            <a:lvl7pPr>
              <a:defRPr sz="2646"/>
            </a:lvl7pPr>
            <a:lvl8pPr>
              <a:defRPr sz="2646"/>
            </a:lvl8pPr>
            <a:lvl9pPr>
              <a:defRPr sz="2646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9144088" y="2538267"/>
            <a:ext cx="7956543" cy="1057829"/>
          </a:xfrm>
        </p:spPr>
        <p:txBody>
          <a:bodyPr anchor="b"/>
          <a:lstStyle>
            <a:lvl1pPr marL="0" indent="0">
              <a:buNone/>
              <a:defRPr sz="3968" b="1"/>
            </a:lvl1pPr>
            <a:lvl2pPr marL="755980" indent="0">
              <a:buNone/>
              <a:defRPr sz="3307" b="1"/>
            </a:lvl2pPr>
            <a:lvl3pPr marL="1511960" indent="0">
              <a:buNone/>
              <a:defRPr sz="2976" b="1"/>
            </a:lvl3pPr>
            <a:lvl4pPr marL="2267941" indent="0">
              <a:buNone/>
              <a:defRPr sz="2646" b="1"/>
            </a:lvl4pPr>
            <a:lvl5pPr marL="3023921" indent="0">
              <a:buNone/>
              <a:defRPr sz="2646" b="1"/>
            </a:lvl5pPr>
            <a:lvl6pPr marL="3779901" indent="0">
              <a:buNone/>
              <a:defRPr sz="2646" b="1"/>
            </a:lvl6pPr>
            <a:lvl7pPr marL="4535881" indent="0">
              <a:buNone/>
              <a:defRPr sz="2646" b="1"/>
            </a:lvl7pPr>
            <a:lvl8pPr marL="5291861" indent="0">
              <a:buNone/>
              <a:defRPr sz="2646" b="1"/>
            </a:lvl8pPr>
            <a:lvl9pPr marL="6047842" indent="0">
              <a:buNone/>
              <a:defRPr sz="2646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9144088" y="3596096"/>
            <a:ext cx="7956543" cy="6533345"/>
          </a:xfrm>
        </p:spPr>
        <p:txBody>
          <a:bodyPr/>
          <a:lstStyle>
            <a:lvl1pPr>
              <a:defRPr sz="3968"/>
            </a:lvl1pPr>
            <a:lvl2pPr>
              <a:defRPr sz="3307"/>
            </a:lvl2pPr>
            <a:lvl3pPr>
              <a:defRPr sz="2976"/>
            </a:lvl3pPr>
            <a:lvl4pPr>
              <a:defRPr sz="2646"/>
            </a:lvl4pPr>
            <a:lvl5pPr>
              <a:defRPr sz="2646"/>
            </a:lvl5pPr>
            <a:lvl6pPr>
              <a:defRPr sz="2646"/>
            </a:lvl6pPr>
            <a:lvl7pPr>
              <a:defRPr sz="2646"/>
            </a:lvl7pPr>
            <a:lvl8pPr>
              <a:defRPr sz="2646"/>
            </a:lvl8pPr>
            <a:lvl9pPr>
              <a:defRPr sz="2646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C43BFF3E-0C4D-DE96-FB11-4D17D4399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57E87-FF3B-D54C-BD7A-8A3A8A40DBBE}" type="datetimeFigureOut">
              <a:rPr lang="fr-FR" altLang="fr-FR"/>
              <a:pPr>
                <a:defRPr/>
              </a:pPr>
              <a:t>28/11/2025</a:t>
            </a:fld>
            <a:endParaRPr lang="fr-FR" altLang="fr-FR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E8708C5B-8E87-3FD6-22F4-B9F3EE254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67E458BF-6E95-55E4-389A-A3C972149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9D9F8-165B-D44A-BFB0-C4E21F3783A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84252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75E7398B-ED06-BA5A-0ED4-D0777DCF6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27F59-30A2-F946-B593-10782F133528}" type="datetimeFigureOut">
              <a:rPr lang="fr-FR" altLang="fr-FR"/>
              <a:pPr>
                <a:defRPr/>
              </a:pPr>
              <a:t>28/11/2025</a:t>
            </a:fld>
            <a:endParaRPr lang="fr-FR" altLang="fr-FR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69AAAFA3-3F33-70F6-783B-0E58F87C4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427CB02A-BA6D-81B0-EDE7-FA2957F7B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957082-6D23-9C45-924C-AECBB915011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87528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2F764F01-009C-6085-2287-C3A98C416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A4058-92C1-9248-8958-59E8D0ACCE37}" type="datetimeFigureOut">
              <a:rPr lang="fr-FR" altLang="fr-FR"/>
              <a:pPr>
                <a:defRPr/>
              </a:pPr>
              <a:t>28/11/2025</a:t>
            </a:fld>
            <a:endParaRPr lang="fr-FR" altLang="fr-FR"/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DA971D37-7DDC-8F13-0B66-2122BA35F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92E7EF93-5350-020B-4835-0778411EC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0CD5F-2D31-EE4F-8C76-779EC4003F7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95574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00034" y="451481"/>
            <a:ext cx="5922094" cy="1921417"/>
          </a:xfrm>
        </p:spPr>
        <p:txBody>
          <a:bodyPr anchor="b"/>
          <a:lstStyle>
            <a:lvl1pPr algn="l">
              <a:defRPr sz="3307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037759" y="451482"/>
            <a:ext cx="10062871" cy="9677960"/>
          </a:xfrm>
        </p:spPr>
        <p:txBody>
          <a:bodyPr/>
          <a:lstStyle>
            <a:lvl1pPr>
              <a:defRPr sz="5291"/>
            </a:lvl1pPr>
            <a:lvl2pPr>
              <a:defRPr sz="4630"/>
            </a:lvl2pPr>
            <a:lvl3pPr>
              <a:defRPr sz="3968"/>
            </a:lvl3pPr>
            <a:lvl4pPr>
              <a:defRPr sz="3307"/>
            </a:lvl4pPr>
            <a:lvl5pPr>
              <a:defRPr sz="3307"/>
            </a:lvl5pPr>
            <a:lvl6pPr>
              <a:defRPr sz="3307"/>
            </a:lvl6pPr>
            <a:lvl7pPr>
              <a:defRPr sz="3307"/>
            </a:lvl7pPr>
            <a:lvl8pPr>
              <a:defRPr sz="3307"/>
            </a:lvl8pPr>
            <a:lvl9pPr>
              <a:defRPr sz="3307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900034" y="2372899"/>
            <a:ext cx="5922094" cy="7756543"/>
          </a:xfrm>
        </p:spPr>
        <p:txBody>
          <a:bodyPr/>
          <a:lstStyle>
            <a:lvl1pPr marL="0" indent="0">
              <a:buNone/>
              <a:defRPr sz="2315"/>
            </a:lvl1pPr>
            <a:lvl2pPr marL="755980" indent="0">
              <a:buNone/>
              <a:defRPr sz="1984"/>
            </a:lvl2pPr>
            <a:lvl3pPr marL="1511960" indent="0">
              <a:buNone/>
              <a:defRPr sz="1654"/>
            </a:lvl3pPr>
            <a:lvl4pPr marL="2267941" indent="0">
              <a:buNone/>
              <a:defRPr sz="1488"/>
            </a:lvl4pPr>
            <a:lvl5pPr marL="3023921" indent="0">
              <a:buNone/>
              <a:defRPr sz="1488"/>
            </a:lvl5pPr>
            <a:lvl6pPr marL="3779901" indent="0">
              <a:buNone/>
              <a:defRPr sz="1488"/>
            </a:lvl6pPr>
            <a:lvl7pPr marL="4535881" indent="0">
              <a:buNone/>
              <a:defRPr sz="1488"/>
            </a:lvl7pPr>
            <a:lvl8pPr marL="5291861" indent="0">
              <a:buNone/>
              <a:defRPr sz="1488"/>
            </a:lvl8pPr>
            <a:lvl9pPr marL="6047842" indent="0">
              <a:buNone/>
              <a:defRPr sz="1488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04F2962C-CC0D-C571-8FCE-DD76EB831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6E8E6-B1A5-6646-88A5-95DB7E26A221}" type="datetimeFigureOut">
              <a:rPr lang="fr-FR" altLang="fr-FR"/>
              <a:pPr>
                <a:defRPr/>
              </a:pPr>
              <a:t>28/11/2025</a:t>
            </a:fld>
            <a:endParaRPr lang="fr-FR" alt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2673424B-02D7-0F02-5682-50DBB8A19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6F23E080-0207-8C36-3661-5169A3148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F3CF8-CF4F-274F-A14B-64B34580409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24304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28256" y="7937659"/>
            <a:ext cx="10800398" cy="937086"/>
          </a:xfrm>
        </p:spPr>
        <p:txBody>
          <a:bodyPr anchor="b"/>
          <a:lstStyle>
            <a:lvl1pPr algn="l">
              <a:defRPr sz="3307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3528256" y="1013206"/>
            <a:ext cx="10800398" cy="6803708"/>
          </a:xfrm>
        </p:spPr>
        <p:txBody>
          <a:bodyPr rtlCol="0">
            <a:normAutofit/>
          </a:bodyPr>
          <a:lstStyle>
            <a:lvl1pPr marL="0" indent="0">
              <a:buNone/>
              <a:defRPr sz="5291"/>
            </a:lvl1pPr>
            <a:lvl2pPr marL="755980" indent="0">
              <a:buNone/>
              <a:defRPr sz="4630"/>
            </a:lvl2pPr>
            <a:lvl3pPr marL="1511960" indent="0">
              <a:buNone/>
              <a:defRPr sz="3968"/>
            </a:lvl3pPr>
            <a:lvl4pPr marL="2267941" indent="0">
              <a:buNone/>
              <a:defRPr sz="3307"/>
            </a:lvl4pPr>
            <a:lvl5pPr marL="3023921" indent="0">
              <a:buNone/>
              <a:defRPr sz="3307"/>
            </a:lvl5pPr>
            <a:lvl6pPr marL="3779901" indent="0">
              <a:buNone/>
              <a:defRPr sz="3307"/>
            </a:lvl6pPr>
            <a:lvl7pPr marL="4535881" indent="0">
              <a:buNone/>
              <a:defRPr sz="3307"/>
            </a:lvl7pPr>
            <a:lvl8pPr marL="5291861" indent="0">
              <a:buNone/>
              <a:defRPr sz="3307"/>
            </a:lvl8pPr>
            <a:lvl9pPr marL="6047842" indent="0">
              <a:buNone/>
              <a:defRPr sz="3307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528256" y="8874745"/>
            <a:ext cx="10800398" cy="1330817"/>
          </a:xfrm>
        </p:spPr>
        <p:txBody>
          <a:bodyPr/>
          <a:lstStyle>
            <a:lvl1pPr marL="0" indent="0">
              <a:buNone/>
              <a:defRPr sz="2315"/>
            </a:lvl1pPr>
            <a:lvl2pPr marL="755980" indent="0">
              <a:buNone/>
              <a:defRPr sz="1984"/>
            </a:lvl2pPr>
            <a:lvl3pPr marL="1511960" indent="0">
              <a:buNone/>
              <a:defRPr sz="1654"/>
            </a:lvl3pPr>
            <a:lvl4pPr marL="2267941" indent="0">
              <a:buNone/>
              <a:defRPr sz="1488"/>
            </a:lvl4pPr>
            <a:lvl5pPr marL="3023921" indent="0">
              <a:buNone/>
              <a:defRPr sz="1488"/>
            </a:lvl5pPr>
            <a:lvl6pPr marL="3779901" indent="0">
              <a:buNone/>
              <a:defRPr sz="1488"/>
            </a:lvl6pPr>
            <a:lvl7pPr marL="4535881" indent="0">
              <a:buNone/>
              <a:defRPr sz="1488"/>
            </a:lvl7pPr>
            <a:lvl8pPr marL="5291861" indent="0">
              <a:buNone/>
              <a:defRPr sz="1488"/>
            </a:lvl8pPr>
            <a:lvl9pPr marL="6047842" indent="0">
              <a:buNone/>
              <a:defRPr sz="1488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7F4A5F34-6987-0EC3-8075-129CB25F7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3FB44-2655-9248-B15B-81F3F247D50E}" type="datetimeFigureOut">
              <a:rPr lang="fr-FR" altLang="fr-FR"/>
              <a:pPr>
                <a:defRPr/>
              </a:pPr>
              <a:t>28/11/2025</a:t>
            </a:fld>
            <a:endParaRPr lang="fr-FR" alt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17C8BF28-462D-F6A2-0DC0-B946A840E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E6AF39F7-E714-48E3-D3FA-89654B244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22932-6F9A-584B-8CD7-1F9F2A318F4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29839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>
            <a:extLst>
              <a:ext uri="{FF2B5EF4-FFF2-40B4-BE49-F238E27FC236}">
                <a16:creationId xmlns:a16="http://schemas.microsoft.com/office/drawing/2014/main" id="{2908A648-64C6-0B29-3C4F-703EA292FE9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00033" y="454106"/>
            <a:ext cx="16200597" cy="1889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et modifiez le titre</a:t>
            </a:r>
          </a:p>
        </p:txBody>
      </p:sp>
      <p:sp>
        <p:nvSpPr>
          <p:cNvPr id="1027" name="Espace réservé du texte 2">
            <a:extLst>
              <a:ext uri="{FF2B5EF4-FFF2-40B4-BE49-F238E27FC236}">
                <a16:creationId xmlns:a16="http://schemas.microsoft.com/office/drawing/2014/main" id="{1BEB1A98-E2C7-1F3A-0423-D7567501E44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00033" y="2645887"/>
            <a:ext cx="16200597" cy="7483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B07DA20-E272-652E-D3E9-4550CCCFF1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0033" y="10510049"/>
            <a:ext cx="4200155" cy="60372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984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1C8ACE9-3447-7447-A948-E65B9D323C75}" type="datetimeFigureOut">
              <a:rPr lang="fr-FR" altLang="fr-FR"/>
              <a:pPr>
                <a:defRPr/>
              </a:pPr>
              <a:t>28/11/2025</a:t>
            </a:fld>
            <a:endParaRPr lang="fr-FR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BBD40EB-7564-4B87-0FCE-715E34CFC5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50227" y="10510049"/>
            <a:ext cx="5700210" cy="6037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984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4B8E081-0FD0-B2F5-64E2-E9A48E6364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00475" y="10510049"/>
            <a:ext cx="4200155" cy="60372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984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62A2A30-9494-A840-BDDD-4144B475BD8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43" r:id="rId1"/>
    <p:sldLayoutId id="2147485444" r:id="rId2"/>
    <p:sldLayoutId id="2147485445" r:id="rId3"/>
    <p:sldLayoutId id="2147485446" r:id="rId4"/>
    <p:sldLayoutId id="2147485447" r:id="rId5"/>
    <p:sldLayoutId id="2147485448" r:id="rId6"/>
    <p:sldLayoutId id="2147485449" r:id="rId7"/>
    <p:sldLayoutId id="2147485450" r:id="rId8"/>
    <p:sldLayoutId id="2147485451" r:id="rId9"/>
    <p:sldLayoutId id="2147485452" r:id="rId10"/>
    <p:sldLayoutId id="2147485453" r:id="rId11"/>
  </p:sldLayoutIdLst>
  <p:txStyles>
    <p:titleStyle>
      <a:lvl1pPr algn="ctr" defTabSz="755980" rtl="0" eaLnBrk="0" fontAlgn="base" hangingPunct="0">
        <a:spcBef>
          <a:spcPct val="0"/>
        </a:spcBef>
        <a:spcAft>
          <a:spcPct val="0"/>
        </a:spcAft>
        <a:defRPr sz="7275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755980" rtl="0" eaLnBrk="0" fontAlgn="base" hangingPunct="0">
        <a:spcBef>
          <a:spcPct val="0"/>
        </a:spcBef>
        <a:spcAft>
          <a:spcPct val="0"/>
        </a:spcAft>
        <a:defRPr sz="727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755980" rtl="0" eaLnBrk="0" fontAlgn="base" hangingPunct="0">
        <a:spcBef>
          <a:spcPct val="0"/>
        </a:spcBef>
        <a:spcAft>
          <a:spcPct val="0"/>
        </a:spcAft>
        <a:defRPr sz="727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755980" rtl="0" eaLnBrk="0" fontAlgn="base" hangingPunct="0">
        <a:spcBef>
          <a:spcPct val="0"/>
        </a:spcBef>
        <a:spcAft>
          <a:spcPct val="0"/>
        </a:spcAft>
        <a:defRPr sz="727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755980" rtl="0" eaLnBrk="0" fontAlgn="base" hangingPunct="0">
        <a:spcBef>
          <a:spcPct val="0"/>
        </a:spcBef>
        <a:spcAft>
          <a:spcPct val="0"/>
        </a:spcAft>
        <a:defRPr sz="727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755980" algn="ctr" defTabSz="755980" rtl="0" fontAlgn="base">
        <a:spcBef>
          <a:spcPct val="0"/>
        </a:spcBef>
        <a:spcAft>
          <a:spcPct val="0"/>
        </a:spcAft>
        <a:defRPr sz="727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1511960" algn="ctr" defTabSz="755980" rtl="0" fontAlgn="base">
        <a:spcBef>
          <a:spcPct val="0"/>
        </a:spcBef>
        <a:spcAft>
          <a:spcPct val="0"/>
        </a:spcAft>
        <a:defRPr sz="727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2267941" algn="ctr" defTabSz="755980" rtl="0" fontAlgn="base">
        <a:spcBef>
          <a:spcPct val="0"/>
        </a:spcBef>
        <a:spcAft>
          <a:spcPct val="0"/>
        </a:spcAft>
        <a:defRPr sz="727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3023921" algn="ctr" defTabSz="755980" rtl="0" fontAlgn="base">
        <a:spcBef>
          <a:spcPct val="0"/>
        </a:spcBef>
        <a:spcAft>
          <a:spcPct val="0"/>
        </a:spcAft>
        <a:defRPr sz="7275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566985" indent="-566985" algn="l" defTabSz="75598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5291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1228468" indent="-472488" algn="l" defTabSz="75598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463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889951" indent="-377990" algn="l" defTabSz="75598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968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2645931" indent="-377990" algn="l" defTabSz="75598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307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3401911" indent="-377990" algn="l" defTabSz="75598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3307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4157891" indent="-377990" algn="l" defTabSz="755980" rtl="0" eaLnBrk="1" latinLnBrk="0" hangingPunct="1">
        <a:spcBef>
          <a:spcPct val="20000"/>
        </a:spcBef>
        <a:buFont typeface="Arial"/>
        <a:buChar char="•"/>
        <a:defRPr sz="3307" kern="1200">
          <a:solidFill>
            <a:schemeClr val="tx1"/>
          </a:solidFill>
          <a:latin typeface="+mn-lt"/>
          <a:ea typeface="+mn-ea"/>
          <a:cs typeface="+mn-cs"/>
        </a:defRPr>
      </a:lvl6pPr>
      <a:lvl7pPr marL="4913871" indent="-377990" algn="l" defTabSz="755980" rtl="0" eaLnBrk="1" latinLnBrk="0" hangingPunct="1">
        <a:spcBef>
          <a:spcPct val="20000"/>
        </a:spcBef>
        <a:buFont typeface="Arial"/>
        <a:buChar char="•"/>
        <a:defRPr sz="3307" kern="1200">
          <a:solidFill>
            <a:schemeClr val="tx1"/>
          </a:solidFill>
          <a:latin typeface="+mn-lt"/>
          <a:ea typeface="+mn-ea"/>
          <a:cs typeface="+mn-cs"/>
        </a:defRPr>
      </a:lvl7pPr>
      <a:lvl8pPr marL="5669852" indent="-377990" algn="l" defTabSz="755980" rtl="0" eaLnBrk="1" latinLnBrk="0" hangingPunct="1">
        <a:spcBef>
          <a:spcPct val="20000"/>
        </a:spcBef>
        <a:buFont typeface="Arial"/>
        <a:buChar char="•"/>
        <a:defRPr sz="3307" kern="1200">
          <a:solidFill>
            <a:schemeClr val="tx1"/>
          </a:solidFill>
          <a:latin typeface="+mn-lt"/>
          <a:ea typeface="+mn-ea"/>
          <a:cs typeface="+mn-cs"/>
        </a:defRPr>
      </a:lvl8pPr>
      <a:lvl9pPr marL="6425832" indent="-377990" algn="l" defTabSz="755980" rtl="0" eaLnBrk="1" latinLnBrk="0" hangingPunct="1">
        <a:spcBef>
          <a:spcPct val="20000"/>
        </a:spcBef>
        <a:buFont typeface="Arial"/>
        <a:buChar char="•"/>
        <a:defRPr sz="33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75598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1pPr>
      <a:lvl2pPr marL="755980" algn="l" defTabSz="75598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2pPr>
      <a:lvl3pPr marL="1511960" algn="l" defTabSz="75598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3pPr>
      <a:lvl4pPr marL="2267941" algn="l" defTabSz="75598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4pPr>
      <a:lvl5pPr marL="3023921" algn="l" defTabSz="75598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5pPr>
      <a:lvl6pPr marL="3779901" algn="l" defTabSz="75598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6pPr>
      <a:lvl7pPr marL="4535881" algn="l" defTabSz="75598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7pPr>
      <a:lvl8pPr marL="5291861" algn="l" defTabSz="75598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8pPr>
      <a:lvl9pPr marL="6047842" algn="l" defTabSz="75598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AAB1E-05B8-745C-C2C2-F00A2F5D1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7EA7923-90E3-DD9D-5896-C87BA0E0C926}"/>
              </a:ext>
            </a:extLst>
          </p:cNvPr>
          <p:cNvSpPr txBox="1"/>
          <p:nvPr/>
        </p:nvSpPr>
        <p:spPr>
          <a:xfrm>
            <a:off x="1440656" y="2228722"/>
            <a:ext cx="15119350" cy="212795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3228" b="1" dirty="0">
                <a:solidFill>
                  <a:srgbClr val="0070C0"/>
                </a:solidFill>
              </a:rPr>
              <a:t>DISCUSIONS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50AC4ED-8DE1-302A-893F-D125C6693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EFA362C-45B3-9C17-9C42-E920D3F45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75F5-EB0F-344E-990A-2D3842577099}" type="slidenum">
              <a:rPr lang="fr-FR" altLang="fr-FR" smtClean="0"/>
              <a:pPr>
                <a:defRPr/>
              </a:pPr>
              <a:t>1</a:t>
            </a:fld>
            <a:endParaRPr lang="fr-FR" alt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7842036-70F2-3D8C-FE43-C8D7CAA360DA}"/>
              </a:ext>
            </a:extLst>
          </p:cNvPr>
          <p:cNvSpPr txBox="1"/>
          <p:nvPr/>
        </p:nvSpPr>
        <p:spPr>
          <a:xfrm>
            <a:off x="5017707" y="16542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74085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4DBD0-70CC-6A9F-097B-E83E9CF28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B1D26E9-610F-3901-82B1-1DDB28556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Christophe HOURDIN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C5F2A8E-5586-7EA9-C1F4-E846A15D17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5643" y="2122173"/>
            <a:ext cx="5397500" cy="89916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04EBE99-F284-7F0D-2A02-6A569739333D}"/>
              </a:ext>
            </a:extLst>
          </p:cNvPr>
          <p:cNvSpPr txBox="1"/>
          <p:nvPr/>
        </p:nvSpPr>
        <p:spPr>
          <a:xfrm>
            <a:off x="1693793" y="1470748"/>
            <a:ext cx="32212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108m - </a:t>
            </a:r>
            <a:r>
              <a:rPr lang="fr-FR" sz="2400" b="1" dirty="0">
                <a:solidFill>
                  <a:srgbClr val="0432FF"/>
                </a:solidFill>
              </a:rPr>
              <a:t>m40m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4271246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5391AF-4DFE-0DC6-12E0-91C83BBE0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0874458-0A3C-9A26-5C96-42C91B8C6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Christophe HOURDIN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8DB6487-EE2F-E722-6C67-C3D6290218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5643" y="2122173"/>
            <a:ext cx="5397500" cy="89916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E414A72-EB1B-1C91-F2F9-A339C3EB7CA8}"/>
              </a:ext>
            </a:extLst>
          </p:cNvPr>
          <p:cNvSpPr txBox="1"/>
          <p:nvPr/>
        </p:nvSpPr>
        <p:spPr>
          <a:xfrm>
            <a:off x="1693793" y="1470748"/>
            <a:ext cx="32212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69-133m - </a:t>
            </a:r>
            <a:r>
              <a:rPr lang="fr-FR" sz="2400" b="1" dirty="0">
                <a:solidFill>
                  <a:srgbClr val="0432FF"/>
                </a:solidFill>
              </a:rPr>
              <a:t>m40m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B85A9B0-1FDB-1324-D395-8323F351E9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463643" y="2122173"/>
            <a:ext cx="5397500" cy="89916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8505234-3B3E-5F98-E6A2-002AFE1A7CD3}"/>
              </a:ext>
            </a:extLst>
          </p:cNvPr>
          <p:cNvSpPr txBox="1"/>
          <p:nvPr/>
        </p:nvSpPr>
        <p:spPr>
          <a:xfrm>
            <a:off x="8551793" y="1470748"/>
            <a:ext cx="32212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69-133m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3743627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BCC6D8-4A3A-D098-FD73-82DCB50D1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7FF8824-53DC-EAD6-7AF7-FE86B13ED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Christophe HOURDIN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0FEA323-AD1A-EBC5-0EA9-65687CEE9F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5643" y="2122173"/>
            <a:ext cx="5397500" cy="89916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8E766B6-DECF-9550-FDAF-5C929882CA72}"/>
              </a:ext>
            </a:extLst>
          </p:cNvPr>
          <p:cNvSpPr txBox="1"/>
          <p:nvPr/>
        </p:nvSpPr>
        <p:spPr>
          <a:xfrm>
            <a:off x="1693793" y="1470748"/>
            <a:ext cx="32212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54-108m - </a:t>
            </a:r>
            <a:r>
              <a:rPr lang="fr-FR" sz="2400" b="1" dirty="0">
                <a:solidFill>
                  <a:srgbClr val="0432FF"/>
                </a:solidFill>
              </a:rPr>
              <a:t>m40m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1FFE7F2-3170-683F-6577-03424B55CC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463643" y="2147573"/>
            <a:ext cx="5397500" cy="89916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9EE927C-88B0-3830-3E8A-3C897CB0F196}"/>
              </a:ext>
            </a:extLst>
          </p:cNvPr>
          <p:cNvSpPr txBox="1"/>
          <p:nvPr/>
        </p:nvSpPr>
        <p:spPr>
          <a:xfrm>
            <a:off x="8551793" y="1470748"/>
            <a:ext cx="32212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54-108m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909585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17B03C-067A-48E6-FB85-90D78D4EE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3039B3D-6920-D67D-EE50-84A52DC7D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Christophe HOURDIN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59D2DE8-5292-5182-F723-41AE3D8FA3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5643" y="2122173"/>
            <a:ext cx="5397500" cy="89916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87464A8-ED0D-E2D4-00F9-FD6C0ADCBC39}"/>
              </a:ext>
            </a:extLst>
          </p:cNvPr>
          <p:cNvSpPr txBox="1"/>
          <p:nvPr/>
        </p:nvSpPr>
        <p:spPr>
          <a:xfrm>
            <a:off x="1693793" y="1470748"/>
            <a:ext cx="32212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54-108m - </a:t>
            </a:r>
            <a:r>
              <a:rPr lang="fr-FR" sz="2400" b="1" dirty="0">
                <a:solidFill>
                  <a:srgbClr val="0432FF"/>
                </a:solidFill>
              </a:rPr>
              <a:t>m40m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DF2CF0A-651E-3B19-D931-1F79554CC43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463643" y="2147573"/>
            <a:ext cx="5397500" cy="89916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6AD8C52-C4CF-5CA0-7B1F-E1AA719C741D}"/>
              </a:ext>
            </a:extLst>
          </p:cNvPr>
          <p:cNvSpPr txBox="1"/>
          <p:nvPr/>
        </p:nvSpPr>
        <p:spPr>
          <a:xfrm>
            <a:off x="8551793" y="1470748"/>
            <a:ext cx="32212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54-108m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670442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1B6941-AE35-7CA8-18CF-F289AFEC4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91C05D0-57E6-4004-1E85-F6725F203E59}"/>
              </a:ext>
            </a:extLst>
          </p:cNvPr>
          <p:cNvSpPr txBox="1"/>
          <p:nvPr/>
        </p:nvSpPr>
        <p:spPr>
          <a:xfrm>
            <a:off x="1440656" y="2228722"/>
            <a:ext cx="15119350" cy="416357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3228" b="1" dirty="0">
                <a:solidFill>
                  <a:srgbClr val="0070C0"/>
                </a:solidFill>
              </a:rPr>
              <a:t>TAO</a:t>
            </a:r>
          </a:p>
          <a:p>
            <a:pPr algn="ctr"/>
            <a:r>
              <a:rPr lang="fr-FR" sz="13228" b="1" dirty="0">
                <a:solidFill>
                  <a:srgbClr val="0070C0"/>
                </a:solidFill>
              </a:rPr>
              <a:t>avec/sans m40m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7166FCF-68D2-5426-8653-C6266285C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A683443-F080-6845-438D-D09131E5A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75F5-EB0F-344E-990A-2D3842577099}" type="slidenum">
              <a:rPr lang="fr-FR" altLang="fr-FR" smtClean="0"/>
              <a:pPr>
                <a:defRPr/>
              </a:pPr>
              <a:t>14</a:t>
            </a:fld>
            <a:endParaRPr lang="fr-FR" alt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BB2C71A-1F54-E737-5191-EE5420373BC9}"/>
              </a:ext>
            </a:extLst>
          </p:cNvPr>
          <p:cNvSpPr txBox="1"/>
          <p:nvPr/>
        </p:nvSpPr>
        <p:spPr>
          <a:xfrm>
            <a:off x="5017707" y="16542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320555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FC51E7-F0F4-928A-4A7A-272BB4BEA7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50" y="0"/>
            <a:ext cx="17996162" cy="113395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F4AC88B-3146-F702-B053-AE6A67364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62719" y="10510048"/>
            <a:ext cx="6075224" cy="6037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defRPr/>
            </a:pPr>
            <a:endParaRPr lang="en-US" sz="12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2950D95-5382-232A-B3C4-951B548C5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712967" y="10510048"/>
            <a:ext cx="4050149" cy="6037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A80E75F5-EB0F-344E-990A-2D3842577099}" type="slidenum">
              <a:rPr lang="en-US" altLang="fr-FR" sz="1200">
                <a:solidFill>
                  <a:srgbClr val="FFFFFF"/>
                </a:solidFill>
                <a:latin typeface="+mn-lt"/>
                <a:ea typeface="+mn-ea"/>
              </a:rPr>
              <a:pPr defTabSz="914400">
                <a:spcAft>
                  <a:spcPts val="600"/>
                </a:spcAft>
                <a:defRPr/>
              </a:pPr>
              <a:t>15</a:t>
            </a:fld>
            <a:endParaRPr lang="en-US" altLang="fr-FR" sz="1200">
              <a:solidFill>
                <a:srgbClr val="FFFFFF"/>
              </a:solidFill>
              <a:latin typeface="+mn-lt"/>
              <a:ea typeface="+mn-ea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5965E76-FD9C-77F4-05DF-9130794EEF8E}"/>
              </a:ext>
            </a:extLst>
          </p:cNvPr>
          <p:cNvSpPr txBox="1"/>
          <p:nvPr/>
        </p:nvSpPr>
        <p:spPr>
          <a:xfrm>
            <a:off x="5017707" y="16542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10" name="Image 9" descr="Une image contenant texte, capture d’écran, ligne, Tracé&#10;&#10;Le contenu généré par l’IA peut être incorrect.">
            <a:extLst>
              <a:ext uri="{FF2B5EF4-FFF2-40B4-BE49-F238E27FC236}">
                <a16:creationId xmlns:a16="http://schemas.microsoft.com/office/drawing/2014/main" id="{99DD5B6B-5CA8-514E-57B5-C4A7FF727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45" y="342844"/>
            <a:ext cx="17756372" cy="1065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50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33618F-774E-664E-6B95-583F20F9E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3BCD6FC-0054-48E4-E652-EE4374EE4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62719" y="10510048"/>
            <a:ext cx="6075224" cy="6037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defRPr/>
            </a:pPr>
            <a:endParaRPr lang="en-US" sz="12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D59700A-E28E-0BC8-285B-6440E6AD5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712967" y="10510048"/>
            <a:ext cx="4050149" cy="6037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A80E75F5-EB0F-344E-990A-2D3842577099}" type="slidenum">
              <a:rPr lang="en-US" altLang="fr-FR" sz="1200">
                <a:solidFill>
                  <a:srgbClr val="FFFFFF"/>
                </a:solidFill>
                <a:latin typeface="+mn-lt"/>
                <a:ea typeface="+mn-ea"/>
              </a:rPr>
              <a:pPr defTabSz="914400">
                <a:spcAft>
                  <a:spcPts val="600"/>
                </a:spcAft>
                <a:defRPr/>
              </a:pPr>
              <a:t>16</a:t>
            </a:fld>
            <a:endParaRPr lang="en-US" altLang="fr-FR" sz="1200">
              <a:solidFill>
                <a:srgbClr val="FFFFFF"/>
              </a:solidFill>
              <a:latin typeface="+mn-lt"/>
              <a:ea typeface="+mn-ea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4F4F6C5-803C-9C5F-F9BA-EA848073D878}"/>
              </a:ext>
            </a:extLst>
          </p:cNvPr>
          <p:cNvSpPr txBox="1"/>
          <p:nvPr/>
        </p:nvSpPr>
        <p:spPr>
          <a:xfrm>
            <a:off x="5017707" y="16542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82E0FB1-B520-5B01-6B3B-9D577F4A06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2145" y="342844"/>
            <a:ext cx="17756371" cy="1065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9431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D8736-630D-DBEB-571D-6306C228D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73822E4-1447-332B-AF42-9E0118DC88A1}"/>
              </a:ext>
            </a:extLst>
          </p:cNvPr>
          <p:cNvSpPr txBox="1"/>
          <p:nvPr/>
        </p:nvSpPr>
        <p:spPr>
          <a:xfrm>
            <a:off x="1440656" y="2228722"/>
            <a:ext cx="15119350" cy="212795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3228" b="1" dirty="0" err="1">
                <a:solidFill>
                  <a:srgbClr val="0070C0"/>
                </a:solidFill>
              </a:rPr>
              <a:t>Curl</a:t>
            </a:r>
            <a:r>
              <a:rPr lang="fr-FR" sz="13228" b="1" dirty="0">
                <a:solidFill>
                  <a:srgbClr val="0070C0"/>
                </a:solidFill>
              </a:rPr>
              <a:t> ?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404D48C-9228-30FD-55D4-B27894BAB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18870E-758D-DF5F-6377-9D706A196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75F5-EB0F-344E-990A-2D3842577099}" type="slidenum">
              <a:rPr lang="fr-FR" altLang="fr-FR" smtClean="0"/>
              <a:pPr>
                <a:defRPr/>
              </a:pPr>
              <a:t>17</a:t>
            </a:fld>
            <a:endParaRPr lang="fr-FR" alt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531E05B-988C-5F4A-87CE-A2628A23AB1B}"/>
              </a:ext>
            </a:extLst>
          </p:cNvPr>
          <p:cNvSpPr txBox="1"/>
          <p:nvPr/>
        </p:nvSpPr>
        <p:spPr>
          <a:xfrm>
            <a:off x="5017707" y="16542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469971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CEC892-5F4A-DC99-C137-78EBBC22D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498AF25-7B98-A537-9164-1B5D648B1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294F752-1CE6-65E8-3F08-6403CA165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75F5-EB0F-344E-990A-2D3842577099}" type="slidenum">
              <a:rPr lang="fr-FR" altLang="fr-FR" smtClean="0"/>
              <a:pPr>
                <a:defRPr/>
              </a:pPr>
              <a:t>18</a:t>
            </a:fld>
            <a:endParaRPr lang="fr-FR" alt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7C3D6D4-2152-CF55-51C3-41C3942B2789}"/>
              </a:ext>
            </a:extLst>
          </p:cNvPr>
          <p:cNvSpPr txBox="1"/>
          <p:nvPr/>
        </p:nvSpPr>
        <p:spPr>
          <a:xfrm>
            <a:off x="5017707" y="16542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7B08B18-1D2D-F10C-4529-A5CFEC374CE1}"/>
              </a:ext>
            </a:extLst>
          </p:cNvPr>
          <p:cNvSpPr txBox="1"/>
          <p:nvPr/>
        </p:nvSpPr>
        <p:spPr>
          <a:xfrm>
            <a:off x="923782" y="677820"/>
            <a:ext cx="12638812" cy="3654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2488" indent="-472488" algn="just">
              <a:buFont typeface="Arial" panose="020B0604020202020204" pitchFamily="34" charset="0"/>
              <a:buChar char="•"/>
            </a:pPr>
            <a:r>
              <a:rPr lang="fr-FR" sz="2315" b="1" dirty="0"/>
              <a:t>Est il intéressant d'ajouter le </a:t>
            </a:r>
            <a:r>
              <a:rPr lang="fr-FR" sz="2315" b="1" dirty="0" err="1"/>
              <a:t>curl</a:t>
            </a:r>
            <a:r>
              <a:rPr lang="fr-FR" sz="2315" b="1" dirty="0"/>
              <a:t> pour </a:t>
            </a:r>
            <a:r>
              <a:rPr lang="fr-FR" sz="2315" b="1" dirty="0" err="1"/>
              <a:t>wo</a:t>
            </a:r>
            <a:r>
              <a:rPr lang="fr-FR" sz="2315" b="1" dirty="0"/>
              <a:t>=f(</a:t>
            </a:r>
            <a:r>
              <a:rPr lang="fr-FR" sz="2315" b="1" dirty="0" err="1"/>
              <a:t>curl</a:t>
            </a:r>
            <a:r>
              <a:rPr lang="fr-FR" sz="2315" b="1" dirty="0"/>
              <a:t>)?</a:t>
            </a:r>
          </a:p>
          <a:p>
            <a:pPr marL="472488" indent="-472488" algn="just">
              <a:buFont typeface="Arial" panose="020B0604020202020204" pitchFamily="34" charset="0"/>
              <a:buChar char="•"/>
            </a:pPr>
            <a:endParaRPr lang="fr-FR" sz="2315" b="1" dirty="0"/>
          </a:p>
          <a:p>
            <a:pPr lvl="1" algn="just"/>
            <a:r>
              <a:rPr lang="fr-FR" sz="2315" dirty="0"/>
              <a:t>Par rapport à </a:t>
            </a:r>
            <a:r>
              <a:rPr lang="fr-FR" sz="2315" dirty="0" err="1"/>
              <a:t>coastal</a:t>
            </a:r>
            <a:r>
              <a:rPr lang="fr-FR" sz="2315" dirty="0"/>
              <a:t>/off/</a:t>
            </a:r>
            <a:r>
              <a:rPr lang="fr-FR" sz="2315" dirty="0" err="1"/>
              <a:t>dropoff</a:t>
            </a:r>
            <a:r>
              <a:rPr lang="fr-FR" sz="2315" dirty="0"/>
              <a:t> </a:t>
            </a:r>
          </a:p>
          <a:p>
            <a:pPr lvl="1" algn="just"/>
            <a:endParaRPr lang="fr-FR" sz="2315" dirty="0"/>
          </a:p>
          <a:p>
            <a:pPr algn="just"/>
            <a:r>
              <a:rPr lang="fr-FR" sz="2315" dirty="0"/>
              <a:t>si oui, dans </a:t>
            </a:r>
            <a:r>
              <a:rPr lang="fr-FR" sz="2315" dirty="0" err="1"/>
              <a:t>EUC.py</a:t>
            </a:r>
            <a:r>
              <a:rPr lang="fr-FR" sz="2315" dirty="0"/>
              <a:t> : </a:t>
            </a:r>
          </a:p>
          <a:p>
            <a:pPr algn="just"/>
            <a:r>
              <a:rPr lang="fr-FR" sz="2315" dirty="0"/>
              <a:t>	calcul du </a:t>
            </a:r>
            <a:r>
              <a:rPr lang="fr-FR" sz="2315" dirty="0" err="1"/>
              <a:t>curl</a:t>
            </a:r>
            <a:r>
              <a:rPr lang="fr-FR" sz="2315" dirty="0"/>
              <a:t> à partir de </a:t>
            </a:r>
            <a:r>
              <a:rPr lang="fr-FR" sz="2315" dirty="0" err="1"/>
              <a:t>tauuo</a:t>
            </a:r>
            <a:r>
              <a:rPr lang="fr-FR" sz="2315" dirty="0"/>
              <a:t> et </a:t>
            </a:r>
            <a:r>
              <a:rPr lang="fr-FR" sz="2315" dirty="0" err="1"/>
              <a:t>tauvo</a:t>
            </a:r>
            <a:r>
              <a:rPr lang="fr-FR" sz="2315" dirty="0"/>
              <a:t> (sauf si dispo dans CMIP mais je doute)  </a:t>
            </a:r>
          </a:p>
          <a:p>
            <a:pPr algn="just"/>
            <a:r>
              <a:rPr lang="fr-FR" sz="2315" dirty="0"/>
              <a:t>	+ affichage du </a:t>
            </a:r>
            <a:r>
              <a:rPr lang="fr-FR" sz="2315" dirty="0" err="1"/>
              <a:t>curl</a:t>
            </a:r>
            <a:r>
              <a:rPr lang="fr-FR" sz="2315" dirty="0"/>
              <a:t> </a:t>
            </a:r>
            <a:r>
              <a:rPr lang="fr-FR" sz="2315" dirty="0" err="1"/>
              <a:t>obs</a:t>
            </a:r>
            <a:r>
              <a:rPr lang="fr-FR" sz="2315" dirty="0"/>
              <a:t> </a:t>
            </a:r>
            <a:r>
              <a:rPr lang="fr-FR" sz="2315" dirty="0" err="1"/>
              <a:t>scow</a:t>
            </a:r>
            <a:r>
              <a:rPr lang="fr-FR" sz="2315" dirty="0"/>
              <a:t> ou plutôt calcul comme pour les CMIP (=&gt; un seul calcul pour CMIP et </a:t>
            </a:r>
            <a:r>
              <a:rPr lang="fr-FR" sz="2315" dirty="0" err="1"/>
              <a:t>scow</a:t>
            </a:r>
            <a:r>
              <a:rPr lang="fr-FR" sz="2315" dirty="0"/>
              <a:t>)  avec </a:t>
            </a:r>
            <a:r>
              <a:rPr lang="fr-FR" sz="2315" dirty="0" err="1"/>
              <a:t>verif</a:t>
            </a:r>
            <a:r>
              <a:rPr lang="fr-FR" sz="2315" dirty="0"/>
              <a:t> du calcul à partir du fichier </a:t>
            </a:r>
            <a:r>
              <a:rPr lang="fr-FR" sz="2315" dirty="0" err="1"/>
              <a:t>curl</a:t>
            </a:r>
            <a:r>
              <a:rPr lang="fr-FR" sz="2315" dirty="0"/>
              <a:t> de </a:t>
            </a:r>
            <a:r>
              <a:rPr lang="fr-FR" sz="2315" dirty="0" err="1"/>
              <a:t>scow</a:t>
            </a:r>
            <a:r>
              <a:rPr lang="fr-FR" sz="2315" dirty="0"/>
              <a:t>!! </a:t>
            </a:r>
          </a:p>
          <a:p>
            <a:pPr algn="just"/>
            <a:endParaRPr lang="fr-FR" sz="2315" b="1" dirty="0"/>
          </a:p>
          <a:p>
            <a:pPr algn="just"/>
            <a:endParaRPr lang="fr-FR" sz="2315" b="1" dirty="0"/>
          </a:p>
        </p:txBody>
      </p:sp>
    </p:spTree>
    <p:extLst>
      <p:ext uri="{BB962C8B-B14F-4D97-AF65-F5344CB8AC3E}">
        <p14:creationId xmlns:p14="http://schemas.microsoft.com/office/powerpoint/2010/main" val="14457646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D50D2F-DE1E-D930-F589-D82C54DE4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E3ED3D1-D1C6-B018-5CA5-2045A3C3506C}"/>
              </a:ext>
            </a:extLst>
          </p:cNvPr>
          <p:cNvSpPr txBox="1"/>
          <p:nvPr/>
        </p:nvSpPr>
        <p:spPr>
          <a:xfrm>
            <a:off x="1440656" y="163430"/>
            <a:ext cx="15119350" cy="416357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3228" b="1" dirty="0">
                <a:solidFill>
                  <a:srgbClr val="0070C0"/>
                </a:solidFill>
              </a:rPr>
              <a:t>HR </a:t>
            </a:r>
          </a:p>
          <a:p>
            <a:pPr algn="ctr"/>
            <a:r>
              <a:rPr lang="fr-FR" sz="13228" b="1" dirty="0">
                <a:solidFill>
                  <a:srgbClr val="0070C0"/>
                </a:solidFill>
              </a:rPr>
              <a:t>10, 25 &amp; 50km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4119900-C54E-2C15-63BE-0B68BDBAB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074EA9F-983D-CF63-591E-18D02A3D7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75F5-EB0F-344E-990A-2D3842577099}" type="slidenum">
              <a:rPr lang="fr-FR" altLang="fr-FR" smtClean="0"/>
              <a:pPr>
                <a:defRPr/>
              </a:pPr>
              <a:t>19</a:t>
            </a:fld>
            <a:endParaRPr lang="fr-FR" alt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2D581FA-8709-D922-C1E8-E658182D637B}"/>
              </a:ext>
            </a:extLst>
          </p:cNvPr>
          <p:cNvSpPr txBox="1"/>
          <p:nvPr/>
        </p:nvSpPr>
        <p:spPr>
          <a:xfrm>
            <a:off x="5017707" y="16542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76CA6FC-D8CB-EFF5-A822-F13350BD8868}"/>
              </a:ext>
            </a:extLst>
          </p:cNvPr>
          <p:cNvSpPr txBox="1"/>
          <p:nvPr/>
        </p:nvSpPr>
        <p:spPr>
          <a:xfrm>
            <a:off x="384366" y="4695123"/>
            <a:ext cx="16390144" cy="6279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2488" indent="-472488" algn="just">
              <a:buFont typeface="Arial" panose="020B0604020202020204" pitchFamily="34" charset="0"/>
              <a:buChar char="•"/>
            </a:pPr>
            <a:r>
              <a:rPr lang="fr-FR" sz="2315" b="1" dirty="0"/>
              <a:t>Impact de la résolution (océan) sur tau? =&gt; </a:t>
            </a:r>
            <a:r>
              <a:rPr lang="fr-FR" sz="2315" b="1" dirty="0" err="1"/>
              <a:t>wo</a:t>
            </a:r>
            <a:r>
              <a:rPr lang="fr-FR" sz="2315" b="1" dirty="0"/>
              <a:t>? =&gt; sur </a:t>
            </a:r>
            <a:r>
              <a:rPr lang="fr-FR" sz="2315" b="1" dirty="0" err="1"/>
              <a:t>sst</a:t>
            </a:r>
            <a:r>
              <a:rPr lang="fr-FR" sz="2315" b="1" dirty="0"/>
              <a:t> ??? Qui vient casser la relation </a:t>
            </a:r>
            <a:r>
              <a:rPr lang="fr-FR" sz="2315" b="1" dirty="0" err="1"/>
              <a:t>sst</a:t>
            </a:r>
            <a:r>
              <a:rPr lang="fr-FR" sz="2315" b="1" dirty="0"/>
              <a:t>=f(</a:t>
            </a:r>
            <a:r>
              <a:rPr lang="fr-FR" sz="2315" b="1" dirty="0" err="1"/>
              <a:t>sub</a:t>
            </a:r>
            <a:r>
              <a:rPr lang="fr-FR" sz="2315" b="1" dirty="0"/>
              <a:t> des 14 éléments sélectionnés par delta </a:t>
            </a:r>
            <a:r>
              <a:rPr lang="fr-FR" sz="2315" b="1" dirty="0" err="1"/>
              <a:t>Tsub</a:t>
            </a:r>
            <a:r>
              <a:rPr lang="fr-FR" sz="2315" b="1" dirty="0"/>
              <a:t>=0.5° &amp; </a:t>
            </a:r>
            <a:r>
              <a:rPr lang="fr-FR" sz="2315" b="1" dirty="0" err="1"/>
              <a:t>dy</a:t>
            </a:r>
            <a:r>
              <a:rPr lang="fr-FR" sz="2315" b="1" dirty="0"/>
              <a:t> &gt; 0.4 </a:t>
            </a:r>
          </a:p>
          <a:p>
            <a:pPr marL="472488" indent="-472488" algn="just">
              <a:buFont typeface="Arial" panose="020B0604020202020204" pitchFamily="34" charset="0"/>
              <a:buChar char="•"/>
            </a:pPr>
            <a:endParaRPr lang="fr-FR" sz="2315" b="1" dirty="0"/>
          </a:p>
          <a:p>
            <a:pPr marL="472488" indent="-472488" algn="just">
              <a:buFont typeface="Arial" panose="020B0604020202020204" pitchFamily="34" charset="0"/>
              <a:buChar char="•"/>
            </a:pPr>
            <a:r>
              <a:rPr lang="fr-FR" sz="2315" b="1" dirty="0"/>
              <a:t>De quoi gamberger!!! Parce que la relation semble robuste sans les simus HR !!! </a:t>
            </a:r>
          </a:p>
          <a:p>
            <a:pPr marL="472488" indent="-472488" algn="just">
              <a:buFont typeface="Arial" panose="020B0604020202020204" pitchFamily="34" charset="0"/>
              <a:buChar char="•"/>
            </a:pPr>
            <a:endParaRPr lang="fr-FR" sz="2315" b="1" dirty="0"/>
          </a:p>
          <a:p>
            <a:pPr marL="472488" indent="-472488" algn="just">
              <a:buFont typeface="Arial" panose="020B0604020202020204" pitchFamily="34" charset="0"/>
              <a:buChar char="•"/>
            </a:pPr>
            <a:r>
              <a:rPr lang="fr-FR" sz="2315" b="1" dirty="0" err="1">
                <a:solidFill>
                  <a:srgbClr val="FF0000"/>
                </a:solidFill>
              </a:rPr>
              <a:t>Get</a:t>
            </a:r>
            <a:r>
              <a:rPr lang="fr-FR" sz="2315" b="1" dirty="0">
                <a:solidFill>
                  <a:srgbClr val="FF0000"/>
                </a:solidFill>
              </a:rPr>
              <a:t> </a:t>
            </a:r>
            <a:r>
              <a:rPr lang="fr-FR" sz="2315" b="1" dirty="0" err="1">
                <a:solidFill>
                  <a:srgbClr val="FF0000"/>
                </a:solidFill>
              </a:rPr>
              <a:t>atm</a:t>
            </a:r>
            <a:r>
              <a:rPr lang="fr-FR" sz="2315" b="1" dirty="0">
                <a:solidFill>
                  <a:srgbClr val="FF0000"/>
                </a:solidFill>
              </a:rPr>
              <a:t> CMIP </a:t>
            </a:r>
            <a:r>
              <a:rPr lang="fr-FR" sz="2315" b="1" dirty="0" err="1">
                <a:solidFill>
                  <a:srgbClr val="FF0000"/>
                </a:solidFill>
              </a:rPr>
              <a:t>resolution</a:t>
            </a:r>
            <a:r>
              <a:rPr lang="fr-FR" sz="2315" b="1" dirty="0">
                <a:solidFill>
                  <a:srgbClr val="FF0000"/>
                </a:solidFill>
              </a:rPr>
              <a:t> </a:t>
            </a:r>
            <a:r>
              <a:rPr lang="fr-FR" sz="2315" b="1" dirty="0"/>
              <a:t>=&gt; tau = f(</a:t>
            </a:r>
            <a:r>
              <a:rPr lang="fr-FR" sz="2315" b="1" dirty="0" err="1"/>
              <a:t>dy_atm</a:t>
            </a:r>
            <a:r>
              <a:rPr lang="fr-FR" sz="2315" b="1" dirty="0"/>
              <a:t>)?  Publi </a:t>
            </a:r>
            <a:r>
              <a:rPr lang="fr-FR" sz="2400" dirty="0"/>
              <a:t>Small et al, 2015 (The Benguela Upwelling System: </a:t>
            </a:r>
            <a:r>
              <a:rPr lang="fr-FR" sz="2400" dirty="0" err="1"/>
              <a:t>Quantifying</a:t>
            </a:r>
            <a:r>
              <a:rPr lang="fr-FR" sz="2400" dirty="0"/>
              <a:t> the </a:t>
            </a:r>
            <a:r>
              <a:rPr lang="fr-FR" sz="2400" dirty="0" err="1"/>
              <a:t>Sensitivity</a:t>
            </a:r>
            <a:r>
              <a:rPr lang="fr-FR" sz="2400" dirty="0"/>
              <a:t> to </a:t>
            </a:r>
            <a:r>
              <a:rPr lang="fr-FR" sz="2400" dirty="0" err="1"/>
              <a:t>Resolution</a:t>
            </a:r>
            <a:r>
              <a:rPr lang="fr-FR" sz="2400" dirty="0"/>
              <a:t> and Coastal Wind </a:t>
            </a:r>
            <a:r>
              <a:rPr lang="fr-FR" sz="2400" dirty="0" err="1"/>
              <a:t>Representation</a:t>
            </a:r>
            <a:r>
              <a:rPr lang="fr-FR" sz="2400" dirty="0"/>
              <a:t> in a Global </a:t>
            </a:r>
            <a:r>
              <a:rPr lang="fr-FR" sz="2400" dirty="0" err="1"/>
              <a:t>Climate</a:t>
            </a:r>
            <a:r>
              <a:rPr lang="fr-FR" sz="2400" dirty="0"/>
              <a:t> Model).</a:t>
            </a:r>
          </a:p>
          <a:p>
            <a:endParaRPr lang="fr-FR" sz="2400" b="1" dirty="0"/>
          </a:p>
          <a:p>
            <a:r>
              <a:rPr lang="fr-FR" sz="2400" b="1" dirty="0"/>
              <a:t>(</a:t>
            </a:r>
            <a:r>
              <a:rPr lang="fr-FR" sz="2400" dirty="0" err="1"/>
              <a:t>When</a:t>
            </a:r>
            <a:r>
              <a:rPr lang="fr-FR" sz="2400" dirty="0"/>
              <a:t> the </a:t>
            </a:r>
            <a:r>
              <a:rPr lang="fr-FR" sz="2400" dirty="0" err="1"/>
              <a:t>wind</a:t>
            </a:r>
            <a:r>
              <a:rPr lang="fr-FR" sz="2400" dirty="0"/>
              <a:t> stress </a:t>
            </a:r>
            <a:r>
              <a:rPr lang="fr-FR" sz="2400" dirty="0" err="1"/>
              <a:t>curl</a:t>
            </a:r>
            <a:r>
              <a:rPr lang="fr-FR" sz="2400" dirty="0"/>
              <a:t> </a:t>
            </a:r>
            <a:r>
              <a:rPr lang="fr-FR" sz="2400" dirty="0" err="1"/>
              <a:t>is</a:t>
            </a:r>
            <a:r>
              <a:rPr lang="fr-FR" sz="2400" dirty="0"/>
              <a:t> </a:t>
            </a:r>
            <a:r>
              <a:rPr lang="fr-FR" sz="2400" dirty="0" err="1"/>
              <a:t>too</a:t>
            </a:r>
            <a:r>
              <a:rPr lang="fr-FR" sz="2400" dirty="0"/>
              <a:t> </a:t>
            </a:r>
            <a:r>
              <a:rPr lang="fr-FR" sz="2400" dirty="0" err="1"/>
              <a:t>broad</a:t>
            </a:r>
            <a:r>
              <a:rPr lang="fr-FR" sz="2400" dirty="0"/>
              <a:t> (as </a:t>
            </a:r>
            <a:r>
              <a:rPr lang="fr-FR" sz="2400" dirty="0" err="1"/>
              <a:t>with</a:t>
            </a:r>
            <a:r>
              <a:rPr lang="fr-FR" sz="2400" dirty="0"/>
              <a:t> a 18 </a:t>
            </a:r>
            <a:r>
              <a:rPr lang="fr-FR" sz="2400" dirty="0" err="1"/>
              <a:t>atmosphere</a:t>
            </a:r>
            <a:r>
              <a:rPr lang="fr-FR" sz="2400" dirty="0"/>
              <a:t> model or </a:t>
            </a:r>
            <a:r>
              <a:rPr lang="fr-FR" sz="2400" dirty="0" err="1"/>
              <a:t>coarser</a:t>
            </a:r>
            <a:r>
              <a:rPr lang="fr-FR" sz="2400" dirty="0"/>
              <a:t>), a Sverdrup balance </a:t>
            </a:r>
            <a:r>
              <a:rPr lang="fr-FR" sz="2400" dirty="0" err="1"/>
              <a:t>prevails</a:t>
            </a:r>
            <a:r>
              <a:rPr lang="fr-FR" sz="2400" dirty="0"/>
              <a:t> at the </a:t>
            </a:r>
            <a:r>
              <a:rPr lang="fr-FR" sz="2400" dirty="0" err="1"/>
              <a:t>eastern</a:t>
            </a:r>
            <a:r>
              <a:rPr lang="fr-FR" sz="2400" dirty="0"/>
              <a:t> </a:t>
            </a:r>
            <a:r>
              <a:rPr lang="fr-FR" sz="2400" dirty="0" err="1"/>
              <a:t>boundary</a:t>
            </a:r>
            <a:r>
              <a:rPr lang="fr-FR" sz="2400" dirty="0"/>
              <a:t>, </a:t>
            </a:r>
            <a:r>
              <a:rPr lang="fr-FR" sz="2400" dirty="0" err="1"/>
              <a:t>implying</a:t>
            </a:r>
            <a:r>
              <a:rPr lang="fr-FR" sz="2400" dirty="0"/>
              <a:t> </a:t>
            </a:r>
            <a:r>
              <a:rPr lang="fr-FR" sz="2400" dirty="0" err="1"/>
              <a:t>southward</a:t>
            </a:r>
            <a:r>
              <a:rPr lang="fr-FR" sz="2400" dirty="0"/>
              <a:t> </a:t>
            </a:r>
            <a:r>
              <a:rPr lang="fr-FR" sz="2400" dirty="0" err="1"/>
              <a:t>ocean</a:t>
            </a:r>
            <a:r>
              <a:rPr lang="fr-FR" sz="2400" dirty="0"/>
              <a:t> transport </a:t>
            </a:r>
            <a:r>
              <a:rPr lang="fr-FR" sz="2400" dirty="0" err="1"/>
              <a:t>extending</a:t>
            </a:r>
            <a:r>
              <a:rPr lang="fr-FR" sz="2400" dirty="0"/>
              <a:t> as far as 308S and warm advection. </a:t>
            </a:r>
            <a:r>
              <a:rPr lang="fr-FR" sz="2400" dirty="0" err="1"/>
              <a:t>Higher</a:t>
            </a:r>
            <a:r>
              <a:rPr lang="fr-FR" sz="2400" dirty="0"/>
              <a:t> </a:t>
            </a:r>
            <a:r>
              <a:rPr lang="fr-FR" sz="2400" dirty="0" err="1"/>
              <a:t>atmosphere</a:t>
            </a:r>
            <a:r>
              <a:rPr lang="fr-FR" sz="2400" dirty="0"/>
              <a:t> </a:t>
            </a:r>
            <a:r>
              <a:rPr lang="fr-FR" sz="2400" dirty="0" err="1"/>
              <a:t>resolution</a:t>
            </a:r>
            <a:r>
              <a:rPr lang="fr-FR" sz="2400" dirty="0"/>
              <a:t>, up to 0.58, </a:t>
            </a:r>
            <a:r>
              <a:rPr lang="fr-FR" sz="2400" dirty="0" err="1"/>
              <a:t>does</a:t>
            </a:r>
            <a:r>
              <a:rPr lang="fr-FR" sz="2400" dirty="0"/>
              <a:t> </a:t>
            </a:r>
            <a:r>
              <a:rPr lang="fr-FR" sz="2400" dirty="0" err="1"/>
              <a:t>bring</a:t>
            </a:r>
            <a:r>
              <a:rPr lang="fr-FR" sz="2400" dirty="0"/>
              <a:t> the </a:t>
            </a:r>
            <a:r>
              <a:rPr lang="fr-FR" sz="2400" dirty="0" err="1"/>
              <a:t>atmospheric</a:t>
            </a:r>
            <a:r>
              <a:rPr lang="fr-FR" sz="2400" dirty="0"/>
              <a:t> jet </a:t>
            </a:r>
            <a:r>
              <a:rPr lang="fr-FR" sz="2400" dirty="0" err="1"/>
              <a:t>closer</a:t>
            </a:r>
            <a:r>
              <a:rPr lang="fr-FR" sz="2400" dirty="0"/>
              <a:t> to the </a:t>
            </a:r>
            <a:r>
              <a:rPr lang="fr-FR" sz="2400" dirty="0" err="1"/>
              <a:t>coast</a:t>
            </a:r>
            <a:r>
              <a:rPr lang="fr-FR" sz="2400" dirty="0"/>
              <a:t>, but </a:t>
            </a:r>
            <a:r>
              <a:rPr lang="fr-FR" sz="2400" dirty="0" err="1"/>
              <a:t>there</a:t>
            </a:r>
            <a:r>
              <a:rPr lang="fr-FR" sz="2400" dirty="0"/>
              <a:t> can </a:t>
            </a:r>
            <a:r>
              <a:rPr lang="fr-FR" sz="2400" dirty="0" err="1"/>
              <a:t>be</a:t>
            </a:r>
            <a:r>
              <a:rPr lang="fr-FR" sz="2400" dirty="0"/>
              <a:t> </a:t>
            </a:r>
            <a:r>
              <a:rPr lang="fr-FR" sz="2400" dirty="0" err="1"/>
              <a:t>too</a:t>
            </a:r>
            <a:r>
              <a:rPr lang="fr-FR" sz="2400" dirty="0"/>
              <a:t> </a:t>
            </a:r>
            <a:r>
              <a:rPr lang="fr-FR" sz="2400" dirty="0" err="1"/>
              <a:t>strong</a:t>
            </a:r>
            <a:r>
              <a:rPr lang="fr-FR" sz="2400" dirty="0"/>
              <a:t> a </a:t>
            </a:r>
            <a:r>
              <a:rPr lang="fr-FR" sz="2400" dirty="0" err="1"/>
              <a:t>wind</a:t>
            </a:r>
            <a:r>
              <a:rPr lang="fr-FR" sz="2400" dirty="0"/>
              <a:t> stress </a:t>
            </a:r>
            <a:r>
              <a:rPr lang="fr-FR" sz="2400" dirty="0" err="1"/>
              <a:t>curl</a:t>
            </a:r>
            <a:r>
              <a:rPr lang="fr-FR" sz="2400" dirty="0"/>
              <a:t>. The </a:t>
            </a:r>
            <a:r>
              <a:rPr lang="fr-FR" sz="2400" dirty="0" err="1"/>
              <a:t>most</a:t>
            </a:r>
            <a:r>
              <a:rPr lang="fr-FR" sz="2400" dirty="0"/>
              <a:t> </a:t>
            </a:r>
            <a:r>
              <a:rPr lang="fr-FR" sz="2400" dirty="0" err="1"/>
              <a:t>realistic</a:t>
            </a:r>
            <a:r>
              <a:rPr lang="fr-FR" sz="2400" dirty="0"/>
              <a:t> </a:t>
            </a:r>
            <a:r>
              <a:rPr lang="fr-FR" sz="2400" dirty="0" err="1"/>
              <a:t>representation</a:t>
            </a:r>
            <a:r>
              <a:rPr lang="fr-FR" sz="2400" dirty="0"/>
              <a:t> of the upwelling system </a:t>
            </a:r>
            <a:r>
              <a:rPr lang="fr-FR" sz="2400" dirty="0" err="1"/>
              <a:t>is</a:t>
            </a:r>
            <a:r>
              <a:rPr lang="fr-FR" sz="2400" dirty="0"/>
              <a:t> </a:t>
            </a:r>
            <a:r>
              <a:rPr lang="fr-FR" sz="2400" dirty="0" err="1"/>
              <a:t>found</a:t>
            </a:r>
            <a:r>
              <a:rPr lang="fr-FR" sz="2400" dirty="0"/>
              <a:t> by </a:t>
            </a:r>
            <a:r>
              <a:rPr lang="fr-FR" sz="2400" dirty="0" err="1"/>
              <a:t>adjusting</a:t>
            </a:r>
            <a:r>
              <a:rPr lang="fr-FR" sz="2400" dirty="0"/>
              <a:t> the 0.58 </a:t>
            </a:r>
            <a:r>
              <a:rPr lang="fr-FR" sz="2400" dirty="0" err="1"/>
              <a:t>atmosphere</a:t>
            </a:r>
            <a:r>
              <a:rPr lang="fr-FR" sz="2400" dirty="0"/>
              <a:t> model </a:t>
            </a:r>
            <a:r>
              <a:rPr lang="fr-FR" sz="2400" dirty="0" err="1"/>
              <a:t>wind</a:t>
            </a:r>
            <a:r>
              <a:rPr lang="fr-FR" sz="2400" dirty="0"/>
              <a:t> structure </a:t>
            </a:r>
            <a:r>
              <a:rPr lang="fr-FR" sz="2400" dirty="0" err="1"/>
              <a:t>near</a:t>
            </a:r>
            <a:r>
              <a:rPr lang="fr-FR" sz="2400" dirty="0"/>
              <a:t> the </a:t>
            </a:r>
            <a:r>
              <a:rPr lang="fr-FR" sz="2400" dirty="0" err="1"/>
              <a:t>coast</a:t>
            </a:r>
            <a:r>
              <a:rPr lang="fr-FR" sz="2400" dirty="0"/>
              <a:t> </a:t>
            </a:r>
            <a:r>
              <a:rPr lang="fr-FR" sz="2400" dirty="0" err="1"/>
              <a:t>toward</a:t>
            </a:r>
            <a:r>
              <a:rPr lang="fr-FR" sz="2400" dirty="0"/>
              <a:t> observations, </a:t>
            </a:r>
            <a:r>
              <a:rPr lang="fr-FR" sz="2400" dirty="0" err="1"/>
              <a:t>while</a:t>
            </a:r>
            <a:r>
              <a:rPr lang="fr-FR" sz="2400" dirty="0"/>
              <a:t> </a:t>
            </a:r>
            <a:r>
              <a:rPr lang="fr-FR" sz="2400" dirty="0" err="1"/>
              <a:t>using</a:t>
            </a:r>
            <a:r>
              <a:rPr lang="fr-FR" sz="2400" dirty="0"/>
              <a:t> an </a:t>
            </a:r>
            <a:r>
              <a:rPr lang="fr-FR" sz="2400" dirty="0" err="1"/>
              <a:t>eddy-resolving</a:t>
            </a:r>
            <a:r>
              <a:rPr lang="fr-FR" sz="2400" dirty="0"/>
              <a:t> </a:t>
            </a:r>
            <a:r>
              <a:rPr lang="fr-FR" sz="2400" dirty="0" err="1"/>
              <a:t>ocean</a:t>
            </a:r>
            <a:r>
              <a:rPr lang="fr-FR" sz="2400" dirty="0"/>
              <a:t> model. A </a:t>
            </a:r>
            <a:r>
              <a:rPr lang="fr-FR" sz="2400" dirty="0" err="1"/>
              <a:t>similar</a:t>
            </a:r>
            <a:r>
              <a:rPr lang="fr-FR" sz="2400" dirty="0"/>
              <a:t> ad- </a:t>
            </a:r>
            <a:r>
              <a:rPr lang="fr-FR" sz="2400" dirty="0" err="1"/>
              <a:t>justment</a:t>
            </a:r>
            <a:r>
              <a:rPr lang="fr-FR" sz="2400" dirty="0"/>
              <a:t> </a:t>
            </a:r>
            <a:r>
              <a:rPr lang="fr-FR" sz="2400" dirty="0" err="1"/>
              <a:t>applied</a:t>
            </a:r>
            <a:r>
              <a:rPr lang="fr-FR" sz="2400" dirty="0"/>
              <a:t> to a 18 </a:t>
            </a:r>
            <a:r>
              <a:rPr lang="fr-FR" sz="2400" dirty="0" err="1"/>
              <a:t>ocean</a:t>
            </a:r>
            <a:r>
              <a:rPr lang="fr-FR" sz="2400" dirty="0"/>
              <a:t> model </a:t>
            </a:r>
            <a:r>
              <a:rPr lang="fr-FR" sz="2400" dirty="0" err="1"/>
              <a:t>did</a:t>
            </a:r>
            <a:r>
              <a:rPr lang="fr-FR" sz="2400" dirty="0"/>
              <a:t> not show </a:t>
            </a:r>
            <a:r>
              <a:rPr lang="fr-FR" sz="2400" dirty="0" err="1"/>
              <a:t>such</a:t>
            </a:r>
            <a:r>
              <a:rPr lang="fr-FR" sz="2400" dirty="0"/>
              <a:t> </a:t>
            </a:r>
            <a:r>
              <a:rPr lang="fr-FR" sz="2400" dirty="0" err="1"/>
              <a:t>improvement</a:t>
            </a:r>
            <a:r>
              <a:rPr lang="fr-FR" sz="2400" dirty="0"/>
              <a:t>. </a:t>
            </a:r>
            <a:r>
              <a:rPr lang="fr-FR" sz="2400" dirty="0" err="1"/>
              <a:t>Finally</a:t>
            </a:r>
            <a:r>
              <a:rPr lang="fr-FR" sz="2400" dirty="0"/>
              <a:t>, the </a:t>
            </a:r>
            <a:r>
              <a:rPr lang="fr-FR" sz="2400" dirty="0" err="1"/>
              <a:t>remote</a:t>
            </a:r>
            <a:r>
              <a:rPr lang="fr-FR" sz="2400" dirty="0"/>
              <a:t> </a:t>
            </a:r>
            <a:r>
              <a:rPr lang="fr-FR" sz="2400" dirty="0" err="1"/>
              <a:t>equatorial</a:t>
            </a:r>
            <a:r>
              <a:rPr lang="fr-FR" sz="2400" dirty="0"/>
              <a:t> Atlantic </a:t>
            </a:r>
            <a:r>
              <a:rPr lang="fr-FR" sz="2400" dirty="0" err="1"/>
              <a:t>response</a:t>
            </a:r>
            <a:r>
              <a:rPr lang="fr-FR" sz="2400" dirty="0"/>
              <a:t> to </a:t>
            </a:r>
            <a:r>
              <a:rPr lang="fr-FR" sz="2400" dirty="0" err="1"/>
              <a:t>restoring</a:t>
            </a:r>
            <a:r>
              <a:rPr lang="fr-FR" sz="2400" dirty="0"/>
              <a:t> SST in a </a:t>
            </a:r>
            <a:r>
              <a:rPr lang="fr-FR" sz="2400" dirty="0" err="1"/>
              <a:t>broad</a:t>
            </a:r>
            <a:r>
              <a:rPr lang="fr-FR" sz="2400" dirty="0"/>
              <a:t> </a:t>
            </a:r>
            <a:r>
              <a:rPr lang="fr-FR" sz="2400" dirty="0" err="1"/>
              <a:t>region</a:t>
            </a:r>
            <a:r>
              <a:rPr lang="fr-FR" sz="2400" dirty="0"/>
              <a:t> offshore of Benguela </a:t>
            </a:r>
            <a:r>
              <a:rPr lang="fr-FR" sz="2400" dirty="0" err="1"/>
              <a:t>is</a:t>
            </a:r>
            <a:r>
              <a:rPr lang="fr-FR" sz="2400" dirty="0"/>
              <a:t> </a:t>
            </a:r>
            <a:r>
              <a:rPr lang="fr-FR" sz="2400" dirty="0" err="1"/>
              <a:t>substantial</a:t>
            </a:r>
            <a:r>
              <a:rPr lang="fr-FR" sz="2400" dirty="0"/>
              <a:t>; </a:t>
            </a:r>
            <a:r>
              <a:rPr lang="fr-FR" sz="2400" dirty="0" err="1"/>
              <a:t>however</a:t>
            </a:r>
            <a:r>
              <a:rPr lang="fr-FR" sz="2400" dirty="0"/>
              <a:t>, </a:t>
            </a:r>
            <a:r>
              <a:rPr lang="fr-FR" sz="2400" dirty="0" err="1"/>
              <a:t>there</a:t>
            </a:r>
            <a:r>
              <a:rPr lang="fr-FR" sz="2400" dirty="0"/>
              <a:t> </a:t>
            </a:r>
            <a:r>
              <a:rPr lang="fr-FR" sz="2400" dirty="0" err="1"/>
              <a:t>is</a:t>
            </a:r>
            <a:r>
              <a:rPr lang="fr-FR" sz="2400" dirty="0"/>
              <a:t> not a large </a:t>
            </a:r>
            <a:r>
              <a:rPr lang="fr-FR" sz="2400" dirty="0" err="1"/>
              <a:t>response</a:t>
            </a:r>
            <a:r>
              <a:rPr lang="fr-FR" sz="2400" dirty="0"/>
              <a:t> to </a:t>
            </a:r>
            <a:r>
              <a:rPr lang="fr-FR" sz="2400" dirty="0" err="1"/>
              <a:t>correcting</a:t>
            </a:r>
            <a:r>
              <a:rPr lang="fr-FR" sz="2400" dirty="0"/>
              <a:t> SST in the </a:t>
            </a:r>
            <a:r>
              <a:rPr lang="fr-FR" sz="2400" dirty="0" err="1"/>
              <a:t>narrow</a:t>
            </a:r>
            <a:r>
              <a:rPr lang="fr-FR" sz="2400" dirty="0"/>
              <a:t> </a:t>
            </a:r>
            <a:r>
              <a:rPr lang="fr-FR" sz="2400" dirty="0" err="1"/>
              <a:t>coastal</a:t>
            </a:r>
            <a:r>
              <a:rPr lang="fr-FR" sz="2400" dirty="0"/>
              <a:t> upwelling zone </a:t>
            </a:r>
            <a:r>
              <a:rPr lang="fr-FR" sz="2400" dirty="0" err="1"/>
              <a:t>alone</a:t>
            </a:r>
            <a:r>
              <a:rPr lang="fr-FR" sz="2400" dirty="0"/>
              <a:t>.</a:t>
            </a:r>
          </a:p>
          <a:p>
            <a:pPr marL="472488" indent="-472488" algn="just">
              <a:buFont typeface="Arial" panose="020B0604020202020204" pitchFamily="34" charset="0"/>
              <a:buChar char="•"/>
            </a:pPr>
            <a:endParaRPr lang="fr-FR" sz="2315" b="1" dirty="0"/>
          </a:p>
          <a:p>
            <a:pPr marL="472488" indent="-472488" algn="just">
              <a:buFont typeface="Arial" panose="020B0604020202020204" pitchFamily="34" charset="0"/>
              <a:buChar char="•"/>
            </a:pPr>
            <a:endParaRPr lang="fr-FR" sz="2315" b="1" dirty="0"/>
          </a:p>
        </p:txBody>
      </p:sp>
    </p:spTree>
    <p:extLst>
      <p:ext uri="{BB962C8B-B14F-4D97-AF65-F5344CB8AC3E}">
        <p14:creationId xmlns:p14="http://schemas.microsoft.com/office/powerpoint/2010/main" val="307001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4EF88F-841F-AA64-8556-B9DD4C1FE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599E534-A071-2C8F-654C-10D38C7D5B21}"/>
              </a:ext>
            </a:extLst>
          </p:cNvPr>
          <p:cNvSpPr txBox="1"/>
          <p:nvPr/>
        </p:nvSpPr>
        <p:spPr>
          <a:xfrm>
            <a:off x="1440656" y="2228722"/>
            <a:ext cx="15119350" cy="823481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3228" b="1" dirty="0">
                <a:solidFill>
                  <a:srgbClr val="FF0000"/>
                </a:solidFill>
              </a:rPr>
              <a:t>CHOISIR!!! </a:t>
            </a:r>
          </a:p>
          <a:p>
            <a:pPr algn="ctr"/>
            <a:r>
              <a:rPr lang="fr-FR" sz="13228" b="1" dirty="0">
                <a:solidFill>
                  <a:srgbClr val="0070C0"/>
                </a:solidFill>
              </a:rPr>
              <a:t>Attention! </a:t>
            </a:r>
          </a:p>
          <a:p>
            <a:pPr algn="ctr"/>
            <a:r>
              <a:rPr lang="fr-FR" sz="13228" b="1" dirty="0">
                <a:solidFill>
                  <a:srgbClr val="0070C0"/>
                </a:solidFill>
              </a:rPr>
              <a:t>m40m condense les points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75B326F-E0E2-B0C2-DF6E-48C7B756D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152EE79-CA50-E3FB-D5DA-65C055C56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75F5-EB0F-344E-990A-2D3842577099}" type="slidenum">
              <a:rPr lang="fr-FR" altLang="fr-FR" smtClean="0"/>
              <a:pPr>
                <a:defRPr/>
              </a:pPr>
              <a:t>2</a:t>
            </a:fld>
            <a:endParaRPr lang="fr-FR" alt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D08A4E1-D8AD-9C63-27ED-869F35BEE57E}"/>
              </a:ext>
            </a:extLst>
          </p:cNvPr>
          <p:cNvSpPr txBox="1"/>
          <p:nvPr/>
        </p:nvSpPr>
        <p:spPr>
          <a:xfrm>
            <a:off x="5017707" y="16542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33708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FACCB9-5A7C-8BD0-9A08-8A1ED4BC8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970B40A-7CF4-66ED-A24E-0CD211296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4739" y="-286759"/>
            <a:ext cx="7151183" cy="1191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8795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667AE7-29A6-4F4E-A273-DB620027E6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AE56789-D2A1-B3A4-9AAC-9BB951C431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424739" y="-286759"/>
            <a:ext cx="7151183" cy="1191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0016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606C75-30C5-8777-2826-17BC79A01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DD17EC3-E630-660A-5DD3-A11AF55E25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424739" y="-286759"/>
            <a:ext cx="7151183" cy="1191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6427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C0A3E-2279-916D-C0EF-3A132CEC2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D846587-BCFB-EB9C-49B1-88685C994A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424739" y="-286759"/>
            <a:ext cx="7151183" cy="1191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5872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532FA1-3D3B-D96C-EFA8-9120AC6B2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89ADEE1-DEBE-C8CA-B67C-C77177FB99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424739" y="-286759"/>
            <a:ext cx="7151183" cy="1191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3508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D5771-2498-1B0B-9F52-08AF9552A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1E0A5F59-09F5-9520-018D-C4148AC176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12229" y="1907608"/>
            <a:ext cx="5397500" cy="89916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FE931CA-D348-FCEE-3555-04C98BA05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8000663" cy="437322"/>
          </a:xfrm>
        </p:spPr>
        <p:txBody>
          <a:bodyPr>
            <a:normAutofit fontScale="90000"/>
          </a:bodyPr>
          <a:lstStyle/>
          <a:p>
            <a:r>
              <a:rPr lang="fr-FR" dirty="0"/>
              <a:t>Sans HR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E9B2D53-E56E-359C-B5CC-427FC21F2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C6D76-4315-5C41-9C31-F58E26389C73}" type="datetime1">
              <a:rPr lang="fr-FR" smtClean="0"/>
              <a:t>28/11/2025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15D471E-E4EF-CF4D-3DEC-1FD30C5DB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Christophe HOURDIN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0AB0611-B09F-778A-2571-0B93BF298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3F78-87E4-B144-A295-2DB80552E3AF}" type="slidenum">
              <a:rPr lang="fr-FR" smtClean="0"/>
              <a:t>25</a:t>
            </a:fld>
            <a:endParaRPr lang="fr-FR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3D4D8D8-D192-A892-1199-FC30E0DE31BA}"/>
              </a:ext>
            </a:extLst>
          </p:cNvPr>
          <p:cNvSpPr/>
          <p:nvPr/>
        </p:nvSpPr>
        <p:spPr>
          <a:xfrm>
            <a:off x="2660942" y="2317137"/>
            <a:ext cx="1217485" cy="200070"/>
          </a:xfrm>
          <a:prstGeom prst="roundRect">
            <a:avLst/>
          </a:prstGeom>
          <a:solidFill>
            <a:srgbClr val="92D050">
              <a:alpha val="26670"/>
            </a:srgb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68FF9E84-1430-3A1E-82E8-3D0E6CA606C3}"/>
              </a:ext>
            </a:extLst>
          </p:cNvPr>
          <p:cNvSpPr/>
          <p:nvPr/>
        </p:nvSpPr>
        <p:spPr>
          <a:xfrm>
            <a:off x="4167913" y="2749134"/>
            <a:ext cx="309043" cy="225469"/>
          </a:xfrm>
          <a:prstGeom prst="roundRect">
            <a:avLst/>
          </a:prstGeom>
          <a:solidFill>
            <a:srgbClr val="92D050">
              <a:alpha val="2667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id="{C96E76CF-AD4B-7EC5-53AD-8DFCDEF6A4D7}"/>
              </a:ext>
            </a:extLst>
          </p:cNvPr>
          <p:cNvSpPr/>
          <p:nvPr/>
        </p:nvSpPr>
        <p:spPr>
          <a:xfrm>
            <a:off x="4813190" y="7588044"/>
            <a:ext cx="309043" cy="225469"/>
          </a:xfrm>
          <a:prstGeom prst="roundRect">
            <a:avLst/>
          </a:prstGeom>
          <a:solidFill>
            <a:srgbClr val="FF0000">
              <a:alpha val="2667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2A1B93DB-E9FF-FCE8-B4AD-C7CDAB139C43}"/>
              </a:ext>
            </a:extLst>
          </p:cNvPr>
          <p:cNvSpPr/>
          <p:nvPr/>
        </p:nvSpPr>
        <p:spPr>
          <a:xfrm>
            <a:off x="4766691" y="5025501"/>
            <a:ext cx="400343" cy="237350"/>
          </a:xfrm>
          <a:prstGeom prst="roundRect">
            <a:avLst/>
          </a:prstGeom>
          <a:solidFill>
            <a:srgbClr val="0070C0">
              <a:alpha val="2667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698B142-54DB-FAEF-3FE0-099858D93222}"/>
              </a:ext>
            </a:extLst>
          </p:cNvPr>
          <p:cNvSpPr/>
          <p:nvPr/>
        </p:nvSpPr>
        <p:spPr>
          <a:xfrm>
            <a:off x="833640" y="693868"/>
            <a:ext cx="4954678" cy="146933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>
                <a:solidFill>
                  <a:schemeClr val="tx1"/>
                </a:solidFill>
              </a:rPr>
              <a:t>dy</a:t>
            </a:r>
            <a:r>
              <a:rPr lang="fr-FR" b="1" dirty="0">
                <a:solidFill>
                  <a:schemeClr val="tx1"/>
                </a:solidFill>
              </a:rPr>
              <a:t> &lt; 0.4  (Haute résolution en latitude)</a:t>
            </a:r>
          </a:p>
          <a:p>
            <a:pPr algn="ctr"/>
            <a:r>
              <a:rPr lang="fr-FR" b="1" dirty="0">
                <a:solidFill>
                  <a:schemeClr val="tx1"/>
                </a:solidFill>
              </a:rPr>
              <a:t>&amp;</a:t>
            </a:r>
          </a:p>
          <a:p>
            <a:pPr algn="ctr"/>
            <a:r>
              <a:rPr lang="fr-FR" b="1" dirty="0">
                <a:solidFill>
                  <a:schemeClr val="tx1"/>
                </a:solidFill>
              </a:rPr>
              <a:t>diff </a:t>
            </a:r>
            <a:r>
              <a:rPr lang="fr-FR" b="1" dirty="0" err="1">
                <a:solidFill>
                  <a:schemeClr val="tx1"/>
                </a:solidFill>
              </a:rPr>
              <a:t>upBas</a:t>
            </a:r>
            <a:r>
              <a:rPr lang="fr-FR" b="1" dirty="0">
                <a:solidFill>
                  <a:schemeClr val="tx1"/>
                </a:solidFill>
              </a:rPr>
              <a:t> = -0.5°c (upwelling représenté</a:t>
            </a:r>
          </a:p>
          <a:p>
            <a:pPr algn="ctr"/>
            <a:r>
              <a:rPr lang="fr-FR" dirty="0">
                <a:solidFill>
                  <a:schemeClr val="tx1"/>
                </a:solidFill>
              </a:rPr>
              <a:t>88 =&gt; </a:t>
            </a:r>
            <a:r>
              <a:rPr lang="fr-FR" dirty="0">
                <a:solidFill>
                  <a:schemeClr val="tx1"/>
                </a:solidFill>
                <a:highlight>
                  <a:srgbClr val="00FF00"/>
                </a:highlight>
              </a:rPr>
              <a:t>15 </a:t>
            </a:r>
            <a:r>
              <a:rPr lang="fr-FR" dirty="0">
                <a:solidFill>
                  <a:schemeClr val="tx1"/>
                </a:solidFill>
              </a:rPr>
              <a:t>simus (7 cmip5 &amp; 8 cmip6)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74129D3-A4EA-4437-A0EE-1E578F7592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677917" y="1907608"/>
            <a:ext cx="5397500" cy="89916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78602DC-F6B4-9189-81B7-B1B174B81CFC}"/>
              </a:ext>
            </a:extLst>
          </p:cNvPr>
          <p:cNvSpPr txBox="1"/>
          <p:nvPr/>
        </p:nvSpPr>
        <p:spPr>
          <a:xfrm>
            <a:off x="3310979" y="4129088"/>
            <a:ext cx="1455712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Ancien</a:t>
            </a:r>
            <a:r>
              <a:rPr lang="fr-FR" dirty="0"/>
              <a:t>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8798C9A-0CFF-563E-1D57-FFF8CF689791}"/>
              </a:ext>
            </a:extLst>
          </p:cNvPr>
          <p:cNvSpPr txBox="1"/>
          <p:nvPr/>
        </p:nvSpPr>
        <p:spPr>
          <a:xfrm>
            <a:off x="10069130" y="1076611"/>
            <a:ext cx="3221200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Nouveau</a:t>
            </a:r>
          </a:p>
          <a:p>
            <a:pPr algn="ctr"/>
            <a:r>
              <a:rPr lang="fr-FR" sz="2400" b="1" dirty="0">
                <a:solidFill>
                  <a:srgbClr val="0432FF"/>
                </a:solidFill>
              </a:rPr>
              <a:t>Sans</a:t>
            </a:r>
            <a:r>
              <a:rPr lang="fr-FR" sz="2400" b="1" dirty="0"/>
              <a:t> HR 10 &amp; 25km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040488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E6EC8-1806-3B7C-E18B-D76F98842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0E428A-C607-1143-478B-A2704430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8000663" cy="437322"/>
          </a:xfrm>
        </p:spPr>
        <p:txBody>
          <a:bodyPr>
            <a:normAutofit fontScale="90000"/>
          </a:bodyPr>
          <a:lstStyle/>
          <a:p>
            <a:r>
              <a:rPr lang="fr-FR" dirty="0"/>
              <a:t>Avec HR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CD7DD22-B3EA-DDC4-B1FF-A2AC1BE1E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Christophe HOURDIN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6FA4A8C-C9D5-2BD4-79E9-5009D78EE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3F78-87E4-B144-A295-2DB80552E3AF}" type="slidenum">
              <a:rPr lang="fr-FR" smtClean="0"/>
              <a:t>26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0342A00-12B7-5E64-28CA-19DAA1D512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677917" y="1907608"/>
            <a:ext cx="5397500" cy="89916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C443617-B841-8712-308B-E468F2B48A3E}"/>
              </a:ext>
            </a:extLst>
          </p:cNvPr>
          <p:cNvSpPr txBox="1"/>
          <p:nvPr/>
        </p:nvSpPr>
        <p:spPr>
          <a:xfrm>
            <a:off x="10069130" y="1076611"/>
            <a:ext cx="3221200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Nouveau</a:t>
            </a:r>
          </a:p>
          <a:p>
            <a:pPr algn="ctr"/>
            <a:r>
              <a:rPr lang="fr-FR" sz="2400" b="1" dirty="0">
                <a:solidFill>
                  <a:srgbClr val="0432FF"/>
                </a:solidFill>
              </a:rPr>
              <a:t>Avec</a:t>
            </a:r>
            <a:r>
              <a:rPr lang="fr-FR" sz="2400" b="1" dirty="0"/>
              <a:t> HR 10 &amp; 25km</a:t>
            </a:r>
            <a:r>
              <a:rPr lang="fr-FR" dirty="0"/>
              <a:t>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5697F35-C6E7-06A2-4357-C044673B8D54}"/>
              </a:ext>
            </a:extLst>
          </p:cNvPr>
          <p:cNvSpPr txBox="1"/>
          <p:nvPr/>
        </p:nvSpPr>
        <p:spPr>
          <a:xfrm>
            <a:off x="1440656" y="6933835"/>
            <a:ext cx="7009661" cy="2586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2488" indent="-472488" algn="just">
              <a:buFont typeface="Arial" panose="020B0604020202020204" pitchFamily="34" charset="0"/>
              <a:buChar char="•"/>
            </a:pPr>
            <a:r>
              <a:rPr lang="fr-FR" sz="2315" b="1" dirty="0"/>
              <a:t>La relation est elle perdue parce que au dessus de 0.5° tau est bien représenté =&gt; meilleur </a:t>
            </a:r>
            <a:r>
              <a:rPr lang="fr-FR" sz="2315" b="1" dirty="0" err="1"/>
              <a:t>wo</a:t>
            </a:r>
            <a:r>
              <a:rPr lang="fr-FR" sz="2315" b="1" dirty="0"/>
              <a:t> =&gt; meilleur refroidissement??? </a:t>
            </a:r>
          </a:p>
          <a:p>
            <a:pPr marL="472488" indent="-472488" algn="just">
              <a:buFont typeface="Arial" panose="020B0604020202020204" pitchFamily="34" charset="0"/>
              <a:buChar char="•"/>
            </a:pPr>
            <a:endParaRPr lang="fr-FR" sz="2315" b="1" dirty="0"/>
          </a:p>
          <a:p>
            <a:pPr marL="472488" indent="-472488" algn="just">
              <a:buFont typeface="Arial" panose="020B0604020202020204" pitchFamily="34" charset="0"/>
              <a:buChar char="•"/>
            </a:pPr>
            <a:r>
              <a:rPr lang="fr-FR" sz="2315" b="1" dirty="0"/>
              <a:t>Il faudrait afficher les valeurs de </a:t>
            </a:r>
            <a:r>
              <a:rPr lang="fr-FR" sz="2315" b="1" dirty="0" err="1"/>
              <a:t>wo</a:t>
            </a:r>
            <a:r>
              <a:rPr lang="fr-FR" sz="2315" b="1" dirty="0"/>
              <a:t>, tau 612… </a:t>
            </a:r>
          </a:p>
          <a:p>
            <a:pPr marL="472488" indent="-472488" algn="just">
              <a:buFont typeface="Arial" panose="020B0604020202020204" pitchFamily="34" charset="0"/>
              <a:buChar char="•"/>
            </a:pPr>
            <a:endParaRPr lang="fr-FR" sz="2315" b="1" dirty="0"/>
          </a:p>
          <a:p>
            <a:pPr marL="472488" indent="-472488" algn="just">
              <a:buFont typeface="Arial" panose="020B0604020202020204" pitchFamily="34" charset="0"/>
              <a:buChar char="•"/>
            </a:pPr>
            <a:endParaRPr lang="fr-FR" sz="2315" b="1" dirty="0"/>
          </a:p>
        </p:txBody>
      </p:sp>
    </p:spTree>
    <p:extLst>
      <p:ext uri="{BB962C8B-B14F-4D97-AF65-F5344CB8AC3E}">
        <p14:creationId xmlns:p14="http://schemas.microsoft.com/office/powerpoint/2010/main" val="41556432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13DA9-EF67-300B-0728-2C9CFC141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2D70318-C329-A82A-03D1-666C4C91DA07}"/>
              </a:ext>
            </a:extLst>
          </p:cNvPr>
          <p:cNvSpPr txBox="1"/>
          <p:nvPr/>
        </p:nvSpPr>
        <p:spPr>
          <a:xfrm>
            <a:off x="1440656" y="2228722"/>
            <a:ext cx="15119350" cy="416357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3228" b="1" dirty="0">
                <a:solidFill>
                  <a:srgbClr val="0070C0"/>
                </a:solidFill>
              </a:rPr>
              <a:t>Black List</a:t>
            </a:r>
          </a:p>
          <a:p>
            <a:pPr algn="ctr"/>
            <a:r>
              <a:rPr lang="fr-FR" sz="13228" b="1" dirty="0" err="1">
                <a:solidFill>
                  <a:srgbClr val="0070C0"/>
                </a:solidFill>
              </a:rPr>
              <a:t>wo</a:t>
            </a:r>
            <a:r>
              <a:rPr lang="fr-FR" sz="13228" b="1" dirty="0">
                <a:solidFill>
                  <a:srgbClr val="0070C0"/>
                </a:solidFill>
              </a:rPr>
              <a:t>/</a:t>
            </a:r>
            <a:r>
              <a:rPr lang="fr-FR" sz="13228" b="1" dirty="0" err="1">
                <a:solidFill>
                  <a:srgbClr val="0070C0"/>
                </a:solidFill>
              </a:rPr>
              <a:t>wod</a:t>
            </a:r>
            <a:endParaRPr lang="fr-FR" sz="13228" b="1" dirty="0">
              <a:solidFill>
                <a:srgbClr val="0070C0"/>
              </a:solidFill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7D29CE3-2010-E188-A860-95CBE7939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8D64EBB-0FBD-6F95-7E84-3DC396C31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75F5-EB0F-344E-990A-2D3842577099}" type="slidenum">
              <a:rPr lang="fr-FR" altLang="fr-FR" smtClean="0"/>
              <a:pPr>
                <a:defRPr/>
              </a:pPr>
              <a:t>27</a:t>
            </a:fld>
            <a:endParaRPr lang="fr-FR" alt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E170ECD-9AD5-8CFE-BED3-331E7397551D}"/>
              </a:ext>
            </a:extLst>
          </p:cNvPr>
          <p:cNvSpPr txBox="1"/>
          <p:nvPr/>
        </p:nvSpPr>
        <p:spPr>
          <a:xfrm>
            <a:off x="5017707" y="16542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904155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34CAC76-7E7F-C67A-1D51-B7597A89E6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09359" y="3954673"/>
            <a:ext cx="13381944" cy="6690972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D5A50493-A5AC-745A-51B7-5C1FD526117A}"/>
              </a:ext>
            </a:extLst>
          </p:cNvPr>
          <p:cNvSpPr/>
          <p:nvPr/>
        </p:nvSpPr>
        <p:spPr>
          <a:xfrm>
            <a:off x="4787519" y="444500"/>
            <a:ext cx="8425623" cy="309107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</a:rPr>
              <a:t>Tous les </a:t>
            </a:r>
            <a:r>
              <a:rPr lang="fr-FR" sz="2800" b="1" dirty="0" err="1">
                <a:solidFill>
                  <a:schemeClr val="tx1"/>
                </a:solidFill>
              </a:rPr>
              <a:t>wo</a:t>
            </a:r>
            <a:r>
              <a:rPr lang="fr-FR" sz="2800" b="1" dirty="0">
                <a:solidFill>
                  <a:schemeClr val="tx1"/>
                </a:solidFill>
              </a:rPr>
              <a:t>/</a:t>
            </a:r>
            <a:r>
              <a:rPr lang="fr-FR" sz="2800" b="1" dirty="0" err="1">
                <a:solidFill>
                  <a:schemeClr val="tx1"/>
                </a:solidFill>
              </a:rPr>
              <a:t>wod</a:t>
            </a:r>
            <a:r>
              <a:rPr lang="fr-FR" sz="2800" b="1" dirty="0">
                <a:solidFill>
                  <a:schemeClr val="tx1"/>
                </a:solidFill>
              </a:rPr>
              <a:t> </a:t>
            </a:r>
          </a:p>
          <a:p>
            <a:pPr algn="ctr"/>
            <a:endParaRPr lang="fr-FR" sz="28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sz="28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 err="1">
                <a:solidFill>
                  <a:schemeClr val="tx1"/>
                </a:solidFill>
              </a:rPr>
              <a:t>Highligt</a:t>
            </a:r>
            <a:r>
              <a:rPr lang="fr-FR" sz="2800" dirty="0">
                <a:solidFill>
                  <a:schemeClr val="tx1"/>
                </a:solidFill>
              </a:rPr>
              <a:t> </a:t>
            </a:r>
            <a:r>
              <a:rPr lang="fr-FR" sz="2800" dirty="0">
                <a:solidFill>
                  <a:srgbClr val="FF0000"/>
                </a:solidFill>
              </a:rPr>
              <a:t>rouge</a:t>
            </a:r>
            <a:r>
              <a:rPr lang="fr-FR" sz="2800" dirty="0">
                <a:solidFill>
                  <a:schemeClr val="tx1"/>
                </a:solidFill>
              </a:rPr>
              <a:t> : les </a:t>
            </a:r>
            <a:r>
              <a:rPr lang="fr-FR" sz="2800" dirty="0" err="1">
                <a:solidFill>
                  <a:schemeClr val="tx1"/>
                </a:solidFill>
              </a:rPr>
              <a:t>wo</a:t>
            </a:r>
            <a:r>
              <a:rPr lang="fr-FR" sz="2800" dirty="0">
                <a:solidFill>
                  <a:schemeClr val="tx1"/>
                </a:solidFill>
              </a:rPr>
              <a:t> « </a:t>
            </a:r>
            <a:r>
              <a:rPr lang="fr-FR" sz="2800" dirty="0">
                <a:solidFill>
                  <a:srgbClr val="FF0000"/>
                </a:solidFill>
              </a:rPr>
              <a:t>bizarres</a:t>
            </a:r>
            <a:r>
              <a:rPr lang="fr-FR" sz="2800" dirty="0">
                <a:solidFill>
                  <a:schemeClr val="tx1"/>
                </a:solidFill>
              </a:rPr>
              <a:t> »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0166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BAB9B0-F1CC-499A-8FAE-B672824B6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BC8DA74-366F-A7F5-1869-A09D3C9634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09359" y="3954673"/>
            <a:ext cx="13381944" cy="6690972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65E3ACCC-918F-ED48-12C5-E54A1A8B5709}"/>
              </a:ext>
            </a:extLst>
          </p:cNvPr>
          <p:cNvSpPr/>
          <p:nvPr/>
        </p:nvSpPr>
        <p:spPr>
          <a:xfrm>
            <a:off x="4787519" y="444500"/>
            <a:ext cx="8425623" cy="309107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</a:rPr>
              <a:t>Tous les </a:t>
            </a:r>
            <a:r>
              <a:rPr lang="fr-FR" sz="2800" b="1" dirty="0" err="1">
                <a:solidFill>
                  <a:schemeClr val="tx1"/>
                </a:solidFill>
              </a:rPr>
              <a:t>wo</a:t>
            </a:r>
            <a:r>
              <a:rPr lang="fr-FR" sz="2800" b="1" dirty="0">
                <a:solidFill>
                  <a:schemeClr val="tx1"/>
                </a:solidFill>
              </a:rPr>
              <a:t>/</a:t>
            </a:r>
            <a:r>
              <a:rPr lang="fr-FR" sz="2800" b="1" dirty="0" err="1">
                <a:solidFill>
                  <a:schemeClr val="tx1"/>
                </a:solidFill>
              </a:rPr>
              <a:t>wod</a:t>
            </a:r>
            <a:r>
              <a:rPr lang="fr-FR" sz="2800" b="1" dirty="0">
                <a:solidFill>
                  <a:schemeClr val="tx1"/>
                </a:solidFill>
              </a:rPr>
              <a:t> </a:t>
            </a:r>
          </a:p>
          <a:p>
            <a:pPr algn="ctr"/>
            <a:endParaRPr lang="fr-FR" sz="2800" dirty="0">
              <a:solidFill>
                <a:schemeClr val="tx1"/>
              </a:solidFill>
            </a:endParaRPr>
          </a:p>
          <a:p>
            <a:pPr algn="ctr"/>
            <a:endParaRPr lang="fr-FR" sz="2800" b="1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 err="1">
                <a:solidFill>
                  <a:schemeClr val="tx1"/>
                </a:solidFill>
              </a:rPr>
              <a:t>Highligt</a:t>
            </a:r>
            <a:r>
              <a:rPr lang="fr-FR" sz="2800" dirty="0">
                <a:solidFill>
                  <a:schemeClr val="tx1"/>
                </a:solidFill>
              </a:rPr>
              <a:t> </a:t>
            </a:r>
            <a:r>
              <a:rPr lang="fr-FR" sz="2800" dirty="0">
                <a:solidFill>
                  <a:srgbClr val="FF0000"/>
                </a:solidFill>
              </a:rPr>
              <a:t>rouge</a:t>
            </a:r>
            <a:r>
              <a:rPr lang="fr-FR" sz="2800" dirty="0">
                <a:solidFill>
                  <a:schemeClr val="tx1"/>
                </a:solidFill>
              </a:rPr>
              <a:t> : les </a:t>
            </a:r>
            <a:r>
              <a:rPr lang="fr-FR" sz="2800" dirty="0" err="1">
                <a:solidFill>
                  <a:schemeClr val="tx1"/>
                </a:solidFill>
              </a:rPr>
              <a:t>wo</a:t>
            </a:r>
            <a:r>
              <a:rPr lang="fr-FR" sz="2800" dirty="0">
                <a:solidFill>
                  <a:schemeClr val="tx1"/>
                </a:solidFill>
              </a:rPr>
              <a:t> « </a:t>
            </a:r>
            <a:r>
              <a:rPr lang="fr-FR" sz="2800" dirty="0">
                <a:solidFill>
                  <a:srgbClr val="FF0000"/>
                </a:solidFill>
              </a:rPr>
              <a:t>bizarres</a:t>
            </a:r>
            <a:r>
              <a:rPr lang="fr-FR" sz="2800" dirty="0">
                <a:solidFill>
                  <a:schemeClr val="tx1"/>
                </a:solidFill>
              </a:rPr>
              <a:t> »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1"/>
                </a:solidFill>
              </a:rPr>
              <a:t>Highlight les bons candidats</a:t>
            </a:r>
          </a:p>
        </p:txBody>
      </p:sp>
    </p:spTree>
    <p:extLst>
      <p:ext uri="{BB962C8B-B14F-4D97-AF65-F5344CB8AC3E}">
        <p14:creationId xmlns:p14="http://schemas.microsoft.com/office/powerpoint/2010/main" val="3135191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A6950E-A9BE-4B2E-5B45-5683E3C0AC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D7BC562-0C5F-0D05-9DA6-97CF171A2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D416DB3-E4B4-48A2-F986-C6288F912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75F5-EB0F-344E-990A-2D3842577099}" type="slidenum">
              <a:rPr lang="fr-FR" altLang="fr-FR" smtClean="0"/>
              <a:pPr>
                <a:defRPr/>
              </a:pPr>
              <a:t>3</a:t>
            </a:fld>
            <a:endParaRPr lang="fr-FR" alt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B2F4229-C5E3-6C39-3E7B-6C48B6D17A6C}"/>
              </a:ext>
            </a:extLst>
          </p:cNvPr>
          <p:cNvSpPr txBox="1"/>
          <p:nvPr/>
        </p:nvSpPr>
        <p:spPr>
          <a:xfrm>
            <a:off x="5017707" y="16542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BC8935D-74A7-7D90-3616-4CF3E7A6EDF9}"/>
              </a:ext>
            </a:extLst>
          </p:cNvPr>
          <p:cNvSpPr txBox="1"/>
          <p:nvPr/>
        </p:nvSpPr>
        <p:spPr>
          <a:xfrm>
            <a:off x="923782" y="677820"/>
            <a:ext cx="12638812" cy="2229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2488" indent="-472488" algn="just">
              <a:buFont typeface="Arial" panose="020B0604020202020204" pitchFamily="34" charset="0"/>
              <a:buChar char="•"/>
            </a:pPr>
            <a:r>
              <a:rPr lang="fr-FR" sz="2315" b="1" dirty="0"/>
              <a:t>Toujours pas clair pour moi pourquoi la corrélation </a:t>
            </a:r>
            <a:r>
              <a:rPr lang="fr-FR" sz="2315" b="1" dirty="0" err="1"/>
              <a:t>Tsub</a:t>
            </a:r>
            <a:r>
              <a:rPr lang="fr-FR" sz="2315" b="1" dirty="0"/>
              <a:t>=f(EUC) est meilleure pour des températures qui ne sont pas celles du cœur de l’EUC!?!?</a:t>
            </a:r>
          </a:p>
          <a:p>
            <a:pPr marL="472488" indent="-472488" algn="just">
              <a:buFont typeface="Arial" panose="020B0604020202020204" pitchFamily="34" charset="0"/>
              <a:buChar char="•"/>
            </a:pPr>
            <a:endParaRPr lang="fr-FR" sz="2315" b="1" dirty="0"/>
          </a:p>
          <a:p>
            <a:pPr marL="472488" indent="-472488" algn="just">
              <a:buFont typeface="Arial" panose="020B0604020202020204" pitchFamily="34" charset="0"/>
              <a:buChar char="•"/>
            </a:pPr>
            <a:r>
              <a:rPr lang="fr-FR" sz="2315" b="1" dirty="0"/>
              <a:t>Mais je comprends qu’il est normal d’aller chercher les températures correspondantes! </a:t>
            </a:r>
            <a:endParaRPr lang="fr-FR" sz="2315" dirty="0"/>
          </a:p>
          <a:p>
            <a:pPr algn="just"/>
            <a:endParaRPr lang="fr-FR" sz="2315" b="1" dirty="0"/>
          </a:p>
          <a:p>
            <a:pPr algn="just"/>
            <a:endParaRPr lang="fr-FR" sz="2315" b="1" dirty="0"/>
          </a:p>
        </p:txBody>
      </p:sp>
    </p:spTree>
    <p:extLst>
      <p:ext uri="{BB962C8B-B14F-4D97-AF65-F5344CB8AC3E}">
        <p14:creationId xmlns:p14="http://schemas.microsoft.com/office/powerpoint/2010/main" val="37913553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9EB150-BC84-06D3-CD25-BA375A1E3D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E781D05-CEB6-C33B-710D-12EF31E5A5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09359" y="3954673"/>
            <a:ext cx="13381944" cy="6690972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25A2B552-B791-6AE4-466D-C778B07927C6}"/>
              </a:ext>
            </a:extLst>
          </p:cNvPr>
          <p:cNvSpPr/>
          <p:nvPr/>
        </p:nvSpPr>
        <p:spPr>
          <a:xfrm>
            <a:off x="4787519" y="444500"/>
            <a:ext cx="8425623" cy="309107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</a:rPr>
              <a:t>Tous les </a:t>
            </a:r>
            <a:r>
              <a:rPr lang="fr-FR" sz="2800" b="1" dirty="0" err="1">
                <a:solidFill>
                  <a:schemeClr val="tx1"/>
                </a:solidFill>
              </a:rPr>
              <a:t>wo</a:t>
            </a:r>
            <a:r>
              <a:rPr lang="fr-FR" sz="2800" b="1" dirty="0">
                <a:solidFill>
                  <a:schemeClr val="tx1"/>
                </a:solidFill>
              </a:rPr>
              <a:t>/</a:t>
            </a:r>
            <a:r>
              <a:rPr lang="fr-FR" sz="2800" b="1" dirty="0" err="1">
                <a:solidFill>
                  <a:schemeClr val="tx1"/>
                </a:solidFill>
              </a:rPr>
              <a:t>wod</a:t>
            </a:r>
            <a:r>
              <a:rPr lang="fr-FR" sz="2800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fr-FR" sz="2800" dirty="0">
                <a:solidFill>
                  <a:schemeClr val="tx1"/>
                </a:solidFill>
              </a:rPr>
              <a:t>(- les </a:t>
            </a:r>
            <a:r>
              <a:rPr lang="fr-FR" sz="2800" dirty="0">
                <a:solidFill>
                  <a:srgbClr val="FF0000"/>
                </a:solidFill>
              </a:rPr>
              <a:t>bizarres</a:t>
            </a:r>
            <a:r>
              <a:rPr lang="fr-FR" sz="2800" dirty="0">
                <a:solidFill>
                  <a:schemeClr val="tx1"/>
                </a:solidFill>
              </a:rPr>
              <a:t> )</a:t>
            </a:r>
          </a:p>
          <a:p>
            <a:pPr algn="ctr"/>
            <a:endParaRPr lang="fr-FR" sz="2800" b="1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 err="1">
                <a:solidFill>
                  <a:schemeClr val="tx1"/>
                </a:solidFill>
              </a:rPr>
              <a:t>Highligt</a:t>
            </a:r>
            <a:r>
              <a:rPr lang="fr-FR" sz="2800" dirty="0">
                <a:solidFill>
                  <a:schemeClr val="tx1"/>
                </a:solidFill>
              </a:rPr>
              <a:t> </a:t>
            </a:r>
            <a:r>
              <a:rPr lang="fr-FR" sz="2800" dirty="0">
                <a:solidFill>
                  <a:srgbClr val="FF0000"/>
                </a:solidFill>
              </a:rPr>
              <a:t>rouge</a:t>
            </a:r>
            <a:r>
              <a:rPr lang="fr-FR" sz="2800" dirty="0">
                <a:solidFill>
                  <a:schemeClr val="tx1"/>
                </a:solidFill>
              </a:rPr>
              <a:t> : les </a:t>
            </a:r>
            <a:r>
              <a:rPr lang="fr-FR" sz="2800" dirty="0" err="1">
                <a:solidFill>
                  <a:schemeClr val="tx1"/>
                </a:solidFill>
              </a:rPr>
              <a:t>wo</a:t>
            </a:r>
            <a:r>
              <a:rPr lang="fr-FR" sz="2800" dirty="0">
                <a:solidFill>
                  <a:schemeClr val="tx1"/>
                </a:solidFill>
              </a:rPr>
              <a:t> « </a:t>
            </a:r>
            <a:r>
              <a:rPr lang="fr-FR" sz="2800" dirty="0">
                <a:solidFill>
                  <a:srgbClr val="FF0000"/>
                </a:solidFill>
              </a:rPr>
              <a:t>bizarres</a:t>
            </a:r>
            <a:r>
              <a:rPr lang="fr-FR" sz="2800" dirty="0">
                <a:solidFill>
                  <a:schemeClr val="tx1"/>
                </a:solidFill>
              </a:rPr>
              <a:t> »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1"/>
                </a:solidFill>
              </a:rPr>
              <a:t>Highlight les bons candidats</a:t>
            </a:r>
          </a:p>
        </p:txBody>
      </p:sp>
    </p:spTree>
    <p:extLst>
      <p:ext uri="{BB962C8B-B14F-4D97-AF65-F5344CB8AC3E}">
        <p14:creationId xmlns:p14="http://schemas.microsoft.com/office/powerpoint/2010/main" val="20849834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D749B-FCF1-AE2D-CCEA-E484752907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7EA3C1B-E960-40AA-2534-9F6DF28ED5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09359" y="3954673"/>
            <a:ext cx="13381944" cy="6690972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872254B1-0C33-6039-188C-10FB8BEECB53}"/>
              </a:ext>
            </a:extLst>
          </p:cNvPr>
          <p:cNvSpPr/>
          <p:nvPr/>
        </p:nvSpPr>
        <p:spPr>
          <a:xfrm>
            <a:off x="4787519" y="444500"/>
            <a:ext cx="8425623" cy="309107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</a:rPr>
              <a:t>Tous les </a:t>
            </a:r>
            <a:r>
              <a:rPr lang="fr-FR" sz="2800" b="1" dirty="0" err="1">
                <a:solidFill>
                  <a:schemeClr val="tx1"/>
                </a:solidFill>
              </a:rPr>
              <a:t>wo</a:t>
            </a:r>
            <a:r>
              <a:rPr lang="fr-FR" sz="2800" b="1" dirty="0">
                <a:solidFill>
                  <a:schemeClr val="tx1"/>
                </a:solidFill>
              </a:rPr>
              <a:t>/</a:t>
            </a:r>
            <a:r>
              <a:rPr lang="fr-FR" sz="2800" b="1" dirty="0" err="1">
                <a:solidFill>
                  <a:schemeClr val="tx1"/>
                </a:solidFill>
              </a:rPr>
              <a:t>wod</a:t>
            </a:r>
            <a:r>
              <a:rPr lang="fr-FR" sz="2800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fr-FR" sz="2800" dirty="0">
                <a:solidFill>
                  <a:schemeClr val="tx1"/>
                </a:solidFill>
              </a:rPr>
              <a:t>(- les </a:t>
            </a:r>
            <a:r>
              <a:rPr lang="fr-FR" sz="2800" dirty="0">
                <a:solidFill>
                  <a:srgbClr val="FF0000"/>
                </a:solidFill>
              </a:rPr>
              <a:t>bizarres</a:t>
            </a:r>
            <a:r>
              <a:rPr lang="fr-FR" sz="2800" dirty="0">
                <a:solidFill>
                  <a:schemeClr val="tx1"/>
                </a:solidFill>
              </a:rPr>
              <a:t> – les HR)</a:t>
            </a:r>
          </a:p>
          <a:p>
            <a:pPr algn="ctr"/>
            <a:endParaRPr lang="fr-FR" sz="2800" b="1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 err="1">
                <a:solidFill>
                  <a:schemeClr val="tx1"/>
                </a:solidFill>
              </a:rPr>
              <a:t>Highligt</a:t>
            </a:r>
            <a:r>
              <a:rPr lang="fr-FR" sz="2800" dirty="0">
                <a:solidFill>
                  <a:schemeClr val="tx1"/>
                </a:solidFill>
              </a:rPr>
              <a:t> </a:t>
            </a:r>
            <a:r>
              <a:rPr lang="fr-FR" sz="2800" dirty="0">
                <a:solidFill>
                  <a:srgbClr val="FF0000"/>
                </a:solidFill>
              </a:rPr>
              <a:t>rouge</a:t>
            </a:r>
            <a:r>
              <a:rPr lang="fr-FR" sz="2800" dirty="0">
                <a:solidFill>
                  <a:schemeClr val="tx1"/>
                </a:solidFill>
              </a:rPr>
              <a:t> : les </a:t>
            </a:r>
            <a:r>
              <a:rPr lang="fr-FR" sz="2800" dirty="0" err="1">
                <a:solidFill>
                  <a:schemeClr val="tx1"/>
                </a:solidFill>
              </a:rPr>
              <a:t>wo</a:t>
            </a:r>
            <a:r>
              <a:rPr lang="fr-FR" sz="2800" dirty="0">
                <a:solidFill>
                  <a:schemeClr val="tx1"/>
                </a:solidFill>
              </a:rPr>
              <a:t> « </a:t>
            </a:r>
            <a:r>
              <a:rPr lang="fr-FR" sz="2800" dirty="0">
                <a:solidFill>
                  <a:srgbClr val="FF0000"/>
                </a:solidFill>
              </a:rPr>
              <a:t>bizarres</a:t>
            </a:r>
            <a:r>
              <a:rPr lang="fr-FR" sz="2800" dirty="0">
                <a:solidFill>
                  <a:schemeClr val="tx1"/>
                </a:solidFill>
              </a:rPr>
              <a:t> »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1"/>
                </a:solidFill>
              </a:rPr>
              <a:t>Highlight les bons candidats</a:t>
            </a:r>
          </a:p>
        </p:txBody>
      </p:sp>
    </p:spTree>
    <p:extLst>
      <p:ext uri="{BB962C8B-B14F-4D97-AF65-F5344CB8AC3E}">
        <p14:creationId xmlns:p14="http://schemas.microsoft.com/office/powerpoint/2010/main" val="24379624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DDF1F-EAD7-73CD-2A58-36C46C457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CCA685E9-7DA4-52F6-070D-64E1AF0617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39935" y="2068292"/>
            <a:ext cx="3341911" cy="668382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FB1B546-7F69-2BBA-8010-192E68803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282" y="0"/>
            <a:ext cx="18000663" cy="437322"/>
          </a:xfrm>
        </p:spPr>
        <p:txBody>
          <a:bodyPr>
            <a:noAutofit/>
          </a:bodyPr>
          <a:lstStyle/>
          <a:p>
            <a:r>
              <a:rPr lang="fr-FR" sz="4400" dirty="0"/>
              <a:t>Black </a:t>
            </a:r>
            <a:r>
              <a:rPr lang="fr-FR" sz="4400" dirty="0" err="1"/>
              <a:t>list</a:t>
            </a:r>
            <a:r>
              <a:rPr lang="fr-FR" sz="4400" dirty="0"/>
              <a:t> </a:t>
            </a:r>
            <a:r>
              <a:rPr lang="fr-FR" sz="4400" dirty="0" err="1"/>
              <a:t>wod</a:t>
            </a:r>
            <a:r>
              <a:rPr lang="fr-FR" sz="4400" dirty="0"/>
              <a:t>/</a:t>
            </a:r>
            <a:r>
              <a:rPr lang="fr-FR" sz="4400" dirty="0" err="1"/>
              <a:t>wo</a:t>
            </a:r>
            <a:endParaRPr lang="fr-FR" sz="4400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41A7D27-3675-2F6C-7EDE-990C50477E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5281" y="10917238"/>
            <a:ext cx="2233674" cy="466668"/>
          </a:xfrm>
        </p:spPr>
        <p:txBody>
          <a:bodyPr/>
          <a:lstStyle/>
          <a:p>
            <a:fld id="{EAEC6D76-4315-5C41-9C31-F58E26389C73}" type="datetime1">
              <a:rPr lang="fr-FR" smtClean="0"/>
              <a:t>28/11/2025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67000B7-FC26-ECC1-D124-AB19F220C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04923" y="10881894"/>
            <a:ext cx="3351483" cy="466668"/>
          </a:xfrm>
        </p:spPr>
        <p:txBody>
          <a:bodyPr/>
          <a:lstStyle/>
          <a:p>
            <a:r>
              <a:rPr lang="fr-FR"/>
              <a:t>Christophe HOURDIN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79B8931-EB29-9400-3610-E887B6B64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284293" y="10879138"/>
            <a:ext cx="2233674" cy="466668"/>
          </a:xfrm>
        </p:spPr>
        <p:txBody>
          <a:bodyPr/>
          <a:lstStyle/>
          <a:p>
            <a:fld id="{DD7E3F78-87E4-B144-A295-2DB80552E3AF}" type="slidenum">
              <a:rPr lang="fr-FR" smtClean="0"/>
              <a:t>32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9120ADA-89D9-7868-62D7-CA8B407B3DCE}"/>
              </a:ext>
            </a:extLst>
          </p:cNvPr>
          <p:cNvSpPr txBox="1"/>
          <p:nvPr/>
        </p:nvSpPr>
        <p:spPr>
          <a:xfrm>
            <a:off x="-6486521" y="-19247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466AAF2F-8020-A84F-0617-E399FE774C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112183" y="2068292"/>
            <a:ext cx="3341911" cy="668382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2D68BC3-B8AE-000A-460A-08D3BE4731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525283" y="2068292"/>
            <a:ext cx="3341911" cy="668382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2CB0DBE-3179-7AB6-1FAA-7D83AE637C3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263972" y="2068292"/>
            <a:ext cx="3341911" cy="6683822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C45BD31C-C4A7-8F95-AB8E-B8645F22B36A}"/>
              </a:ext>
            </a:extLst>
          </p:cNvPr>
          <p:cNvSpPr/>
          <p:nvPr/>
        </p:nvSpPr>
        <p:spPr>
          <a:xfrm>
            <a:off x="872886" y="2026546"/>
            <a:ext cx="1908430" cy="40142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(id5c2)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6D51CD79-C22C-548E-1D72-4A259C846531}"/>
              </a:ext>
            </a:extLst>
          </p:cNvPr>
          <p:cNvSpPr/>
          <p:nvPr/>
        </p:nvSpPr>
        <p:spPr>
          <a:xfrm>
            <a:off x="4986498" y="1560576"/>
            <a:ext cx="1908430" cy="75315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(id5c25)</a:t>
            </a:r>
          </a:p>
          <a:p>
            <a:pPr algn="ctr"/>
            <a:r>
              <a:rPr lang="fr-FR" b="1" dirty="0">
                <a:solidFill>
                  <a:schemeClr val="tx1"/>
                </a:solidFill>
              </a:rPr>
              <a:t>(id5c26) cmip5_GISS-E2-R</a:t>
            </a:r>
          </a:p>
          <a:p>
            <a:pPr algn="ctr"/>
            <a:r>
              <a:rPr lang="fr-FR" b="1" dirty="0">
                <a:solidFill>
                  <a:schemeClr val="tx1"/>
                </a:solidFill>
              </a:rPr>
              <a:t>Quasiment la même simu! 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B89213E2-7179-F545-B703-28EA2E3BF5F4}"/>
              </a:ext>
            </a:extLst>
          </p:cNvPr>
          <p:cNvSpPr/>
          <p:nvPr/>
        </p:nvSpPr>
        <p:spPr>
          <a:xfrm>
            <a:off x="8242023" y="1736442"/>
            <a:ext cx="1908430" cy="40142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id5c37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E9B31C46-2D80-8919-8D6E-0A37A65D6BBA}"/>
              </a:ext>
            </a:extLst>
          </p:cNvPr>
          <p:cNvSpPr/>
          <p:nvPr/>
        </p:nvSpPr>
        <p:spPr>
          <a:xfrm>
            <a:off x="11980050" y="1736442"/>
            <a:ext cx="1908430" cy="40142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id6c51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FF1B1AB-B2C1-2BC0-690F-98F264EB467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4658752" y="2068292"/>
            <a:ext cx="3341911" cy="6683822"/>
          </a:xfrm>
          <a:prstGeom prst="rect">
            <a:avLst/>
          </a:prstGeom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A2819A24-15F5-09F6-011A-3B1FF463A3CA}"/>
              </a:ext>
            </a:extLst>
          </p:cNvPr>
          <p:cNvSpPr/>
          <p:nvPr/>
        </p:nvSpPr>
        <p:spPr>
          <a:xfrm>
            <a:off x="15401130" y="1742565"/>
            <a:ext cx="1908430" cy="40142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id5c18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BEBD26C0-F8BA-695A-86F4-4DADE156C841}"/>
              </a:ext>
            </a:extLst>
          </p:cNvPr>
          <p:cNvSpPr/>
          <p:nvPr/>
        </p:nvSpPr>
        <p:spPr>
          <a:xfrm>
            <a:off x="14658752" y="474831"/>
            <a:ext cx="3160928" cy="104823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solidFill>
                  <a:srgbClr val="FF0000"/>
                </a:solidFill>
              </a:rPr>
              <a:t>POURQUOI??</a:t>
            </a:r>
          </a:p>
        </p:txBody>
      </p:sp>
    </p:spTree>
    <p:extLst>
      <p:ext uri="{BB962C8B-B14F-4D97-AF65-F5344CB8AC3E}">
        <p14:creationId xmlns:p14="http://schemas.microsoft.com/office/powerpoint/2010/main" val="5297297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68D95F-B083-05AC-8ACD-C05BEAE2E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8B56DEF-B268-C08E-AA79-CD4D36A3B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6E6F87D-375F-11DD-1A44-6F3198B8A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75F5-EB0F-344E-990A-2D3842577099}" type="slidenum">
              <a:rPr lang="fr-FR" altLang="fr-FR" smtClean="0"/>
              <a:pPr>
                <a:defRPr/>
              </a:pPr>
              <a:t>33</a:t>
            </a:fld>
            <a:endParaRPr lang="fr-FR" alt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4199350-62B1-2FB3-489E-F1C0DFBB68D3}"/>
              </a:ext>
            </a:extLst>
          </p:cNvPr>
          <p:cNvSpPr txBox="1"/>
          <p:nvPr/>
        </p:nvSpPr>
        <p:spPr>
          <a:xfrm>
            <a:off x="5017707" y="16542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8DB4A07-F26F-D78C-8BFE-9BAD6EB4405B}"/>
              </a:ext>
            </a:extLst>
          </p:cNvPr>
          <p:cNvSpPr txBox="1"/>
          <p:nvPr/>
        </p:nvSpPr>
        <p:spPr>
          <a:xfrm>
            <a:off x="923782" y="677820"/>
            <a:ext cx="12638812" cy="3298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2488" indent="-472488" algn="just">
              <a:buFont typeface="Arial" panose="020B0604020202020204" pitchFamily="34" charset="0"/>
              <a:buChar char="•"/>
            </a:pPr>
            <a:r>
              <a:rPr lang="fr-FR" sz="2315" b="1" dirty="0"/>
              <a:t>wo_profile_cmip6_MCM-UA-1-0_historical_19890101-20051231_Omon_1m_r1i1p1f1_gn.png </a:t>
            </a:r>
          </a:p>
          <a:p>
            <a:pPr marL="472488" indent="-472488" algn="just">
              <a:buFont typeface="Arial" panose="020B0604020202020204" pitchFamily="34" charset="0"/>
              <a:buChar char="•"/>
            </a:pPr>
            <a:endParaRPr lang="fr-FR" sz="2315" b="1" dirty="0"/>
          </a:p>
          <a:p>
            <a:pPr marL="472488" indent="-472488" algn="just">
              <a:buFont typeface="Arial" panose="020B0604020202020204" pitchFamily="34" charset="0"/>
              <a:buChar char="•"/>
            </a:pPr>
            <a:r>
              <a:rPr lang="fr-FR" sz="2315" b="1" dirty="0"/>
              <a:t>wod_profile_cmip5_BNU-ESM_historical_19890101-20051231_Omon_1m_r1i1p1.png</a:t>
            </a:r>
          </a:p>
          <a:p>
            <a:pPr marL="472488" indent="-472488" algn="just">
              <a:buFont typeface="Arial" panose="020B0604020202020204" pitchFamily="34" charset="0"/>
              <a:buChar char="•"/>
            </a:pPr>
            <a:endParaRPr lang="fr-FR" sz="2315" b="1" dirty="0"/>
          </a:p>
          <a:p>
            <a:pPr marL="472488" indent="-472488" algn="just">
              <a:buFont typeface="Arial" panose="020B0604020202020204" pitchFamily="34" charset="0"/>
              <a:buChar char="•"/>
            </a:pPr>
            <a:r>
              <a:rPr lang="fr-FR" sz="2315" b="1" dirty="0"/>
              <a:t>wod_profile_cmip5_FGOALS-s2_historical_19890101-20051231_Omon_1m_r1i1p1.png </a:t>
            </a:r>
          </a:p>
          <a:p>
            <a:pPr marL="472488" indent="-472488" algn="just">
              <a:buFont typeface="Arial" panose="020B0604020202020204" pitchFamily="34" charset="0"/>
              <a:buChar char="•"/>
            </a:pPr>
            <a:endParaRPr lang="fr-FR" sz="2315" b="1" dirty="0"/>
          </a:p>
          <a:p>
            <a:pPr marL="472488" indent="-472488" algn="just">
              <a:buFont typeface="Arial" panose="020B0604020202020204" pitchFamily="34" charset="0"/>
              <a:buChar char="•"/>
            </a:pPr>
            <a:r>
              <a:rPr lang="fr-FR" sz="2315" b="1" dirty="0"/>
              <a:t>wod_profile_cmip5_GISS-E2-R-CC_historical_19890101-20051231_Omon_1m_r1i1p1.png </a:t>
            </a:r>
          </a:p>
          <a:p>
            <a:pPr marL="472488" indent="-472488" algn="just">
              <a:buFont typeface="Arial" panose="020B0604020202020204" pitchFamily="34" charset="0"/>
              <a:buChar char="•"/>
            </a:pPr>
            <a:endParaRPr lang="fr-FR" sz="2315" b="1" dirty="0"/>
          </a:p>
          <a:p>
            <a:pPr marL="472488" indent="-472488" algn="just">
              <a:buFont typeface="Arial" panose="020B0604020202020204" pitchFamily="34" charset="0"/>
              <a:buChar char="•"/>
            </a:pPr>
            <a:r>
              <a:rPr lang="fr-FR" sz="2315" b="1" dirty="0"/>
              <a:t>wod_profile_cmip5_MIROC5_historical_19890101-20051231_Omon_1m_r1i1p1.png</a:t>
            </a:r>
          </a:p>
        </p:txBody>
      </p:sp>
    </p:spTree>
    <p:extLst>
      <p:ext uri="{BB962C8B-B14F-4D97-AF65-F5344CB8AC3E}">
        <p14:creationId xmlns:p14="http://schemas.microsoft.com/office/powerpoint/2010/main" val="3027144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F0F3F-C168-E462-D228-EC71E7C92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D5908ED1-A5E0-7EB0-3622-AE0A20903C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994009" y="2993298"/>
            <a:ext cx="8012644" cy="371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7212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9A5EB-FB75-E6A0-52B5-80201CA40D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2BD0AE32-6443-A314-28EE-FC389A6A3C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994010" y="1846063"/>
            <a:ext cx="8012642" cy="600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5981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C4399C-6FE5-84AE-343F-BDDCE207E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706CF0C-D5A5-A182-975C-1295F6D461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994010" y="1846064"/>
            <a:ext cx="8012642" cy="600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8999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68807F-E2B4-3D5A-C41D-4119D1361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006CD34B-00C9-5B1D-295F-6D83F00B5A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313820" y="108469"/>
            <a:ext cx="7895105" cy="1052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1010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264863-3385-8D4E-46A3-E904BB808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D267FE7-D62C-F7E7-2F71-74A13ACFD6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994010" y="2528090"/>
            <a:ext cx="8012642" cy="464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237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D3D8C6-A608-9217-7B03-0239F18E95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93732A9-7DD2-1344-A66E-61CCDA265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Christophe HOURDIN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215D324-6292-3E97-1913-C610D40C3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3F78-87E4-B144-A295-2DB80552E3AF}" type="slidenum">
              <a:rPr lang="fr-FR" smtClean="0"/>
              <a:t>4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C36C7F7-4540-D1AA-FA29-C4AA4BB8B6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5643" y="2122173"/>
            <a:ext cx="5397500" cy="89916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1C97634-4B5D-2146-0A42-1ECC05D979F9}"/>
              </a:ext>
            </a:extLst>
          </p:cNvPr>
          <p:cNvSpPr txBox="1"/>
          <p:nvPr/>
        </p:nvSpPr>
        <p:spPr>
          <a:xfrm>
            <a:off x="1693793" y="1470748"/>
            <a:ext cx="32212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Sans HR - 20%</a:t>
            </a:r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454857B-B77F-2B80-069E-58E1F261F52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150227" y="2122173"/>
            <a:ext cx="5397500" cy="89916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790CAC7B-A9CB-2752-EC0B-8A6C5A5A29C8}"/>
              </a:ext>
            </a:extLst>
          </p:cNvPr>
          <p:cNvSpPr txBox="1"/>
          <p:nvPr/>
        </p:nvSpPr>
        <p:spPr>
          <a:xfrm>
            <a:off x="7275055" y="1470748"/>
            <a:ext cx="32212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Avec HR 20%</a:t>
            </a:r>
            <a:endParaRPr lang="fr-FR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58AFC091-4077-B7CC-8984-BF57225C85D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850437" y="2122173"/>
            <a:ext cx="5397500" cy="89916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36D2AE1-AE8F-B508-91C4-08B43C98D9B0}"/>
              </a:ext>
            </a:extLst>
          </p:cNvPr>
          <p:cNvSpPr txBox="1"/>
          <p:nvPr/>
        </p:nvSpPr>
        <p:spPr>
          <a:xfrm>
            <a:off x="13085670" y="1470748"/>
            <a:ext cx="32212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All - 20%</a:t>
            </a:r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BD06790-C796-FD24-214E-7462CA9B7504}"/>
              </a:ext>
            </a:extLst>
          </p:cNvPr>
          <p:cNvSpPr txBox="1"/>
          <p:nvPr/>
        </p:nvSpPr>
        <p:spPr>
          <a:xfrm>
            <a:off x="7238377" y="361907"/>
            <a:ext cx="32212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20% </a:t>
            </a:r>
            <a:r>
              <a:rPr lang="fr-FR" sz="2400" b="1" dirty="0">
                <a:solidFill>
                  <a:srgbClr val="0432FF"/>
                </a:solidFill>
              </a:rPr>
              <a:t>-</a:t>
            </a:r>
            <a:r>
              <a:rPr lang="fr-FR" sz="2400" b="1" dirty="0"/>
              <a:t> </a:t>
            </a:r>
            <a:r>
              <a:rPr lang="fr-FR" sz="2400" b="1" dirty="0">
                <a:solidFill>
                  <a:srgbClr val="0432FF"/>
                </a:solidFill>
              </a:rPr>
              <a:t>69-133m </a:t>
            </a:r>
            <a:endParaRPr lang="fr-FR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089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126A3-B6C1-48BB-FDAE-C2294CC25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7AF653D-B819-F024-EE00-B6CE1EC4D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Christophe HOURDIN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D806A98-97DB-3234-E13F-946F71673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3F78-87E4-B144-A295-2DB80552E3AF}" type="slidenum">
              <a:rPr lang="fr-FR" smtClean="0"/>
              <a:t>5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5D8018A-740D-16BB-FE95-5762D006BC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5643" y="2122173"/>
            <a:ext cx="5397500" cy="89916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FDEACF7-5B95-6ABA-69D1-A64E6AD923A0}"/>
              </a:ext>
            </a:extLst>
          </p:cNvPr>
          <p:cNvSpPr txBox="1"/>
          <p:nvPr/>
        </p:nvSpPr>
        <p:spPr>
          <a:xfrm>
            <a:off x="1693793" y="1470748"/>
            <a:ext cx="32212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Sans HR - 20% - </a:t>
            </a:r>
            <a:r>
              <a:rPr lang="fr-FR" sz="2400" b="1" dirty="0">
                <a:solidFill>
                  <a:srgbClr val="0432FF"/>
                </a:solidFill>
              </a:rPr>
              <a:t>m40m</a:t>
            </a:r>
            <a:endParaRPr lang="fr-FR" sz="2400" dirty="0">
              <a:solidFill>
                <a:srgbClr val="0432FF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F4DB0FB-FEC3-9366-96E7-BB6016D1AC5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150227" y="2122173"/>
            <a:ext cx="5397500" cy="89916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710F0A5E-B51C-E72F-A0E9-8064E1E47892}"/>
              </a:ext>
            </a:extLst>
          </p:cNvPr>
          <p:cNvSpPr txBox="1"/>
          <p:nvPr/>
        </p:nvSpPr>
        <p:spPr>
          <a:xfrm>
            <a:off x="7275055" y="1470748"/>
            <a:ext cx="32212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Avec HR 20 % - </a:t>
            </a:r>
            <a:r>
              <a:rPr lang="fr-FR" sz="2400" b="1" dirty="0">
                <a:solidFill>
                  <a:srgbClr val="0432FF"/>
                </a:solidFill>
              </a:rPr>
              <a:t>m40m</a:t>
            </a:r>
            <a:endParaRPr lang="fr-FR" sz="2400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3A035D6C-F05F-C346-2E89-BE67842169B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850437" y="2122173"/>
            <a:ext cx="5397500" cy="89916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0667AA7B-1D5A-A7BC-6F70-6D1C0285ABAD}"/>
              </a:ext>
            </a:extLst>
          </p:cNvPr>
          <p:cNvSpPr txBox="1"/>
          <p:nvPr/>
        </p:nvSpPr>
        <p:spPr>
          <a:xfrm>
            <a:off x="13085670" y="1470748"/>
            <a:ext cx="32212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All 20 % - </a:t>
            </a:r>
            <a:r>
              <a:rPr lang="fr-FR" sz="2400" b="1" dirty="0">
                <a:solidFill>
                  <a:srgbClr val="0432FF"/>
                </a:solidFill>
              </a:rPr>
              <a:t>m40m</a:t>
            </a:r>
            <a:endParaRPr lang="fr-FR" sz="24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8B27638-C8B4-40A0-E2F0-C2B20BDF2692}"/>
              </a:ext>
            </a:extLst>
          </p:cNvPr>
          <p:cNvSpPr txBox="1"/>
          <p:nvPr/>
        </p:nvSpPr>
        <p:spPr>
          <a:xfrm>
            <a:off x="7238377" y="361907"/>
            <a:ext cx="32212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20 % - </a:t>
            </a:r>
            <a:r>
              <a:rPr lang="fr-FR" sz="2400" b="1" dirty="0">
                <a:solidFill>
                  <a:srgbClr val="0432FF"/>
                </a:solidFill>
              </a:rPr>
              <a:t>m40m – 54-108m</a:t>
            </a:r>
            <a:r>
              <a:rPr lang="fr-FR" sz="2400" b="1" dirty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88432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54DDE4-6308-0679-701E-FBA2741AD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AD7F3B0-3075-4D0F-48CC-BDD67D3AA7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2771" y="0"/>
            <a:ext cx="17246010" cy="1149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771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C9A583-D8F1-4A1F-DEEB-C48BABEF4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A143A97-8169-25F6-56D0-73D8B2E8B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Christophe HOURDIN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DF08BF0-C6C2-F3E3-67EF-4548221AB4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5643" y="2122173"/>
            <a:ext cx="5397500" cy="89916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8CB8097-B623-3745-9C2E-4B2EFAA0FEF1}"/>
              </a:ext>
            </a:extLst>
          </p:cNvPr>
          <p:cNvSpPr txBox="1"/>
          <p:nvPr/>
        </p:nvSpPr>
        <p:spPr>
          <a:xfrm>
            <a:off x="1693793" y="1470748"/>
            <a:ext cx="32212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54m - </a:t>
            </a:r>
            <a:r>
              <a:rPr lang="fr-FR" sz="2400" b="1" dirty="0">
                <a:solidFill>
                  <a:srgbClr val="0432FF"/>
                </a:solidFill>
              </a:rPr>
              <a:t>m40m</a:t>
            </a:r>
            <a:endParaRPr lang="fr-FR" sz="2400" dirty="0">
              <a:solidFill>
                <a:srgbClr val="0432FF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9515E56-0A13-8265-6F49-53CFB5DA328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463643" y="2122173"/>
            <a:ext cx="5397500" cy="89916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7890C32-5E9B-220C-73CC-9886FAE8C808}"/>
              </a:ext>
            </a:extLst>
          </p:cNvPr>
          <p:cNvSpPr txBox="1"/>
          <p:nvPr/>
        </p:nvSpPr>
        <p:spPr>
          <a:xfrm>
            <a:off x="8551793" y="1470748"/>
            <a:ext cx="32212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54m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79504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A2F4D3-7491-E9AC-313B-32A2245F4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A3CBACA-B0B3-FA91-D46E-6A88F74EB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Christophe HOURDIN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ED2A719-6F22-5B03-9302-760A4A4B95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5643" y="2122173"/>
            <a:ext cx="5397500" cy="89916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013F813-1DD1-0B24-6182-C9CF85166741}"/>
              </a:ext>
            </a:extLst>
          </p:cNvPr>
          <p:cNvSpPr txBox="1"/>
          <p:nvPr/>
        </p:nvSpPr>
        <p:spPr>
          <a:xfrm>
            <a:off x="1693793" y="1470748"/>
            <a:ext cx="32212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69m - </a:t>
            </a:r>
            <a:r>
              <a:rPr lang="fr-FR" sz="2400" b="1" dirty="0">
                <a:solidFill>
                  <a:srgbClr val="0432FF"/>
                </a:solidFill>
              </a:rPr>
              <a:t>m40m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471694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741B3-FD88-0058-95EE-E74ED9763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7D1D374-46F6-D267-4A43-8C4E94F6A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Christophe HOURDIN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F198C51-EB70-7A9B-6B2A-3670C381F4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5643" y="2122173"/>
            <a:ext cx="5397500" cy="89916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B3324D2-7A9C-F818-7931-BB2EBA6FD97C}"/>
              </a:ext>
            </a:extLst>
          </p:cNvPr>
          <p:cNvSpPr txBox="1"/>
          <p:nvPr/>
        </p:nvSpPr>
        <p:spPr>
          <a:xfrm>
            <a:off x="1693793" y="1470748"/>
            <a:ext cx="32212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87m - </a:t>
            </a:r>
            <a:r>
              <a:rPr lang="fr-FR" sz="2400" b="1" dirty="0">
                <a:solidFill>
                  <a:srgbClr val="0432FF"/>
                </a:solidFill>
              </a:rPr>
              <a:t>m40m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96A82CC-3BEB-DDFA-97E1-762BF08ACF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463643" y="2122173"/>
            <a:ext cx="5397500" cy="89916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F15B942-F2A4-315F-DB0A-7A7409A35511}"/>
              </a:ext>
            </a:extLst>
          </p:cNvPr>
          <p:cNvSpPr txBox="1"/>
          <p:nvPr/>
        </p:nvSpPr>
        <p:spPr>
          <a:xfrm>
            <a:off x="8551793" y="1470748"/>
            <a:ext cx="32212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87m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35699331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66528</TotalTime>
  <Words>803</Words>
  <Application>Microsoft Macintosh PowerPoint</Application>
  <PresentationFormat>Personnalisé</PresentationFormat>
  <Paragraphs>138</Paragraphs>
  <Slides>38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38</vt:i4>
      </vt:variant>
    </vt:vector>
  </HeadingPairs>
  <TitlesOfParts>
    <vt:vector size="41" baseType="lpstr">
      <vt:lpstr>Arial</vt:lpstr>
      <vt:lpstr>Calibri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Sans HR</vt:lpstr>
      <vt:lpstr>Avec HR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Black list wod/wo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locean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Christophe</dc:creator>
  <cp:lastModifiedBy>CASA Chris</cp:lastModifiedBy>
  <cp:revision>1289</cp:revision>
  <dcterms:created xsi:type="dcterms:W3CDTF">2016-10-03T12:52:55Z</dcterms:created>
  <dcterms:modified xsi:type="dcterms:W3CDTF">2025-11-28T10:15:35Z</dcterms:modified>
</cp:coreProperties>
</file>