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2"/>
  </p:notesMasterIdLst>
  <p:handoutMasterIdLst>
    <p:handoutMasterId r:id="rId103"/>
  </p:handoutMasterIdLst>
  <p:sldIdLst>
    <p:sldId id="749" r:id="rId2"/>
    <p:sldId id="870" r:id="rId3"/>
    <p:sldId id="846" r:id="rId4"/>
    <p:sldId id="873" r:id="rId5"/>
    <p:sldId id="829" r:id="rId6"/>
    <p:sldId id="831" r:id="rId7"/>
    <p:sldId id="822" r:id="rId8"/>
    <p:sldId id="828" r:id="rId9"/>
    <p:sldId id="837" r:id="rId10"/>
    <p:sldId id="832" r:id="rId11"/>
    <p:sldId id="833" r:id="rId12"/>
    <p:sldId id="834" r:id="rId13"/>
    <p:sldId id="838" r:id="rId14"/>
    <p:sldId id="835" r:id="rId15"/>
    <p:sldId id="836" r:id="rId16"/>
    <p:sldId id="839" r:id="rId17"/>
    <p:sldId id="841" r:id="rId18"/>
    <p:sldId id="843" r:id="rId19"/>
    <p:sldId id="844" r:id="rId20"/>
    <p:sldId id="845" r:id="rId21"/>
    <p:sldId id="847" r:id="rId22"/>
    <p:sldId id="848" r:id="rId23"/>
    <p:sldId id="875" r:id="rId24"/>
    <p:sldId id="878" r:id="rId25"/>
    <p:sldId id="880" r:id="rId26"/>
    <p:sldId id="881" r:id="rId27"/>
    <p:sldId id="882" r:id="rId28"/>
    <p:sldId id="883" r:id="rId29"/>
    <p:sldId id="885" r:id="rId30"/>
    <p:sldId id="886" r:id="rId31"/>
    <p:sldId id="887" r:id="rId32"/>
    <p:sldId id="890" r:id="rId33"/>
    <p:sldId id="889" r:id="rId34"/>
    <p:sldId id="891" r:id="rId35"/>
    <p:sldId id="892" r:id="rId36"/>
    <p:sldId id="893" r:id="rId37"/>
    <p:sldId id="894" r:id="rId38"/>
    <p:sldId id="895" r:id="rId39"/>
    <p:sldId id="874" r:id="rId40"/>
    <p:sldId id="904" r:id="rId41"/>
    <p:sldId id="896" r:id="rId42"/>
    <p:sldId id="897" r:id="rId43"/>
    <p:sldId id="898" r:id="rId44"/>
    <p:sldId id="899" r:id="rId45"/>
    <p:sldId id="900" r:id="rId46"/>
    <p:sldId id="901" r:id="rId47"/>
    <p:sldId id="902" r:id="rId48"/>
    <p:sldId id="903" r:id="rId49"/>
    <p:sldId id="905" r:id="rId50"/>
    <p:sldId id="906" r:id="rId51"/>
    <p:sldId id="907" r:id="rId52"/>
    <p:sldId id="908" r:id="rId53"/>
    <p:sldId id="909" r:id="rId54"/>
    <p:sldId id="910" r:id="rId55"/>
    <p:sldId id="911" r:id="rId56"/>
    <p:sldId id="912" r:id="rId57"/>
    <p:sldId id="913" r:id="rId58"/>
    <p:sldId id="914" r:id="rId59"/>
    <p:sldId id="915" r:id="rId60"/>
    <p:sldId id="916" r:id="rId61"/>
    <p:sldId id="917" r:id="rId62"/>
    <p:sldId id="918" r:id="rId63"/>
    <p:sldId id="919" r:id="rId64"/>
    <p:sldId id="920" r:id="rId65"/>
    <p:sldId id="921" r:id="rId66"/>
    <p:sldId id="922" r:id="rId67"/>
    <p:sldId id="930" r:id="rId68"/>
    <p:sldId id="932" r:id="rId69"/>
    <p:sldId id="931" r:id="rId70"/>
    <p:sldId id="925" r:id="rId71"/>
    <p:sldId id="926" r:id="rId72"/>
    <p:sldId id="929" r:id="rId73"/>
    <p:sldId id="927" r:id="rId74"/>
    <p:sldId id="928" r:id="rId75"/>
    <p:sldId id="824" r:id="rId76"/>
    <p:sldId id="651" r:id="rId77"/>
    <p:sldId id="652" r:id="rId78"/>
    <p:sldId id="865" r:id="rId79"/>
    <p:sldId id="864" r:id="rId80"/>
    <p:sldId id="866" r:id="rId81"/>
    <p:sldId id="825" r:id="rId82"/>
    <p:sldId id="867" r:id="rId83"/>
    <p:sldId id="868" r:id="rId84"/>
    <p:sldId id="869" r:id="rId85"/>
    <p:sldId id="826" r:id="rId86"/>
    <p:sldId id="823" r:id="rId87"/>
    <p:sldId id="851" r:id="rId88"/>
    <p:sldId id="852" r:id="rId89"/>
    <p:sldId id="853" r:id="rId90"/>
    <p:sldId id="923" r:id="rId91"/>
    <p:sldId id="854" r:id="rId92"/>
    <p:sldId id="855" r:id="rId93"/>
    <p:sldId id="856" r:id="rId94"/>
    <p:sldId id="860" r:id="rId95"/>
    <p:sldId id="859" r:id="rId96"/>
    <p:sldId id="861" r:id="rId97"/>
    <p:sldId id="862" r:id="rId98"/>
    <p:sldId id="857" r:id="rId99"/>
    <p:sldId id="858" r:id="rId100"/>
    <p:sldId id="924" r:id="rId101"/>
  </p:sldIdLst>
  <p:sldSz cx="18000663" cy="11339513"/>
  <p:notesSz cx="6858000" cy="9144000"/>
  <p:defaultTextStyle>
    <a:defPPr>
      <a:defRPr lang="fr-FR"/>
    </a:defPPr>
    <a:lvl1pPr algn="l" defTabSz="83827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838276" algn="l" defTabSz="83827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1676552" algn="l" defTabSz="83827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2514829" algn="l" defTabSz="83827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3353105" algn="l" defTabSz="83827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4191381" algn="l" defTabSz="167655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5029657" algn="l" defTabSz="167655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5867933" algn="l" defTabSz="167655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6706210" algn="l" defTabSz="167655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72" userDrawn="1">
          <p15:clr>
            <a:srgbClr val="A4A3A4"/>
          </p15:clr>
        </p15:guide>
        <p15:guide id="2" pos="56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3"/>
    <p:restoredTop sz="95046"/>
  </p:normalViewPr>
  <p:slideViewPr>
    <p:cSldViewPr snapToGrid="0" snapToObjects="1">
      <p:cViewPr varScale="1">
        <p:scale>
          <a:sx n="100" d="100"/>
          <a:sy n="100" d="100"/>
        </p:scale>
        <p:origin x="1200" y="192"/>
      </p:cViewPr>
      <p:guideLst>
        <p:guide orient="horz" pos="3572"/>
        <p:guide pos="56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62" d="100"/>
          <a:sy n="162" d="100"/>
        </p:scale>
        <p:origin x="-358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282ABBD-4473-CC71-8A5B-EF7874C21F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74D0752-CC4F-64CD-17E1-EEEC7CA876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474F2D9-7626-4044-903F-8C4884DA1A38}" type="datetimeFigureOut">
              <a:rPr lang="fr-FR" altLang="fr-FR"/>
              <a:pPr>
                <a:defRPr/>
              </a:pPr>
              <a:t>01/04/2026</a:t>
            </a:fld>
            <a:endParaRPr lang="fr-FR" alt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E31E377-A303-9FF9-671C-7866F06238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3E44B2-B120-C651-91C4-B6A3D8DC66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B3297B5-D124-0F4E-BBEE-92E2A7049CB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170D762-3C08-C938-229D-B21EC75773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0F2CCB-7D89-2433-3212-86C2316F0B9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641DC5D-D89F-7F4A-B47E-EC2B85C64EFB}" type="datetimeFigureOut">
              <a:rPr lang="fr-FR" altLang="fr-FR"/>
              <a:pPr>
                <a:defRPr/>
              </a:pPr>
              <a:t>01/04/2026</a:t>
            </a:fld>
            <a:endParaRPr lang="fr-FR" alt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6181736A-256B-7E39-CEC6-52BB931D66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685800"/>
            <a:ext cx="54419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4239DA6F-E4F6-3401-FAF3-B0CB32BAF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A5DC70-014A-E145-11EF-2C08CA0B4CA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63EBCE-F707-920D-909E-4D1894F1D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D88CB1D-9C70-684D-B722-5428CE7B4E0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838276" rtl="0" eaLnBrk="0" fontAlgn="base" hangingPunct="0">
      <a:spcBef>
        <a:spcPct val="30000"/>
      </a:spcBef>
      <a:spcAft>
        <a:spcPct val="0"/>
      </a:spcAft>
      <a:defRPr sz="2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838276" algn="l" defTabSz="838276" rtl="0" eaLnBrk="0" fontAlgn="base" hangingPunct="0">
      <a:spcBef>
        <a:spcPct val="30000"/>
      </a:spcBef>
      <a:spcAft>
        <a:spcPct val="0"/>
      </a:spcAft>
      <a:defRPr sz="2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676552" algn="l" defTabSz="838276" rtl="0" eaLnBrk="0" fontAlgn="base" hangingPunct="0">
      <a:spcBef>
        <a:spcPct val="30000"/>
      </a:spcBef>
      <a:spcAft>
        <a:spcPct val="0"/>
      </a:spcAft>
      <a:defRPr sz="2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2514829" algn="l" defTabSz="838276" rtl="0" eaLnBrk="0" fontAlgn="base" hangingPunct="0">
      <a:spcBef>
        <a:spcPct val="30000"/>
      </a:spcBef>
      <a:spcAft>
        <a:spcPct val="0"/>
      </a:spcAft>
      <a:defRPr sz="2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3353105" algn="l" defTabSz="838276" rtl="0" eaLnBrk="0" fontAlgn="base" hangingPunct="0">
      <a:spcBef>
        <a:spcPct val="30000"/>
      </a:spcBef>
      <a:spcAft>
        <a:spcPct val="0"/>
      </a:spcAft>
      <a:defRPr sz="2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4191381" algn="l" defTabSz="83827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5029657" algn="l" defTabSz="83827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867933" algn="l" defTabSz="83827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706210" algn="l" defTabSz="83827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50050" y="3522599"/>
            <a:ext cx="15300564" cy="243064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00100" y="6425724"/>
            <a:ext cx="12600464" cy="28978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55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11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67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23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79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35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91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47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99DC32-1F04-F13D-5384-1C3C0958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2D6A7-B32A-E543-BE4D-E5053FD4FAE0}" type="datetimeFigureOut">
              <a:rPr lang="fr-FR" altLang="fr-FR"/>
              <a:pPr>
                <a:defRPr/>
              </a:pPr>
              <a:t>01/04/2026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60CC87-6865-F8A6-58EA-A28ABE7C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6234E5-836E-F668-B68D-5AA1EAE60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E75F5-EB0F-344E-990A-2D384257709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3073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5E58BF-EA70-D209-498F-1432C4BD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E2EF6-098B-5143-B1EE-BFA5AA8E30A8}" type="datetimeFigureOut">
              <a:rPr lang="fr-FR" altLang="fr-FR"/>
              <a:pPr>
                <a:defRPr/>
              </a:pPr>
              <a:t>01/04/2026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BF17BD-962F-CA69-CF35-6477C02F3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6C055A-7D80-9256-F6E0-FA58D8C4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F4AA4-D757-2C43-A4EC-F98C488B8C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19391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3050481" y="454107"/>
            <a:ext cx="4050149" cy="9675334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00033" y="454107"/>
            <a:ext cx="11850436" cy="967533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A2B4E-1804-B9A1-8838-FAE563A4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2CA57-8258-504E-908A-64DA22F1FB58}" type="datetimeFigureOut">
              <a:rPr lang="fr-FR" altLang="fr-FR"/>
              <a:pPr>
                <a:defRPr/>
              </a:pPr>
              <a:t>01/04/2026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E87A75-DAF0-9F19-9EEC-662648196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45F9F6-3A30-B962-E7BF-00CB571B4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DEDF8-4AC6-1542-95AE-E7B8382CE2F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680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37B5-E4E0-818C-8151-8BF26E4DA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AA804-44E1-A74C-9C9A-E449DEBF33F2}" type="datetimeFigureOut">
              <a:rPr lang="fr-FR" altLang="fr-FR"/>
              <a:pPr>
                <a:defRPr/>
              </a:pPr>
              <a:t>01/04/2026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9DC36D-F902-1CB4-1CF4-FF2DFCF48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5E8AFA-717F-EB83-E370-E7325AE64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C145F-6B68-EF4E-A4E8-8132ADA33DC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7688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1928" y="7286688"/>
            <a:ext cx="15300564" cy="2252153"/>
          </a:xfrm>
        </p:spPr>
        <p:txBody>
          <a:bodyPr anchor="t"/>
          <a:lstStyle>
            <a:lvl1pPr algn="l">
              <a:defRPr sz="6614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21928" y="4806170"/>
            <a:ext cx="15300564" cy="2480518"/>
          </a:xfrm>
        </p:spPr>
        <p:txBody>
          <a:bodyPr anchor="b"/>
          <a:lstStyle>
            <a:lvl1pPr marL="0" indent="0">
              <a:buNone/>
              <a:defRPr sz="3307">
                <a:solidFill>
                  <a:schemeClr val="tx1">
                    <a:tint val="75000"/>
                  </a:schemeClr>
                </a:solidFill>
              </a:defRPr>
            </a:lvl1pPr>
            <a:lvl2pPr marL="755980" indent="0">
              <a:buNone/>
              <a:defRPr sz="2976">
                <a:solidFill>
                  <a:schemeClr val="tx1">
                    <a:tint val="75000"/>
                  </a:schemeClr>
                </a:solidFill>
              </a:defRPr>
            </a:lvl2pPr>
            <a:lvl3pPr marL="151196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3pPr>
            <a:lvl4pPr marL="2267941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4pPr>
            <a:lvl5pPr marL="3023921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5pPr>
            <a:lvl6pPr marL="3779901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6pPr>
            <a:lvl7pPr marL="4535881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7pPr>
            <a:lvl8pPr marL="5291861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8pPr>
            <a:lvl9pPr marL="6047842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1F2451-4801-9DBE-C519-893637F6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11239-094A-EC45-87FA-CB054E950210}" type="datetimeFigureOut">
              <a:rPr lang="fr-FR" altLang="fr-FR"/>
              <a:pPr>
                <a:defRPr/>
              </a:pPr>
              <a:t>01/04/2026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07DAFE-35DC-A97B-1068-5749E9147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4A21E9-5226-E68B-8A34-89B6AF2AC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82FC7-2E47-8D46-977C-4089918A3D7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52341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00033" y="2645887"/>
            <a:ext cx="7950293" cy="7483554"/>
          </a:xfrm>
        </p:spPr>
        <p:txBody>
          <a:bodyPr/>
          <a:lstStyle>
            <a:lvl1pPr>
              <a:defRPr sz="4630"/>
            </a:lvl1pPr>
            <a:lvl2pPr>
              <a:defRPr sz="3968"/>
            </a:lvl2pPr>
            <a:lvl3pPr>
              <a:defRPr sz="3307"/>
            </a:lvl3pPr>
            <a:lvl4pPr>
              <a:defRPr sz="2976"/>
            </a:lvl4pPr>
            <a:lvl5pPr>
              <a:defRPr sz="2976"/>
            </a:lvl5pPr>
            <a:lvl6pPr>
              <a:defRPr sz="2976"/>
            </a:lvl6pPr>
            <a:lvl7pPr>
              <a:defRPr sz="2976"/>
            </a:lvl7pPr>
            <a:lvl8pPr>
              <a:defRPr sz="2976"/>
            </a:lvl8pPr>
            <a:lvl9pPr>
              <a:defRPr sz="297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150337" y="2645887"/>
            <a:ext cx="7950293" cy="7483554"/>
          </a:xfrm>
        </p:spPr>
        <p:txBody>
          <a:bodyPr/>
          <a:lstStyle>
            <a:lvl1pPr>
              <a:defRPr sz="4630"/>
            </a:lvl1pPr>
            <a:lvl2pPr>
              <a:defRPr sz="3968"/>
            </a:lvl2pPr>
            <a:lvl3pPr>
              <a:defRPr sz="3307"/>
            </a:lvl3pPr>
            <a:lvl4pPr>
              <a:defRPr sz="2976"/>
            </a:lvl4pPr>
            <a:lvl5pPr>
              <a:defRPr sz="2976"/>
            </a:lvl5pPr>
            <a:lvl6pPr>
              <a:defRPr sz="2976"/>
            </a:lvl6pPr>
            <a:lvl7pPr>
              <a:defRPr sz="2976"/>
            </a:lvl7pPr>
            <a:lvl8pPr>
              <a:defRPr sz="2976"/>
            </a:lvl8pPr>
            <a:lvl9pPr>
              <a:defRPr sz="297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4EE67E2-2626-8FFA-E84D-CC36301EB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EE77D-0836-4F48-9AA9-69F68282A9CE}" type="datetimeFigureOut">
              <a:rPr lang="fr-FR" altLang="fr-FR"/>
              <a:pPr>
                <a:defRPr/>
              </a:pPr>
              <a:t>01/04/2026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318A0784-4F50-5868-03EE-BF9ADC221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8BEFB77-AD6A-6F9A-B1E2-5989E4B58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93F26-0E87-7240-BFD3-5A798ECB63E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1469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00033" y="2538267"/>
            <a:ext cx="7953419" cy="1057829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00033" y="3596096"/>
            <a:ext cx="7953419" cy="6533345"/>
          </a:xfrm>
        </p:spPr>
        <p:txBody>
          <a:bodyPr/>
          <a:lstStyle>
            <a:lvl1pPr>
              <a:defRPr sz="3968"/>
            </a:lvl1pPr>
            <a:lvl2pPr>
              <a:defRPr sz="3307"/>
            </a:lvl2pPr>
            <a:lvl3pPr>
              <a:defRPr sz="2976"/>
            </a:lvl3pPr>
            <a:lvl4pPr>
              <a:defRPr sz="2646"/>
            </a:lvl4pPr>
            <a:lvl5pPr>
              <a:defRPr sz="2646"/>
            </a:lvl5pPr>
            <a:lvl6pPr>
              <a:defRPr sz="2646"/>
            </a:lvl6pPr>
            <a:lvl7pPr>
              <a:defRPr sz="2646"/>
            </a:lvl7pPr>
            <a:lvl8pPr>
              <a:defRPr sz="2646"/>
            </a:lvl8pPr>
            <a:lvl9pPr>
              <a:defRPr sz="264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9144088" y="2538267"/>
            <a:ext cx="7956543" cy="1057829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9144088" y="3596096"/>
            <a:ext cx="7956543" cy="6533345"/>
          </a:xfrm>
        </p:spPr>
        <p:txBody>
          <a:bodyPr/>
          <a:lstStyle>
            <a:lvl1pPr>
              <a:defRPr sz="3968"/>
            </a:lvl1pPr>
            <a:lvl2pPr>
              <a:defRPr sz="3307"/>
            </a:lvl2pPr>
            <a:lvl3pPr>
              <a:defRPr sz="2976"/>
            </a:lvl3pPr>
            <a:lvl4pPr>
              <a:defRPr sz="2646"/>
            </a:lvl4pPr>
            <a:lvl5pPr>
              <a:defRPr sz="2646"/>
            </a:lvl5pPr>
            <a:lvl6pPr>
              <a:defRPr sz="2646"/>
            </a:lvl6pPr>
            <a:lvl7pPr>
              <a:defRPr sz="2646"/>
            </a:lvl7pPr>
            <a:lvl8pPr>
              <a:defRPr sz="2646"/>
            </a:lvl8pPr>
            <a:lvl9pPr>
              <a:defRPr sz="264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C43BFF3E-0C4D-DE96-FB11-4D17D4399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57E87-FF3B-D54C-BD7A-8A3A8A40DBBE}" type="datetimeFigureOut">
              <a:rPr lang="fr-FR" altLang="fr-FR"/>
              <a:pPr>
                <a:defRPr/>
              </a:pPr>
              <a:t>01/04/2026</a:t>
            </a:fld>
            <a:endParaRPr lang="fr-FR" alt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E8708C5B-8E87-3FD6-22F4-B9F3EE254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67E458BF-6E95-55E4-389A-A3C972149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9D9F8-165B-D44A-BFB0-C4E21F3783A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4252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75E7398B-ED06-BA5A-0ED4-D0777DCF6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27F59-30A2-F946-B593-10782F133528}" type="datetimeFigureOut">
              <a:rPr lang="fr-FR" altLang="fr-FR"/>
              <a:pPr>
                <a:defRPr/>
              </a:pPr>
              <a:t>01/04/2026</a:t>
            </a:fld>
            <a:endParaRPr lang="fr-FR" alt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69AAAFA3-3F33-70F6-783B-0E58F87C4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427CB02A-BA6D-81B0-EDE7-FA2957F7B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57082-6D23-9C45-924C-AECBB915011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87528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2F764F01-009C-6085-2287-C3A98C416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A4058-92C1-9248-8958-59E8D0ACCE37}" type="datetimeFigureOut">
              <a:rPr lang="fr-FR" altLang="fr-FR"/>
              <a:pPr>
                <a:defRPr/>
              </a:pPr>
              <a:t>01/04/2026</a:t>
            </a:fld>
            <a:endParaRPr lang="fr-FR" alt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DA971D37-7DDC-8F13-0B66-2122BA35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2E7EF93-5350-020B-4835-0778411E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0CD5F-2D31-EE4F-8C76-779EC4003F7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9557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0034" y="451481"/>
            <a:ext cx="5922094" cy="1921417"/>
          </a:xfrm>
        </p:spPr>
        <p:txBody>
          <a:bodyPr anchor="b"/>
          <a:lstStyle>
            <a:lvl1pPr algn="l">
              <a:defRPr sz="330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37759" y="451482"/>
            <a:ext cx="10062871" cy="9677960"/>
          </a:xfrm>
        </p:spPr>
        <p:txBody>
          <a:bodyPr/>
          <a:lstStyle>
            <a:lvl1pPr>
              <a:defRPr sz="5291"/>
            </a:lvl1pPr>
            <a:lvl2pPr>
              <a:defRPr sz="4630"/>
            </a:lvl2pPr>
            <a:lvl3pPr>
              <a:defRPr sz="3968"/>
            </a:lvl3pPr>
            <a:lvl4pPr>
              <a:defRPr sz="3307"/>
            </a:lvl4pPr>
            <a:lvl5pPr>
              <a:defRPr sz="3307"/>
            </a:lvl5pPr>
            <a:lvl6pPr>
              <a:defRPr sz="3307"/>
            </a:lvl6pPr>
            <a:lvl7pPr>
              <a:defRPr sz="3307"/>
            </a:lvl7pPr>
            <a:lvl8pPr>
              <a:defRPr sz="3307"/>
            </a:lvl8pPr>
            <a:lvl9pPr>
              <a:defRPr sz="330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00034" y="2372899"/>
            <a:ext cx="5922094" cy="7756543"/>
          </a:xfrm>
        </p:spPr>
        <p:txBody>
          <a:bodyPr/>
          <a:lstStyle>
            <a:lvl1pPr marL="0" indent="0">
              <a:buNone/>
              <a:defRPr sz="2315"/>
            </a:lvl1pPr>
            <a:lvl2pPr marL="755980" indent="0">
              <a:buNone/>
              <a:defRPr sz="1984"/>
            </a:lvl2pPr>
            <a:lvl3pPr marL="1511960" indent="0">
              <a:buNone/>
              <a:defRPr sz="1654"/>
            </a:lvl3pPr>
            <a:lvl4pPr marL="2267941" indent="0">
              <a:buNone/>
              <a:defRPr sz="1488"/>
            </a:lvl4pPr>
            <a:lvl5pPr marL="3023921" indent="0">
              <a:buNone/>
              <a:defRPr sz="1488"/>
            </a:lvl5pPr>
            <a:lvl6pPr marL="3779901" indent="0">
              <a:buNone/>
              <a:defRPr sz="1488"/>
            </a:lvl6pPr>
            <a:lvl7pPr marL="4535881" indent="0">
              <a:buNone/>
              <a:defRPr sz="1488"/>
            </a:lvl7pPr>
            <a:lvl8pPr marL="5291861" indent="0">
              <a:buNone/>
              <a:defRPr sz="1488"/>
            </a:lvl8pPr>
            <a:lvl9pPr marL="6047842" indent="0">
              <a:buNone/>
              <a:defRPr sz="148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04F2962C-CC0D-C571-8FCE-DD76EB831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6E8E6-B1A5-6646-88A5-95DB7E26A221}" type="datetimeFigureOut">
              <a:rPr lang="fr-FR" altLang="fr-FR"/>
              <a:pPr>
                <a:defRPr/>
              </a:pPr>
              <a:t>01/04/2026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673424B-02D7-0F02-5682-50DBB8A1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6F23E080-0207-8C36-3661-5169A314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F3CF8-CF4F-274F-A14B-64B3458040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430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28256" y="7937659"/>
            <a:ext cx="10800398" cy="937086"/>
          </a:xfrm>
        </p:spPr>
        <p:txBody>
          <a:bodyPr anchor="b"/>
          <a:lstStyle>
            <a:lvl1pPr algn="l">
              <a:defRPr sz="330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528256" y="1013206"/>
            <a:ext cx="10800398" cy="6803708"/>
          </a:xfrm>
        </p:spPr>
        <p:txBody>
          <a:bodyPr rtlCol="0">
            <a:normAutofit/>
          </a:bodyPr>
          <a:lstStyle>
            <a:lvl1pPr marL="0" indent="0">
              <a:buNone/>
              <a:defRPr sz="5291"/>
            </a:lvl1pPr>
            <a:lvl2pPr marL="755980" indent="0">
              <a:buNone/>
              <a:defRPr sz="4630"/>
            </a:lvl2pPr>
            <a:lvl3pPr marL="1511960" indent="0">
              <a:buNone/>
              <a:defRPr sz="3968"/>
            </a:lvl3pPr>
            <a:lvl4pPr marL="2267941" indent="0">
              <a:buNone/>
              <a:defRPr sz="3307"/>
            </a:lvl4pPr>
            <a:lvl5pPr marL="3023921" indent="0">
              <a:buNone/>
              <a:defRPr sz="3307"/>
            </a:lvl5pPr>
            <a:lvl6pPr marL="3779901" indent="0">
              <a:buNone/>
              <a:defRPr sz="3307"/>
            </a:lvl6pPr>
            <a:lvl7pPr marL="4535881" indent="0">
              <a:buNone/>
              <a:defRPr sz="3307"/>
            </a:lvl7pPr>
            <a:lvl8pPr marL="5291861" indent="0">
              <a:buNone/>
              <a:defRPr sz="3307"/>
            </a:lvl8pPr>
            <a:lvl9pPr marL="6047842" indent="0">
              <a:buNone/>
              <a:defRPr sz="3307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528256" y="8874745"/>
            <a:ext cx="10800398" cy="1330817"/>
          </a:xfrm>
        </p:spPr>
        <p:txBody>
          <a:bodyPr/>
          <a:lstStyle>
            <a:lvl1pPr marL="0" indent="0">
              <a:buNone/>
              <a:defRPr sz="2315"/>
            </a:lvl1pPr>
            <a:lvl2pPr marL="755980" indent="0">
              <a:buNone/>
              <a:defRPr sz="1984"/>
            </a:lvl2pPr>
            <a:lvl3pPr marL="1511960" indent="0">
              <a:buNone/>
              <a:defRPr sz="1654"/>
            </a:lvl3pPr>
            <a:lvl4pPr marL="2267941" indent="0">
              <a:buNone/>
              <a:defRPr sz="1488"/>
            </a:lvl4pPr>
            <a:lvl5pPr marL="3023921" indent="0">
              <a:buNone/>
              <a:defRPr sz="1488"/>
            </a:lvl5pPr>
            <a:lvl6pPr marL="3779901" indent="0">
              <a:buNone/>
              <a:defRPr sz="1488"/>
            </a:lvl6pPr>
            <a:lvl7pPr marL="4535881" indent="0">
              <a:buNone/>
              <a:defRPr sz="1488"/>
            </a:lvl7pPr>
            <a:lvl8pPr marL="5291861" indent="0">
              <a:buNone/>
              <a:defRPr sz="1488"/>
            </a:lvl8pPr>
            <a:lvl9pPr marL="6047842" indent="0">
              <a:buNone/>
              <a:defRPr sz="148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F4A5F34-6987-0EC3-8075-129CB25F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3FB44-2655-9248-B15B-81F3F247D50E}" type="datetimeFigureOut">
              <a:rPr lang="fr-FR" altLang="fr-FR"/>
              <a:pPr>
                <a:defRPr/>
              </a:pPr>
              <a:t>01/04/2026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7C8BF28-462D-F6A2-0DC0-B946A840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6AF39F7-E714-48E3-D3FA-89654B24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22932-6F9A-584B-8CD7-1F9F2A318F4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29839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2908A648-64C6-0B29-3C4F-703EA292FE9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00033" y="454106"/>
            <a:ext cx="16200597" cy="188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1BEB1A98-E2C7-1F3A-0423-D7567501E4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00033" y="2645887"/>
            <a:ext cx="16200597" cy="748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07DA20-E272-652E-D3E9-4550CCCFF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0033" y="10510049"/>
            <a:ext cx="4200155" cy="60372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1C8ACE9-3447-7447-A948-E65B9D323C75}" type="datetimeFigureOut">
              <a:rPr lang="fr-FR" altLang="fr-FR"/>
              <a:pPr>
                <a:defRPr/>
              </a:pPr>
              <a:t>01/04/2026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BD40EB-7564-4B87-0FCE-715E34CFC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50227" y="10510049"/>
            <a:ext cx="5700210" cy="6037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984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B8E081-0FD0-B2F5-64E2-E9A48E636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00475" y="10510049"/>
            <a:ext cx="4200155" cy="60372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984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62A2A30-9494-A840-BDDD-4144B475BD8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3" r:id="rId1"/>
    <p:sldLayoutId id="2147485444" r:id="rId2"/>
    <p:sldLayoutId id="2147485445" r:id="rId3"/>
    <p:sldLayoutId id="2147485446" r:id="rId4"/>
    <p:sldLayoutId id="2147485447" r:id="rId5"/>
    <p:sldLayoutId id="2147485448" r:id="rId6"/>
    <p:sldLayoutId id="2147485449" r:id="rId7"/>
    <p:sldLayoutId id="2147485450" r:id="rId8"/>
    <p:sldLayoutId id="2147485451" r:id="rId9"/>
    <p:sldLayoutId id="2147485452" r:id="rId10"/>
    <p:sldLayoutId id="2147485453" r:id="rId11"/>
  </p:sldLayoutIdLst>
  <p:txStyles>
    <p:titleStyle>
      <a:lvl1pPr algn="ctr" defTabSz="755980" rtl="0" eaLnBrk="0" fontAlgn="base" hangingPunct="0">
        <a:spcBef>
          <a:spcPct val="0"/>
        </a:spcBef>
        <a:spcAft>
          <a:spcPct val="0"/>
        </a:spcAft>
        <a:defRPr sz="7275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755980" rtl="0" eaLnBrk="0" fontAlgn="base" hangingPunct="0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755980" rtl="0" eaLnBrk="0" fontAlgn="base" hangingPunct="0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755980" rtl="0" eaLnBrk="0" fontAlgn="base" hangingPunct="0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755980" rtl="0" eaLnBrk="0" fontAlgn="base" hangingPunct="0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755980" algn="ctr" defTabSz="755980" rtl="0" fontAlgn="base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511960" algn="ctr" defTabSz="755980" rtl="0" fontAlgn="base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2267941" algn="ctr" defTabSz="755980" rtl="0" fontAlgn="base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3023921" algn="ctr" defTabSz="755980" rtl="0" fontAlgn="base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566985" indent="-566985" algn="l" defTabSz="7559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29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228468" indent="-472488" algn="l" defTabSz="7559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63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889951" indent="-377990" algn="l" defTabSz="7559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645931" indent="-377990" algn="l" defTabSz="7559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07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3401911" indent="-377990" algn="l" defTabSz="7559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307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4157891" indent="-377990" algn="l" defTabSz="755980" rtl="0" eaLnBrk="1" latinLnBrk="0" hangingPunct="1">
        <a:spcBef>
          <a:spcPct val="20000"/>
        </a:spcBef>
        <a:buFont typeface="Arial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6pPr>
      <a:lvl7pPr marL="4913871" indent="-377990" algn="l" defTabSz="755980" rtl="0" eaLnBrk="1" latinLnBrk="0" hangingPunct="1">
        <a:spcBef>
          <a:spcPct val="20000"/>
        </a:spcBef>
        <a:buFont typeface="Arial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7pPr>
      <a:lvl8pPr marL="5669852" indent="-377990" algn="l" defTabSz="755980" rtl="0" eaLnBrk="1" latinLnBrk="0" hangingPunct="1">
        <a:spcBef>
          <a:spcPct val="20000"/>
        </a:spcBef>
        <a:buFont typeface="Arial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8pPr>
      <a:lvl9pPr marL="6425832" indent="-377990" algn="l" defTabSz="755980" rtl="0" eaLnBrk="1" latinLnBrk="0" hangingPunct="1">
        <a:spcBef>
          <a:spcPct val="20000"/>
        </a:spcBef>
        <a:buFont typeface="Arial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55980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511960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3pPr>
      <a:lvl4pPr marL="2267941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023921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3779901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535881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291861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047842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50D2F-DE1E-D930-F589-D82C54DE4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E3ED3D1-D1C6-B018-5CA5-2045A3C3506C}"/>
              </a:ext>
            </a:extLst>
          </p:cNvPr>
          <p:cNvSpPr txBox="1"/>
          <p:nvPr/>
        </p:nvSpPr>
        <p:spPr>
          <a:xfrm>
            <a:off x="1440656" y="2228722"/>
            <a:ext cx="15119350" cy="703019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 Leg 3 </a:t>
            </a:r>
          </a:p>
          <a:p>
            <a:pPr algn="ctr"/>
            <a:r>
              <a:rPr lang="fr-FR" sz="13228" b="1" dirty="0">
                <a:solidFill>
                  <a:srgbClr val="0070C0"/>
                </a:solidFill>
              </a:rPr>
              <a:t>The final </a:t>
            </a:r>
            <a:r>
              <a:rPr lang="fr-FR" sz="13228" b="1" dirty="0" err="1">
                <a:solidFill>
                  <a:srgbClr val="0070C0"/>
                </a:solidFill>
              </a:rPr>
              <a:t>ascent</a:t>
            </a:r>
            <a:endParaRPr lang="fr-FR" sz="13228" b="1" dirty="0">
              <a:solidFill>
                <a:srgbClr val="0070C0"/>
              </a:solidFill>
            </a:endParaRPr>
          </a:p>
          <a:p>
            <a:pPr algn="ctr"/>
            <a:endParaRPr lang="fr-FR" sz="13228" b="1" dirty="0">
              <a:solidFill>
                <a:srgbClr val="0070C0"/>
              </a:solidFill>
            </a:endParaRPr>
          </a:p>
          <a:p>
            <a:pPr algn="ctr"/>
            <a:r>
              <a:rPr lang="fr-FR" sz="5400" dirty="0"/>
              <a:t>(</a:t>
            </a:r>
            <a:r>
              <a:rPr lang="fr-FR" sz="5400" dirty="0" err="1"/>
              <a:t>Fev</a:t>
            </a:r>
            <a:r>
              <a:rPr lang="fr-FR" sz="5400" dirty="0"/>
              <a:t> 2026)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119900-C54E-2C15-63BE-0B68BDBAB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74EA9F-983D-CF63-591E-18D02A3D7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1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2D581FA-8709-D922-C1E8-E658182D637B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001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CC22D-710C-A44D-677C-007F3DB2C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D89EF34-D960-01EE-7167-C1F26CA4DC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2C884B7-47D1-5FD5-E1A6-4B921B22D7EF}"/>
              </a:ext>
            </a:extLst>
          </p:cNvPr>
          <p:cNvSpPr txBox="1"/>
          <p:nvPr/>
        </p:nvSpPr>
        <p:spPr>
          <a:xfrm>
            <a:off x="2371057" y="8347882"/>
            <a:ext cx="5794748" cy="2862322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(id5c36)</a:t>
            </a:r>
            <a:r>
              <a:rPr lang="fr-FR" dirty="0">
                <a:solidFill>
                  <a:srgbClr val="FF0000"/>
                </a:solidFill>
              </a:rPr>
              <a:t>	</a:t>
            </a:r>
            <a:r>
              <a:rPr lang="fr-FR" dirty="0"/>
              <a:t>cmip5_MIROC4h</a:t>
            </a:r>
          </a:p>
          <a:p>
            <a:pPr marL="1124026" lvl="1" indent="-285750">
              <a:buFont typeface="Arial" panose="020B0604020202020204" pitchFamily="34" charset="0"/>
              <a:buChar char="•"/>
            </a:pPr>
            <a:r>
              <a:rPr lang="fr-FR" dirty="0" err="1"/>
              <a:t>Wo</a:t>
            </a:r>
            <a:r>
              <a:rPr lang="fr-FR" dirty="0"/>
              <a:t> pas si mauvais, mais </a:t>
            </a:r>
            <a:r>
              <a:rPr lang="fr-FR" dirty="0">
                <a:solidFill>
                  <a:srgbClr val="FF0000"/>
                </a:solidFill>
              </a:rPr>
              <a:t>la subsurface la plus chaude</a:t>
            </a:r>
            <a:r>
              <a:rPr lang="fr-FR" dirty="0"/>
              <a:t> peut-être de tous les </a:t>
            </a:r>
            <a:r>
              <a:rPr lang="fr-FR" dirty="0" err="1"/>
              <a:t>cmip</a:t>
            </a:r>
            <a:r>
              <a:rPr lang="fr-FR" dirty="0"/>
              <a:t>!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(Id6c51)	cmip6_MCM-UA-1-0</a:t>
            </a:r>
          </a:p>
          <a:p>
            <a:pPr marL="1124026" lvl="1" indent="-285750">
              <a:buFont typeface="Arial" panose="020B0604020202020204" pitchFamily="34" charset="0"/>
              <a:buChar char="•"/>
            </a:pPr>
            <a:r>
              <a:rPr lang="fr-FR" dirty="0" err="1"/>
              <a:t>wo</a:t>
            </a:r>
            <a:r>
              <a:rPr lang="fr-FR" dirty="0"/>
              <a:t> quasi nul, mais </a:t>
            </a:r>
            <a:r>
              <a:rPr lang="fr-FR" dirty="0">
                <a:solidFill>
                  <a:srgbClr val="FF0000"/>
                </a:solidFill>
              </a:rPr>
              <a:t>n’a pas d’EUC!!!</a:t>
            </a:r>
          </a:p>
          <a:p>
            <a:pPr marL="1124026" lvl="1" indent="-285750">
              <a:buFont typeface="Arial" panose="020B0604020202020204" pitchFamily="34" charset="0"/>
              <a:buChar char="•"/>
            </a:pPr>
            <a:r>
              <a:rPr lang="fr-FR" dirty="0"/>
              <a:t>Sans doute à cause de la résolution </a:t>
            </a:r>
          </a:p>
          <a:p>
            <a:pPr marL="1124026" lvl="1" indent="-285750">
              <a:buFont typeface="Arial" panose="020B0604020202020204" pitchFamily="34" charset="0"/>
              <a:buChar char="•"/>
            </a:pPr>
            <a:r>
              <a:rPr lang="fr-FR" dirty="0"/>
              <a:t>dx=1.88 et </a:t>
            </a:r>
            <a:r>
              <a:rPr lang="fr-FR" dirty="0" err="1"/>
              <a:t>dy</a:t>
            </a:r>
            <a:r>
              <a:rPr lang="fr-FR" dirty="0"/>
              <a:t>=2.24 </a:t>
            </a:r>
            <a:r>
              <a:rPr lang="fr-FR" dirty="0">
                <a:solidFill>
                  <a:srgbClr val="FF0000"/>
                </a:solidFill>
              </a:rPr>
              <a:t> et dz=15!!!!</a:t>
            </a:r>
          </a:p>
          <a:p>
            <a:pPr lvl="1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427E4-884F-6B1C-799C-DF0255868DEF}"/>
              </a:ext>
            </a:extLst>
          </p:cNvPr>
          <p:cNvSpPr txBox="1"/>
          <p:nvPr/>
        </p:nvSpPr>
        <p:spPr>
          <a:xfrm>
            <a:off x="6217685" y="684416"/>
            <a:ext cx="556530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>
                <a:solidFill>
                  <a:srgbClr val="0432FF"/>
                </a:solidFill>
              </a:rPr>
              <a:t>wod+wo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D1430AD-0B59-3C2D-3838-28B431E691DE}"/>
              </a:ext>
            </a:extLst>
          </p:cNvPr>
          <p:cNvSpPr/>
          <p:nvPr/>
        </p:nvSpPr>
        <p:spPr>
          <a:xfrm>
            <a:off x="10132827" y="3296093"/>
            <a:ext cx="720000" cy="720000"/>
          </a:xfrm>
          <a:prstGeom prst="ellipse">
            <a:avLst/>
          </a:prstGeom>
          <a:solidFill>
            <a:srgbClr val="FFC000">
              <a:alpha val="19063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BCE240A-C6A7-C565-9E8B-5904EB054EAF}"/>
              </a:ext>
            </a:extLst>
          </p:cNvPr>
          <p:cNvSpPr/>
          <p:nvPr/>
        </p:nvSpPr>
        <p:spPr>
          <a:xfrm>
            <a:off x="3735572" y="5117804"/>
            <a:ext cx="720000" cy="720000"/>
          </a:xfrm>
          <a:prstGeom prst="ellipse">
            <a:avLst/>
          </a:prstGeom>
          <a:solidFill>
            <a:srgbClr val="FFC000">
              <a:alpha val="19063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0086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0495C-CFB3-834F-1B80-8B109D2D5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B31E64B-3E56-405B-3F74-648F8EB29B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8994" y="1512424"/>
            <a:ext cx="9142673" cy="914267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F66E9E7-808A-1FB5-AA56-99CE0D8FC8CC}"/>
              </a:ext>
            </a:extLst>
          </p:cNvPr>
          <p:cNvSpPr txBox="1"/>
          <p:nvPr/>
        </p:nvSpPr>
        <p:spPr>
          <a:xfrm>
            <a:off x="6232499" y="684416"/>
            <a:ext cx="5535683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hfdsO</a:t>
            </a:r>
            <a:r>
              <a:rPr lang="fr-FR" sz="3200" b="1" dirty="0"/>
              <a:t>= f (dT * 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9EA525-8370-2EA5-CD15-D2D73D3D2A5C}"/>
              </a:ext>
            </a:extLst>
          </p:cNvPr>
          <p:cNvSpPr txBox="1"/>
          <p:nvPr/>
        </p:nvSpPr>
        <p:spPr>
          <a:xfrm>
            <a:off x="0" y="8771682"/>
            <a:ext cx="8721123" cy="280076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 err="1"/>
              <a:t>T_sub</a:t>
            </a:r>
            <a:r>
              <a:rPr lang="fr-FR" sz="8800" b="1" dirty="0"/>
              <a:t> 69-133m</a:t>
            </a:r>
          </a:p>
          <a:p>
            <a:pPr algn="ctr"/>
            <a:r>
              <a:rPr lang="fr-FR" sz="8800" b="1" dirty="0" err="1"/>
              <a:t>wo</a:t>
            </a:r>
            <a:r>
              <a:rPr lang="fr-FR" sz="8800" b="1" dirty="0"/>
              <a:t> 47-61m</a:t>
            </a:r>
          </a:p>
        </p:txBody>
      </p:sp>
    </p:spTree>
    <p:extLst>
      <p:ext uri="{BB962C8B-B14F-4D97-AF65-F5344CB8AC3E}">
        <p14:creationId xmlns:p14="http://schemas.microsoft.com/office/powerpoint/2010/main" val="2905638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9FA55-9ADD-DAAB-680B-282A2EF28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C2864C2-789E-AEFE-8A1B-65573B760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C712EE7-8C40-22B5-8C20-8FF6129141F2}"/>
              </a:ext>
            </a:extLst>
          </p:cNvPr>
          <p:cNvSpPr txBox="1"/>
          <p:nvPr/>
        </p:nvSpPr>
        <p:spPr>
          <a:xfrm>
            <a:off x="-3508744" y="45401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963E8C1-F422-1FE1-1386-5415E3F39AB8}"/>
              </a:ext>
            </a:extLst>
          </p:cNvPr>
          <p:cNvSpPr txBox="1"/>
          <p:nvPr/>
        </p:nvSpPr>
        <p:spPr>
          <a:xfrm>
            <a:off x="6582272" y="684416"/>
            <a:ext cx="4836131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>
                <a:solidFill>
                  <a:srgbClr val="0432FF"/>
                </a:solidFill>
              </a:rPr>
              <a:t>wod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1656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5260-2E1B-CFC3-D0C5-D17014A28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2BEFC93-CE82-B26A-60E3-35C75A9B8A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01791"/>
            <a:ext cx="13625738" cy="68128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43E838F-9306-21FB-A2F8-9FD056A6FF3C}"/>
              </a:ext>
            </a:extLst>
          </p:cNvPr>
          <p:cNvSpPr txBox="1"/>
          <p:nvPr/>
        </p:nvSpPr>
        <p:spPr>
          <a:xfrm>
            <a:off x="6692077" y="684416"/>
            <a:ext cx="4616520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>
                <a:solidFill>
                  <a:srgbClr val="0432FF"/>
                </a:solidFill>
              </a:rPr>
              <a:t>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7695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A3986-B202-6617-EB56-D546DE3FE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C545765-BFAB-CC96-BE78-A2FBF366047D}"/>
              </a:ext>
            </a:extLst>
          </p:cNvPr>
          <p:cNvSpPr txBox="1"/>
          <p:nvPr/>
        </p:nvSpPr>
        <p:spPr>
          <a:xfrm>
            <a:off x="1440656" y="2228722"/>
            <a:ext cx="15119350" cy="619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228" dirty="0" err="1"/>
              <a:t>wod+wo</a:t>
            </a:r>
            <a:endParaRPr lang="fr-FR" sz="13228" dirty="0"/>
          </a:p>
          <a:p>
            <a:pPr algn="ctr"/>
            <a:endParaRPr lang="fr-FR" sz="13228" dirty="0"/>
          </a:p>
          <a:p>
            <a:pPr algn="ctr"/>
            <a:r>
              <a:rPr lang="fr-FR" sz="13228" dirty="0"/>
              <a:t>Cmip5 | cmip6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C79F645-A9DF-EAEF-9E6A-B4CFE0FAB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5C674E-0C8E-8537-DEE8-378E0B696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21EC1CB-B9A1-654F-B85D-1E3D71FD9681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9439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4DE3E-B260-39F0-271E-337A828F5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71873D8-ACA3-05E2-36C5-D2C374B3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3AD5C1E-16E2-CD1A-D1D3-21930E802D37}"/>
              </a:ext>
            </a:extLst>
          </p:cNvPr>
          <p:cNvSpPr txBox="1"/>
          <p:nvPr/>
        </p:nvSpPr>
        <p:spPr>
          <a:xfrm>
            <a:off x="5527593" y="684416"/>
            <a:ext cx="6945492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B050"/>
                </a:solidFill>
              </a:rPr>
              <a:t>cmip5</a:t>
            </a:r>
            <a:r>
              <a:rPr lang="fr-FR" sz="3200" b="1" dirty="0"/>
              <a:t> : </a:t>
            </a:r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>
                <a:solidFill>
                  <a:srgbClr val="0432FF"/>
                </a:solidFill>
              </a:rPr>
              <a:t>wod+wo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7649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2ECCD-8D64-28B0-B13E-E8C83919D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D8F203F-30DE-F7EF-A91F-BE1749C19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E4B28E7-09CC-ACAD-DC09-C0390157AD4B}"/>
              </a:ext>
            </a:extLst>
          </p:cNvPr>
          <p:cNvSpPr txBox="1"/>
          <p:nvPr/>
        </p:nvSpPr>
        <p:spPr>
          <a:xfrm>
            <a:off x="5527593" y="684416"/>
            <a:ext cx="6945492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432FF"/>
                </a:solidFill>
              </a:rPr>
              <a:t>cmip6</a:t>
            </a:r>
            <a:r>
              <a:rPr lang="fr-FR" sz="3200" b="1" dirty="0"/>
              <a:t> : </a:t>
            </a:r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>
                <a:solidFill>
                  <a:srgbClr val="0432FF"/>
                </a:solidFill>
              </a:rPr>
              <a:t>wod+wo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D941639-E724-618C-8BFE-D87DD71B84B8}"/>
              </a:ext>
            </a:extLst>
          </p:cNvPr>
          <p:cNvSpPr txBox="1"/>
          <p:nvPr/>
        </p:nvSpPr>
        <p:spPr>
          <a:xfrm>
            <a:off x="8488322" y="2013471"/>
            <a:ext cx="2133604" cy="369332"/>
          </a:xfrm>
          <a:prstGeom prst="rect">
            <a:avLst/>
          </a:prstGeom>
          <a:solidFill>
            <a:srgbClr val="FFC000">
              <a:alpha val="25029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fr-FR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7933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49DDC-ABF4-E6C3-8075-09CB79903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678D09D-68CC-E6FD-8FEA-74B60AA3BC36}"/>
              </a:ext>
            </a:extLst>
          </p:cNvPr>
          <p:cNvSpPr txBox="1"/>
          <p:nvPr/>
        </p:nvSpPr>
        <p:spPr>
          <a:xfrm>
            <a:off x="1440656" y="1069769"/>
            <a:ext cx="15119350" cy="9472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228" dirty="0" err="1"/>
              <a:t>wod+wo</a:t>
            </a:r>
            <a:endParaRPr lang="fr-FR" sz="13228" dirty="0"/>
          </a:p>
          <a:p>
            <a:pPr algn="ctr"/>
            <a:endParaRPr lang="fr-FR" sz="13228" dirty="0"/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fr-FR" sz="11500" dirty="0" err="1"/>
              <a:t>coastal</a:t>
            </a:r>
            <a:endParaRPr lang="fr-FR" sz="11500" dirty="0"/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fr-FR" sz="11500" dirty="0"/>
              <a:t>off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fr-FR" sz="11500" dirty="0"/>
              <a:t>total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5FB7F8-CF33-E8BC-6D92-683FC496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26C650-D2A2-EAB4-784E-1CCF5A0A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16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D9CDA85-31D8-BD5F-7F8B-DB563E5736FD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6127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2A15B-40B3-04FA-FB1B-46F0D24E0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35CB797-F947-E125-60A8-A21A192212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1570C8C-74CE-4092-3D60-8E83C2042174}"/>
              </a:ext>
            </a:extLst>
          </p:cNvPr>
          <p:cNvSpPr txBox="1"/>
          <p:nvPr/>
        </p:nvSpPr>
        <p:spPr>
          <a:xfrm>
            <a:off x="2371057" y="8633637"/>
            <a:ext cx="5794748" cy="2585323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(id5c36)</a:t>
            </a:r>
            <a:r>
              <a:rPr lang="fr-FR" dirty="0">
                <a:solidFill>
                  <a:srgbClr val="FF0000"/>
                </a:solidFill>
              </a:rPr>
              <a:t>	</a:t>
            </a:r>
            <a:r>
              <a:rPr lang="fr-FR" dirty="0"/>
              <a:t>cmip5_MIROC4h</a:t>
            </a:r>
          </a:p>
          <a:p>
            <a:pPr marL="1124026" lvl="1" indent="-285750">
              <a:buFont typeface="Arial" panose="020B0604020202020204" pitchFamily="34" charset="0"/>
              <a:buChar char="•"/>
            </a:pPr>
            <a:r>
              <a:rPr lang="fr-FR" dirty="0" err="1"/>
              <a:t>Wo</a:t>
            </a:r>
            <a:r>
              <a:rPr lang="fr-FR" dirty="0"/>
              <a:t> pas si mauvais, mais </a:t>
            </a:r>
            <a:r>
              <a:rPr lang="fr-FR" dirty="0">
                <a:solidFill>
                  <a:srgbClr val="FF0000"/>
                </a:solidFill>
              </a:rPr>
              <a:t>la subsurface la plus chaude</a:t>
            </a:r>
            <a:r>
              <a:rPr lang="fr-FR" dirty="0"/>
              <a:t> peut-être de tous les </a:t>
            </a:r>
            <a:r>
              <a:rPr lang="fr-FR" dirty="0" err="1"/>
              <a:t>cmip</a:t>
            </a:r>
            <a:r>
              <a:rPr lang="fr-FR" dirty="0"/>
              <a:t>!</a:t>
            </a:r>
          </a:p>
          <a:p>
            <a:pPr marL="1124026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(Id6c51)	cmip6_MCM-UA-1-0</a:t>
            </a:r>
          </a:p>
          <a:p>
            <a:pPr marL="1124026" lvl="1" indent="-285750">
              <a:buFont typeface="Arial" panose="020B0604020202020204" pitchFamily="34" charset="0"/>
              <a:buChar char="•"/>
            </a:pPr>
            <a:r>
              <a:rPr lang="fr-FR" dirty="0" err="1"/>
              <a:t>wo</a:t>
            </a:r>
            <a:r>
              <a:rPr lang="fr-FR" dirty="0"/>
              <a:t> quasi nul, mais </a:t>
            </a:r>
            <a:r>
              <a:rPr lang="fr-FR" dirty="0">
                <a:solidFill>
                  <a:srgbClr val="FF0000"/>
                </a:solidFill>
              </a:rPr>
              <a:t>n’a pas d’EUC!!!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D742C43-ADBB-CB78-4FD0-46EA491D44D9}"/>
              </a:ext>
            </a:extLst>
          </p:cNvPr>
          <p:cNvSpPr txBox="1"/>
          <p:nvPr/>
        </p:nvSpPr>
        <p:spPr>
          <a:xfrm>
            <a:off x="6217685" y="684416"/>
            <a:ext cx="556530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>
                <a:solidFill>
                  <a:srgbClr val="0432FF"/>
                </a:solidFill>
              </a:rPr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>
                <a:solidFill>
                  <a:srgbClr val="0432FF"/>
                </a:solidFill>
              </a:rPr>
              <a:t>coastal</a:t>
            </a:r>
            <a:r>
              <a:rPr lang="fr-FR" sz="3200" b="1" dirty="0"/>
              <a:t>)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9EA879E-4FC1-8A16-899D-145E7308029D}"/>
              </a:ext>
            </a:extLst>
          </p:cNvPr>
          <p:cNvSpPr/>
          <p:nvPr/>
        </p:nvSpPr>
        <p:spPr>
          <a:xfrm>
            <a:off x="10132827" y="3296093"/>
            <a:ext cx="720000" cy="720000"/>
          </a:xfrm>
          <a:prstGeom prst="ellipse">
            <a:avLst/>
          </a:prstGeom>
          <a:solidFill>
            <a:srgbClr val="FFC000">
              <a:alpha val="19063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DBB1984-F535-672E-CA20-9DB035F93FDB}"/>
              </a:ext>
            </a:extLst>
          </p:cNvPr>
          <p:cNvSpPr/>
          <p:nvPr/>
        </p:nvSpPr>
        <p:spPr>
          <a:xfrm>
            <a:off x="3735572" y="5117804"/>
            <a:ext cx="720000" cy="720000"/>
          </a:xfrm>
          <a:prstGeom prst="ellipse">
            <a:avLst/>
          </a:prstGeom>
          <a:solidFill>
            <a:srgbClr val="FFC000">
              <a:alpha val="19063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3399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67201-6323-EFCB-DBF6-47A6CD749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420FC89-33EE-27AB-D26B-27BB9B5A16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524F891-D6E6-31FB-AEAA-CAB0B230E53A}"/>
              </a:ext>
            </a:extLst>
          </p:cNvPr>
          <p:cNvSpPr txBox="1"/>
          <p:nvPr/>
        </p:nvSpPr>
        <p:spPr>
          <a:xfrm>
            <a:off x="6926982" y="684416"/>
            <a:ext cx="4146713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>
                <a:solidFill>
                  <a:srgbClr val="0432FF"/>
                </a:solidFill>
              </a:rPr>
              <a:t>off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>
                <a:solidFill>
                  <a:srgbClr val="0432FF"/>
                </a:solidFill>
              </a:rPr>
              <a:t>off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9873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4ED1D-A0A5-8490-D4AA-E0DE81CA1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0810D59-7A5F-06AA-F566-9722DC9665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CA7EB47-C2A2-C97D-D585-F0DB7184A7F5}"/>
              </a:ext>
            </a:extLst>
          </p:cNvPr>
          <p:cNvSpPr txBox="1"/>
          <p:nvPr/>
        </p:nvSpPr>
        <p:spPr>
          <a:xfrm>
            <a:off x="6609461" y="684416"/>
            <a:ext cx="4781758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>
                <a:solidFill>
                  <a:srgbClr val="0432FF"/>
                </a:solidFill>
              </a:rPr>
              <a:t>total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>
                <a:solidFill>
                  <a:srgbClr val="0432FF"/>
                </a:solidFill>
              </a:rPr>
              <a:t>total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1959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A6EBA-73AC-6844-A400-4C0C3C33D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F3AB87B-857F-6928-18DF-A025BB5E0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F0FEA6-257C-6239-97FC-CB1B0E1C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18D91C-604D-9EAC-A4C9-E6A973462B0C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FEFC76B-A92D-1705-C804-D323254711CF}"/>
              </a:ext>
            </a:extLst>
          </p:cNvPr>
          <p:cNvSpPr txBox="1"/>
          <p:nvPr/>
        </p:nvSpPr>
        <p:spPr>
          <a:xfrm>
            <a:off x="1343024" y="985838"/>
            <a:ext cx="14401801" cy="10926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Manque pour plot définitifs!!!  :</a:t>
            </a:r>
          </a:p>
          <a:p>
            <a:endParaRPr lang="fr-F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 err="1"/>
              <a:t>scatter</a:t>
            </a:r>
            <a:r>
              <a:rPr lang="fr-FR" sz="3200" dirty="0"/>
              <a:t> plot : Ajouter les </a:t>
            </a:r>
            <a:r>
              <a:rPr lang="fr-FR" sz="3200" dirty="0" err="1"/>
              <a:t>obs</a:t>
            </a:r>
            <a:r>
              <a:rPr lang="fr-FR" sz="3200" dirty="0"/>
              <a:t> partout! avec une droite! </a:t>
            </a:r>
          </a:p>
          <a:p>
            <a:pPr marL="1295476" lvl="1" indent="-457200">
              <a:buFont typeface="Arial" panose="020B0604020202020204" pitchFamily="34" charset="0"/>
              <a:buChar char="•"/>
            </a:pPr>
            <a:r>
              <a:rPr lang="fr-FR" sz="3200" dirty="0" err="1"/>
              <a:t>scow</a:t>
            </a:r>
            <a:r>
              <a:rPr lang="fr-FR" sz="3200" dirty="0"/>
              <a:t> pour tau (récupérer </a:t>
            </a:r>
            <a:r>
              <a:rPr lang="fr-FR" sz="3200" dirty="0" err="1"/>
              <a:t>scow</a:t>
            </a:r>
            <a:r>
              <a:rPr lang="fr-FR" sz="3200" dirty="0"/>
              <a:t> </a:t>
            </a:r>
            <a:r>
              <a:rPr lang="fr-FR" sz="3200" dirty="0" err="1"/>
              <a:t>thetao</a:t>
            </a:r>
            <a:r>
              <a:rPr lang="fr-FR" sz="3200" dirty="0"/>
              <a:t> sur pcf025?)</a:t>
            </a:r>
          </a:p>
          <a:p>
            <a:pPr marL="1295476" lvl="1" indent="-457200">
              <a:buFont typeface="Arial" panose="020B0604020202020204" pitchFamily="34" charset="0"/>
              <a:buChar char="•"/>
            </a:pPr>
            <a:r>
              <a:rPr lang="fr-FR" sz="3200" dirty="0"/>
              <a:t>soda3 pour </a:t>
            </a:r>
            <a:r>
              <a:rPr lang="fr-FR" sz="3200" dirty="0" err="1"/>
              <a:t>hfdsO</a:t>
            </a:r>
            <a:endParaRPr lang="fr-FR" sz="3200" dirty="0"/>
          </a:p>
          <a:p>
            <a:pPr marL="1295476" lvl="1" indent="-457200">
              <a:buFont typeface="Arial" panose="020B0604020202020204" pitchFamily="34" charset="0"/>
              <a:buChar char="•"/>
            </a:pPr>
            <a:r>
              <a:rPr lang="fr-FR" sz="3200" dirty="0" err="1"/>
              <a:t>glorys</a:t>
            </a:r>
            <a:r>
              <a:rPr lang="fr-FR" sz="3200" dirty="0"/>
              <a:t> * 3 pour </a:t>
            </a:r>
            <a:r>
              <a:rPr lang="fr-FR" sz="3200" dirty="0" err="1"/>
              <a:t>wo</a:t>
            </a:r>
            <a:endParaRPr lang="fr-FR" sz="3200" dirty="0"/>
          </a:p>
          <a:p>
            <a:endParaRPr lang="fr-F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Traiter </a:t>
            </a:r>
            <a:r>
              <a:rPr lang="fr-FR" sz="3200" dirty="0" err="1"/>
              <a:t>glorys</a:t>
            </a:r>
            <a:r>
              <a:rPr lang="fr-FR" sz="3200" dirty="0"/>
              <a:t> natif 1/12e  pour </a:t>
            </a:r>
            <a:r>
              <a:rPr lang="fr-FR" sz="3200" dirty="0" err="1"/>
              <a:t>thetao</a:t>
            </a:r>
            <a:r>
              <a:rPr lang="fr-FR" sz="3200" dirty="0"/>
              <a:t>, </a:t>
            </a:r>
            <a:r>
              <a:rPr lang="fr-FR" sz="3200" dirty="0" err="1"/>
              <a:t>so</a:t>
            </a:r>
            <a:r>
              <a:rPr lang="fr-FR" sz="3200" dirty="0"/>
              <a:t>, </a:t>
            </a:r>
            <a:r>
              <a:rPr lang="fr-FR" sz="3200" dirty="0" err="1"/>
              <a:t>uo</a:t>
            </a:r>
            <a:r>
              <a:rPr lang="fr-FR" sz="3200" dirty="0"/>
              <a:t>, vo, </a:t>
            </a:r>
            <a:r>
              <a:rPr lang="fr-FR" sz="3200" b="1" dirty="0" err="1">
                <a:solidFill>
                  <a:srgbClr val="FF0000"/>
                </a:solidFill>
              </a:rPr>
              <a:t>wo</a:t>
            </a:r>
            <a:r>
              <a:rPr lang="fr-FR" sz="3200" b="1" dirty="0">
                <a:solidFill>
                  <a:srgbClr val="FF0000"/>
                </a:solidFill>
              </a:rPr>
              <a:t>, </a:t>
            </a:r>
            <a:r>
              <a:rPr lang="fr-FR" sz="3200" b="1" dirty="0" err="1">
                <a:solidFill>
                  <a:srgbClr val="FF0000"/>
                </a:solidFill>
              </a:rPr>
              <a:t>hfdsO</a:t>
            </a:r>
            <a:r>
              <a:rPr lang="fr-FR" sz="3200" b="1" dirty="0">
                <a:solidFill>
                  <a:srgbClr val="FF0000"/>
                </a:solidFill>
              </a:rPr>
              <a:t> &amp; tau</a:t>
            </a:r>
            <a:r>
              <a:rPr lang="fr-FR" sz="3200" dirty="0"/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pech12 (</a:t>
            </a:r>
            <a:r>
              <a:rPr lang="fr-FR" sz="3200" dirty="0" err="1"/>
              <a:t>shflux</a:t>
            </a:r>
            <a:r>
              <a:rPr lang="fr-FR" sz="3200" dirty="0"/>
              <a:t>) aller le récupérer dans le fichier sigma correspondant au fichier z</a:t>
            </a:r>
          </a:p>
          <a:p>
            <a:pPr marL="1295476" lvl="1" indent="-457200">
              <a:buFont typeface="Arial" panose="020B0604020202020204" pitchFamily="34" charset="0"/>
              <a:buChar char="•"/>
            </a:pPr>
            <a:r>
              <a:rPr lang="fr-FR" sz="3200" dirty="0" err="1"/>
              <a:t>shflux:long_name</a:t>
            </a:r>
            <a:r>
              <a:rPr lang="fr-FR" sz="3200" dirty="0"/>
              <a:t> = "</a:t>
            </a:r>
            <a:r>
              <a:rPr lang="fr-FR" sz="3200" dirty="0" err="1"/>
              <a:t>averaged</a:t>
            </a:r>
            <a:r>
              <a:rPr lang="fr-FR" sz="3200" dirty="0"/>
              <a:t> </a:t>
            </a:r>
            <a:r>
              <a:rPr lang="fr-FR" sz="3200" dirty="0">
                <a:solidFill>
                  <a:srgbClr val="FF0000"/>
                </a:solidFill>
              </a:rPr>
              <a:t>surface net </a:t>
            </a:r>
            <a:r>
              <a:rPr lang="fr-FR" sz="3200" dirty="0" err="1">
                <a:solidFill>
                  <a:srgbClr val="FF0000"/>
                </a:solidFill>
              </a:rPr>
              <a:t>heat</a:t>
            </a:r>
            <a:r>
              <a:rPr lang="fr-FR" sz="3200" dirty="0">
                <a:solidFill>
                  <a:srgbClr val="FF0000"/>
                </a:solidFill>
              </a:rPr>
              <a:t> flux</a:t>
            </a:r>
            <a:r>
              <a:rPr lang="fr-FR" sz="3200" dirty="0"/>
              <a:t>" ;</a:t>
            </a:r>
          </a:p>
          <a:p>
            <a:pPr marL="1295476" lvl="1" indent="-457200">
              <a:buFont typeface="Arial" panose="020B0604020202020204" pitchFamily="34" charset="0"/>
              <a:buChar char="•"/>
            </a:pPr>
            <a:r>
              <a:rPr lang="fr-FR" sz="3200" dirty="0" err="1"/>
              <a:t>swrad:long_name</a:t>
            </a:r>
            <a:r>
              <a:rPr lang="fr-FR" sz="3200" dirty="0"/>
              <a:t> = "</a:t>
            </a:r>
            <a:r>
              <a:rPr lang="fr-FR" sz="3200" dirty="0" err="1"/>
              <a:t>averaged</a:t>
            </a:r>
            <a:r>
              <a:rPr lang="fr-FR" sz="3200" dirty="0"/>
              <a:t> </a:t>
            </a:r>
            <a:r>
              <a:rPr lang="fr-FR" sz="3200" dirty="0">
                <a:solidFill>
                  <a:srgbClr val="FF0000"/>
                </a:solidFill>
              </a:rPr>
              <a:t>Short-</a:t>
            </a:r>
            <a:r>
              <a:rPr lang="fr-FR" sz="3200" dirty="0" err="1">
                <a:solidFill>
                  <a:srgbClr val="FF0000"/>
                </a:solidFill>
              </a:rPr>
              <a:t>wave</a:t>
            </a:r>
            <a:r>
              <a:rPr lang="fr-FR" sz="3200" dirty="0">
                <a:solidFill>
                  <a:srgbClr val="FF0000"/>
                </a:solidFill>
              </a:rPr>
              <a:t> surface radiation</a:t>
            </a:r>
            <a:r>
              <a:rPr lang="fr-FR" sz="3200" dirty="0"/>
              <a:t>" ;</a:t>
            </a:r>
          </a:p>
          <a:p>
            <a:pPr marL="1295476" lvl="1" indent="-457200">
              <a:buFont typeface="Arial" panose="020B0604020202020204" pitchFamily="34" charset="0"/>
              <a:buChar char="•"/>
            </a:pPr>
            <a:r>
              <a:rPr lang="fr-FR" sz="3200" dirty="0"/>
              <a:t>Pas le </a:t>
            </a:r>
            <a:r>
              <a:rPr lang="fr-FR" sz="3200" dirty="0" err="1">
                <a:solidFill>
                  <a:srgbClr val="0432FF"/>
                </a:solidFill>
              </a:rPr>
              <a:t>Downward</a:t>
            </a:r>
            <a:r>
              <a:rPr lang="fr-FR" sz="3200" dirty="0">
                <a:solidFill>
                  <a:srgbClr val="0432FF"/>
                </a:solidFill>
              </a:rPr>
              <a:t> Heat Flux at </a:t>
            </a:r>
            <a:r>
              <a:rPr lang="fr-FR" sz="3200" dirty="0" err="1">
                <a:solidFill>
                  <a:srgbClr val="0432FF"/>
                </a:solidFill>
              </a:rPr>
              <a:t>Sea</a:t>
            </a:r>
            <a:r>
              <a:rPr lang="fr-FR" sz="3200" dirty="0">
                <a:solidFill>
                  <a:srgbClr val="0432FF"/>
                </a:solidFill>
              </a:rPr>
              <a:t> Water Surface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Reprendre OA pour tau=f(</a:t>
            </a:r>
            <a:r>
              <a:rPr lang="fr-FR" sz="3200" dirty="0" err="1"/>
              <a:t>dxdydz</a:t>
            </a:r>
            <a:r>
              <a:rPr lang="fr-FR" sz="3200" dirty="0"/>
              <a:t> </a:t>
            </a:r>
            <a:r>
              <a:rPr lang="fr-FR" sz="3200" dirty="0" err="1"/>
              <a:t>atmosphere</a:t>
            </a:r>
            <a:r>
              <a:rPr lang="fr-FR" sz="32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dirty="0"/>
          </a:p>
          <a:p>
            <a:r>
              <a:rPr lang="fr-FR" sz="3200" b="1" dirty="0">
                <a:solidFill>
                  <a:srgbClr val="FF0000"/>
                </a:solidFill>
              </a:rPr>
              <a:t>A faire pour discussion :</a:t>
            </a:r>
            <a:endParaRPr lang="fr-F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Ecrire sur les plots la liste des exclusion r2 et plot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dirty="0"/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966969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CAF49-50A8-7F11-E0BB-7627B4E8A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FAE3CBF-9A81-80B2-DA9B-82715A2DF7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794580-97D4-4A7D-259E-FE2F17275CDF}"/>
              </a:ext>
            </a:extLst>
          </p:cNvPr>
          <p:cNvSpPr txBox="1"/>
          <p:nvPr/>
        </p:nvSpPr>
        <p:spPr>
          <a:xfrm>
            <a:off x="5919370" y="684416"/>
            <a:ext cx="6161943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432FF"/>
                </a:solidFill>
              </a:rPr>
              <a:t>cmip6</a:t>
            </a:r>
            <a:r>
              <a:rPr lang="fr-FR" sz="3200" b="1" dirty="0"/>
              <a:t> : </a:t>
            </a:r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>
                <a:solidFill>
                  <a:srgbClr val="0432FF"/>
                </a:solidFill>
              </a:rPr>
              <a:t>total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>
                <a:solidFill>
                  <a:srgbClr val="0432FF"/>
                </a:solidFill>
              </a:rPr>
              <a:t>total</a:t>
            </a:r>
            <a:r>
              <a:rPr lang="fr-FR" sz="3200" b="1" dirty="0"/>
              <a:t>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04755D-C7EE-EF16-B35D-8B6B87220C10}"/>
              </a:ext>
            </a:extLst>
          </p:cNvPr>
          <p:cNvSpPr txBox="1"/>
          <p:nvPr/>
        </p:nvSpPr>
        <p:spPr>
          <a:xfrm>
            <a:off x="2371057" y="8633637"/>
            <a:ext cx="5794748" cy="2585323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(id6c44)</a:t>
            </a:r>
            <a:r>
              <a:rPr lang="fr-FR" dirty="0">
                <a:solidFill>
                  <a:srgbClr val="FF0000"/>
                </a:solidFill>
              </a:rPr>
              <a:t>	</a:t>
            </a:r>
            <a:r>
              <a:rPr lang="fr-FR" dirty="0"/>
              <a:t>cmip6_HadGEM3-GC31-HH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dirty="0"/>
              <a:t>	passe de </a:t>
            </a:r>
          </a:p>
          <a:p>
            <a:pPr marL="1962302" lvl="2" indent="-285750">
              <a:buFont typeface="Arial" panose="020B0604020202020204" pitchFamily="34" charset="0"/>
              <a:buChar char="•"/>
            </a:pPr>
            <a:r>
              <a:rPr lang="fr-FR" dirty="0" err="1"/>
              <a:t>wod</a:t>
            </a:r>
            <a:r>
              <a:rPr lang="fr-FR" dirty="0"/>
              <a:t> = 2 pour off</a:t>
            </a:r>
          </a:p>
          <a:p>
            <a:pPr marL="1962302" lvl="2" indent="-285750">
              <a:buFont typeface="Arial" panose="020B0604020202020204" pitchFamily="34" charset="0"/>
              <a:buChar char="•"/>
            </a:pPr>
            <a:r>
              <a:rPr lang="fr-FR" dirty="0" err="1"/>
              <a:t>Wod</a:t>
            </a:r>
            <a:r>
              <a:rPr lang="fr-FR" dirty="0"/>
              <a:t>=15 pour </a:t>
            </a:r>
            <a:r>
              <a:rPr lang="fr-FR" dirty="0" err="1"/>
              <a:t>coastal</a:t>
            </a:r>
            <a:endParaRPr lang="fr-FR" dirty="0"/>
          </a:p>
          <a:p>
            <a:pPr lvl="1"/>
            <a:r>
              <a:rPr lang="fr-FR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Le </a:t>
            </a:r>
            <a:r>
              <a:rPr lang="fr-FR" dirty="0" err="1">
                <a:solidFill>
                  <a:srgbClr val="FF0000"/>
                </a:solidFill>
              </a:rPr>
              <a:t>différenciel</a:t>
            </a:r>
            <a:r>
              <a:rPr lang="fr-FR" dirty="0">
                <a:solidFill>
                  <a:srgbClr val="FF0000"/>
                </a:solidFill>
              </a:rPr>
              <a:t> entre </a:t>
            </a:r>
            <a:r>
              <a:rPr lang="fr-FR" dirty="0" err="1">
                <a:solidFill>
                  <a:srgbClr val="FF0000"/>
                </a:solidFill>
              </a:rPr>
              <a:t>coastal</a:t>
            </a:r>
            <a:r>
              <a:rPr lang="fr-FR" dirty="0">
                <a:solidFill>
                  <a:srgbClr val="FF0000"/>
                </a:solidFill>
              </a:rPr>
              <a:t>/</a:t>
            </a:r>
            <a:r>
              <a:rPr lang="fr-FR" dirty="0" err="1">
                <a:solidFill>
                  <a:srgbClr val="FF0000"/>
                </a:solidFill>
              </a:rPr>
              <a:t>wo</a:t>
            </a:r>
            <a:r>
              <a:rPr lang="fr-FR" dirty="0">
                <a:solidFill>
                  <a:srgbClr val="FF0000"/>
                </a:solidFill>
              </a:rPr>
              <a:t> a-t-il de l’importance? </a:t>
            </a:r>
          </a:p>
        </p:txBody>
      </p:sp>
    </p:spTree>
    <p:extLst>
      <p:ext uri="{BB962C8B-B14F-4D97-AF65-F5344CB8AC3E}">
        <p14:creationId xmlns:p14="http://schemas.microsoft.com/office/powerpoint/2010/main" val="3100789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78B22-B419-C8AF-893F-437C53A5B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3D21589-AE40-5535-84A6-5882132064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4C1EA4-4B7A-C7AE-A59E-1A593ACC3226}"/>
              </a:ext>
            </a:extLst>
          </p:cNvPr>
          <p:cNvSpPr txBox="1"/>
          <p:nvPr/>
        </p:nvSpPr>
        <p:spPr>
          <a:xfrm>
            <a:off x="6413577" y="684416"/>
            <a:ext cx="5173532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>
                <a:solidFill>
                  <a:srgbClr val="0432FF"/>
                </a:solidFill>
              </a:rPr>
              <a:t>total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>
                <a:solidFill>
                  <a:srgbClr val="0432FF"/>
                </a:solidFill>
              </a:rPr>
              <a:t>coastal</a:t>
            </a:r>
            <a:r>
              <a:rPr lang="fr-FR" sz="3200" b="1" dirty="0"/>
              <a:t>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0E9428-7748-703C-2CB1-B13981DB32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80556" y="1530591"/>
            <a:ext cx="13625738" cy="681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31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87F94-7609-0502-E428-2E16952B4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BED7E1C-F9C4-4713-9E06-33E4255BF8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D299302-7968-43C8-65C5-0F9CAEA1FBF1}"/>
              </a:ext>
            </a:extLst>
          </p:cNvPr>
          <p:cNvSpPr txBox="1"/>
          <p:nvPr/>
        </p:nvSpPr>
        <p:spPr>
          <a:xfrm>
            <a:off x="5746727" y="684416"/>
            <a:ext cx="6507231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432FF"/>
                </a:solidFill>
              </a:rPr>
              <a:t>cmip6</a:t>
            </a:r>
            <a:r>
              <a:rPr lang="fr-FR" sz="3200" b="1" dirty="0"/>
              <a:t> : </a:t>
            </a:r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>
                <a:solidFill>
                  <a:srgbClr val="0432FF"/>
                </a:solidFill>
              </a:rPr>
              <a:t>total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>
                <a:solidFill>
                  <a:srgbClr val="0432FF"/>
                </a:solidFill>
              </a:rPr>
              <a:t>coastal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3329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B9EEF-67EB-85A1-4102-B16CA5568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C70ABE1-E827-B841-61E6-4EC6756A9105}"/>
              </a:ext>
            </a:extLst>
          </p:cNvPr>
          <p:cNvSpPr txBox="1"/>
          <p:nvPr/>
        </p:nvSpPr>
        <p:spPr>
          <a:xfrm>
            <a:off x="1440656" y="1069769"/>
            <a:ext cx="15119350" cy="619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228" dirty="0" err="1"/>
              <a:t>wod</a:t>
            </a:r>
            <a:r>
              <a:rPr lang="fr-FR" sz="13228" dirty="0"/>
              <a:t> 54m</a:t>
            </a:r>
          </a:p>
          <a:p>
            <a:pPr algn="ctr"/>
            <a:r>
              <a:rPr lang="fr-FR" sz="13228" dirty="0"/>
              <a:t>/</a:t>
            </a:r>
          </a:p>
          <a:p>
            <a:pPr algn="ctr"/>
            <a:r>
              <a:rPr lang="fr-FR" sz="13228" dirty="0" err="1"/>
              <a:t>Wod</a:t>
            </a:r>
            <a:r>
              <a:rPr lang="fr-FR" sz="13228" dirty="0"/>
              <a:t> 10-70m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688429E-C14A-F0D2-4469-0F5C93EAD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2FD7E2-2AF9-BD10-5961-F9B8E21E4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23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C9E4E1-F49C-8BBD-A8BD-34EA97C00DD9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2241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823E6-6AFF-5445-EC4A-7ED18C352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F6FBEDD-F161-26A2-CE89-5580728015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9482CB0-F378-D6AF-5F38-3ADF123B1EDE}"/>
              </a:ext>
            </a:extLst>
          </p:cNvPr>
          <p:cNvSpPr txBox="1"/>
          <p:nvPr/>
        </p:nvSpPr>
        <p:spPr>
          <a:xfrm>
            <a:off x="6217686" y="684416"/>
            <a:ext cx="55653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ED6DCF-B683-B615-7916-3F8D8FB7BEAF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54m</a:t>
            </a:r>
          </a:p>
        </p:txBody>
      </p:sp>
    </p:spTree>
    <p:extLst>
      <p:ext uri="{BB962C8B-B14F-4D97-AF65-F5344CB8AC3E}">
        <p14:creationId xmlns:p14="http://schemas.microsoft.com/office/powerpoint/2010/main" val="2543500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2D1F3-9914-6C75-3549-1B453D600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8FE069E-4C9E-A039-BD92-C263B3242F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CEFFB7C-5F7A-C723-2D15-E462249ED50E}"/>
              </a:ext>
            </a:extLst>
          </p:cNvPr>
          <p:cNvSpPr txBox="1"/>
          <p:nvPr/>
        </p:nvSpPr>
        <p:spPr>
          <a:xfrm>
            <a:off x="6217686" y="684416"/>
            <a:ext cx="55653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3168F54-A787-7398-983F-62D01A81FA83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61m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28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40DD8-D000-3AC3-06C5-74B5B64EB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105D3C7-D430-F36B-A114-E8B3ACA964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7AE97E0-3E9C-BA8C-72D2-098E3CD6AB29}"/>
              </a:ext>
            </a:extLst>
          </p:cNvPr>
          <p:cNvSpPr txBox="1"/>
          <p:nvPr/>
        </p:nvSpPr>
        <p:spPr>
          <a:xfrm>
            <a:off x="6217686" y="684416"/>
            <a:ext cx="55653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214DF0-85C4-4815-579D-CE9CBB8B3D23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69m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18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26555-21CA-93DA-536B-2F52C1A84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4FA28DA-3298-76E9-B434-675789E417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9A2306D-494B-118B-E5CF-57A57A71CC0A}"/>
              </a:ext>
            </a:extLst>
          </p:cNvPr>
          <p:cNvSpPr txBox="1"/>
          <p:nvPr/>
        </p:nvSpPr>
        <p:spPr>
          <a:xfrm>
            <a:off x="6217686" y="684416"/>
            <a:ext cx="55653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E9D3245-E5D3-5A2F-5033-C1CEAEEB4D5B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78m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13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65750-7EA2-BD4A-CE55-1B684C537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EC3F610-16FC-612C-1D59-50DFE989F4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A8F63A6-3EBB-4A8E-29FC-61C53F110394}"/>
              </a:ext>
            </a:extLst>
          </p:cNvPr>
          <p:cNvSpPr txBox="1"/>
          <p:nvPr/>
        </p:nvSpPr>
        <p:spPr>
          <a:xfrm>
            <a:off x="6217686" y="684416"/>
            <a:ext cx="55653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B8CA78-C19E-30A5-6E06-49AC6E29C1E1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87m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1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3D22-F944-4145-6160-66D4CB6D0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9A9CA94-9151-C1B1-E027-20A04B7423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F5BD86B-A028-D5B7-E3C2-61D1C4474218}"/>
              </a:ext>
            </a:extLst>
          </p:cNvPr>
          <p:cNvSpPr txBox="1"/>
          <p:nvPr/>
        </p:nvSpPr>
        <p:spPr>
          <a:xfrm>
            <a:off x="6217686" y="684416"/>
            <a:ext cx="55653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E28583B-A9E4-EEDA-4A87-2833EB22323B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54m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74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D5372-2D4B-E9A6-561B-72BA2B864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2BE50F4-4F61-966E-1C02-722F83E147AD}"/>
              </a:ext>
            </a:extLst>
          </p:cNvPr>
          <p:cNvSpPr txBox="1"/>
          <p:nvPr/>
        </p:nvSpPr>
        <p:spPr>
          <a:xfrm>
            <a:off x="442913" y="471357"/>
            <a:ext cx="17187863" cy="104336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solidFill>
                  <a:srgbClr val="0070C0"/>
                </a:solidFill>
              </a:rPr>
              <a:t> Profiles</a:t>
            </a:r>
          </a:p>
          <a:p>
            <a:pPr algn="ctr"/>
            <a:r>
              <a:rPr lang="fr-FR" sz="9600" b="1" dirty="0" err="1">
                <a:solidFill>
                  <a:srgbClr val="0070C0"/>
                </a:solidFill>
              </a:rPr>
              <a:t>sst</a:t>
            </a:r>
            <a:r>
              <a:rPr lang="fr-FR" sz="9600" b="1" dirty="0">
                <a:solidFill>
                  <a:srgbClr val="0070C0"/>
                </a:solidFill>
              </a:rPr>
              <a:t>=f(</a:t>
            </a:r>
            <a:r>
              <a:rPr lang="fr-FR" sz="9600" b="1" dirty="0" err="1">
                <a:solidFill>
                  <a:srgbClr val="0070C0"/>
                </a:solidFill>
              </a:rPr>
              <a:t>wo</a:t>
            </a:r>
            <a:r>
              <a:rPr lang="fr-FR" sz="9600" b="1" dirty="0">
                <a:solidFill>
                  <a:srgbClr val="0070C0"/>
                </a:solidFill>
              </a:rPr>
              <a:t>)</a:t>
            </a:r>
          </a:p>
          <a:p>
            <a:pPr algn="ctr"/>
            <a:r>
              <a:rPr lang="fr-FR" sz="9600" b="1" dirty="0" err="1">
                <a:solidFill>
                  <a:srgbClr val="0070C0"/>
                </a:solidFill>
              </a:rPr>
              <a:t>wo</a:t>
            </a:r>
            <a:r>
              <a:rPr lang="fr-FR" sz="9600" b="1" dirty="0">
                <a:solidFill>
                  <a:srgbClr val="0070C0"/>
                </a:solidFill>
              </a:rPr>
              <a:t>=f(tau)</a:t>
            </a:r>
          </a:p>
          <a:p>
            <a:pPr algn="ctr"/>
            <a:r>
              <a:rPr lang="fr-FR" sz="9600" b="1" dirty="0" err="1">
                <a:solidFill>
                  <a:srgbClr val="0070C0"/>
                </a:solidFill>
              </a:rPr>
              <a:t>wo</a:t>
            </a:r>
            <a:r>
              <a:rPr lang="fr-FR" sz="9600" b="1" dirty="0">
                <a:solidFill>
                  <a:srgbClr val="0070C0"/>
                </a:solidFill>
              </a:rPr>
              <a:t>=f(</a:t>
            </a:r>
            <a:r>
              <a:rPr lang="fr-FR" sz="9600" b="1" dirty="0" err="1">
                <a:solidFill>
                  <a:srgbClr val="0070C0"/>
                </a:solidFill>
              </a:rPr>
              <a:t>dx,dy,dz</a:t>
            </a:r>
            <a:r>
              <a:rPr lang="fr-FR" sz="9600" b="1" dirty="0">
                <a:solidFill>
                  <a:srgbClr val="0070C0"/>
                </a:solidFill>
              </a:rPr>
              <a:t>) </a:t>
            </a:r>
            <a:r>
              <a:rPr lang="fr-FR" sz="9600" b="1" dirty="0" err="1">
                <a:solidFill>
                  <a:srgbClr val="0070C0"/>
                </a:solidFill>
              </a:rPr>
              <a:t>ocean</a:t>
            </a:r>
            <a:endParaRPr lang="fr-FR" sz="9600" b="1" dirty="0">
              <a:solidFill>
                <a:srgbClr val="0070C0"/>
              </a:solidFill>
            </a:endParaRPr>
          </a:p>
          <a:p>
            <a:pPr algn="ctr"/>
            <a:r>
              <a:rPr lang="fr-FR" sz="9600" b="1" dirty="0" err="1">
                <a:solidFill>
                  <a:srgbClr val="0070C0"/>
                </a:solidFill>
              </a:rPr>
              <a:t>wo</a:t>
            </a:r>
            <a:r>
              <a:rPr lang="fr-FR" sz="9600" b="1" dirty="0">
                <a:solidFill>
                  <a:srgbClr val="0070C0"/>
                </a:solidFill>
              </a:rPr>
              <a:t>=f(</a:t>
            </a:r>
            <a:r>
              <a:rPr lang="fr-FR" sz="9600" b="1" dirty="0" err="1">
                <a:solidFill>
                  <a:srgbClr val="0070C0"/>
                </a:solidFill>
              </a:rPr>
              <a:t>dx,dy,dz</a:t>
            </a:r>
            <a:r>
              <a:rPr lang="fr-FR" sz="9600" b="1" dirty="0">
                <a:solidFill>
                  <a:srgbClr val="0070C0"/>
                </a:solidFill>
              </a:rPr>
              <a:t>) </a:t>
            </a:r>
            <a:r>
              <a:rPr lang="fr-FR" sz="9600" b="1" dirty="0" err="1">
                <a:solidFill>
                  <a:srgbClr val="0070C0"/>
                </a:solidFill>
              </a:rPr>
              <a:t>atmosphere</a:t>
            </a:r>
            <a:endParaRPr lang="fr-FR" sz="9600" b="1" dirty="0">
              <a:solidFill>
                <a:srgbClr val="0070C0"/>
              </a:solidFill>
            </a:endParaRPr>
          </a:p>
          <a:p>
            <a:pPr algn="ctr"/>
            <a:r>
              <a:rPr lang="fr-FR" sz="9600" b="1" dirty="0" err="1">
                <a:solidFill>
                  <a:srgbClr val="0070C0"/>
                </a:solidFill>
              </a:rPr>
              <a:t>deltaT</a:t>
            </a:r>
            <a:r>
              <a:rPr lang="fr-FR" sz="9600" b="1" dirty="0">
                <a:solidFill>
                  <a:srgbClr val="0070C0"/>
                </a:solidFill>
              </a:rPr>
              <a:t>=f(</a:t>
            </a:r>
            <a:r>
              <a:rPr lang="fr-FR" sz="9600" b="1" dirty="0" err="1">
                <a:solidFill>
                  <a:srgbClr val="0070C0"/>
                </a:solidFill>
              </a:rPr>
              <a:t>Q,H,wo</a:t>
            </a:r>
            <a:r>
              <a:rPr lang="fr-FR" sz="9600" b="1" dirty="0">
                <a:solidFill>
                  <a:srgbClr val="0070C0"/>
                </a:solidFill>
              </a:rPr>
              <a:t>)</a:t>
            </a:r>
          </a:p>
          <a:p>
            <a:pPr algn="ctr"/>
            <a:r>
              <a:rPr lang="fr-FR" sz="9600" b="1" dirty="0" err="1">
                <a:solidFill>
                  <a:srgbClr val="0070C0"/>
                </a:solidFill>
              </a:rPr>
              <a:t>hfdsO</a:t>
            </a:r>
            <a:r>
              <a:rPr lang="fr-FR" sz="9600" b="1" dirty="0">
                <a:solidFill>
                  <a:srgbClr val="0070C0"/>
                </a:solidFill>
              </a:rPr>
              <a:t>=f(dT*</a:t>
            </a:r>
            <a:r>
              <a:rPr lang="fr-FR" sz="9600" b="1" dirty="0" err="1">
                <a:solidFill>
                  <a:srgbClr val="0070C0"/>
                </a:solidFill>
              </a:rPr>
              <a:t>wod</a:t>
            </a:r>
            <a:r>
              <a:rPr lang="fr-FR" sz="96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3CC0C50-99BF-F688-F363-748CCB33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CE8C80-A244-ED45-255B-C72518F7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9821235-8A02-F81E-E5BC-5C099AF22018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3763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DE021-4344-29DE-1AE3-972A07D63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11AD25A-5561-A7E4-BB9C-FB2E02F93E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AD8B0DB-9232-3CB3-6974-E8C52F6DA8B0}"/>
              </a:ext>
            </a:extLst>
          </p:cNvPr>
          <p:cNvSpPr txBox="1"/>
          <p:nvPr/>
        </p:nvSpPr>
        <p:spPr>
          <a:xfrm>
            <a:off x="6217686" y="684416"/>
            <a:ext cx="55653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C6620A2-7F3C-BE49-707F-5127D6D911D4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47m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69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B4CBD-2D00-8755-299A-3CAB560C9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2E352B7-DC8E-8A05-9B58-D796D8F2F8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C968C74-C43B-0FBF-D221-0A447B3D75B6}"/>
              </a:ext>
            </a:extLst>
          </p:cNvPr>
          <p:cNvSpPr txBox="1"/>
          <p:nvPr/>
        </p:nvSpPr>
        <p:spPr>
          <a:xfrm>
            <a:off x="6217686" y="684416"/>
            <a:ext cx="55653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BCCF1FA-BC13-21FE-9928-9A68BE9D7C49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41m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01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2E703-6F71-C9DF-5740-353FAAC0B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4BF2F98-7E3C-D63F-4FD3-822F857353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F2FBC1D-4D53-6FBF-2D74-563027E35DA3}"/>
              </a:ext>
            </a:extLst>
          </p:cNvPr>
          <p:cNvSpPr txBox="1"/>
          <p:nvPr/>
        </p:nvSpPr>
        <p:spPr>
          <a:xfrm>
            <a:off x="6217686" y="684416"/>
            <a:ext cx="55653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A5A0C91-165E-0FEE-F959-77FC9000EB8F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54m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23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54750-6A60-71A5-21B9-0270975C1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49D46D3-7865-19F1-E613-9EC6992AF9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0EE95DA-9597-66C7-1980-D9A14605A66E}"/>
              </a:ext>
            </a:extLst>
          </p:cNvPr>
          <p:cNvSpPr txBox="1"/>
          <p:nvPr/>
        </p:nvSpPr>
        <p:spPr>
          <a:xfrm>
            <a:off x="6217686" y="684416"/>
            <a:ext cx="55653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A0AECC-E97B-F716-2BB4-816F476D750B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10-69m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40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95C57-F9DC-02DE-6786-FA46AF00D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3B1F15-0B87-E37F-B78E-D76B4F9799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361ECDD-7FB0-275A-4E14-EE89F7F76929}"/>
              </a:ext>
            </a:extLst>
          </p:cNvPr>
          <p:cNvSpPr txBox="1"/>
          <p:nvPr/>
        </p:nvSpPr>
        <p:spPr>
          <a:xfrm>
            <a:off x="6217686" y="684416"/>
            <a:ext cx="55653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BE05C9-A591-C56F-4F67-C4D4CE1638DE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41-69m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35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A8028-FCEE-2CEE-50F6-8845C1909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AD054F0-29BF-9C42-44D4-3784C8BA25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107282D-2491-2CFF-D607-F64ED0C698B8}"/>
              </a:ext>
            </a:extLst>
          </p:cNvPr>
          <p:cNvSpPr txBox="1"/>
          <p:nvPr/>
        </p:nvSpPr>
        <p:spPr>
          <a:xfrm>
            <a:off x="6217686" y="684416"/>
            <a:ext cx="55653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DA750D-71E2-391E-8573-73F04AB9D7BD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47-69m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12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CF207-0B42-47B6-6F4A-A1C377D0A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4C3859D-DB10-1293-5744-43496466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CEB399B-BD10-A9FA-3947-878888E16A73}"/>
              </a:ext>
            </a:extLst>
          </p:cNvPr>
          <p:cNvSpPr txBox="1"/>
          <p:nvPr/>
        </p:nvSpPr>
        <p:spPr>
          <a:xfrm>
            <a:off x="6217686" y="684416"/>
            <a:ext cx="55653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FD8FEE-4B68-D3BE-BF41-D0D506C6B5D6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54-61m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43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5E8F3-07D9-841E-2248-6FCE93898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A3A3A48-4497-F08F-397F-00B88262D6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7A6AF2D-CA47-14C1-BCC6-E98FE03F3274}"/>
              </a:ext>
            </a:extLst>
          </p:cNvPr>
          <p:cNvSpPr txBox="1"/>
          <p:nvPr/>
        </p:nvSpPr>
        <p:spPr>
          <a:xfrm>
            <a:off x="6217686" y="684416"/>
            <a:ext cx="55653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2D0990-DA57-C113-6815-891524D1B8E4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54-69m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4649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06545-75E1-F1D3-D03B-FF7B95B6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80BF9F8-163D-6492-6520-6E39445BBD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760374A-7257-6EE3-1445-50A9048BE1B3}"/>
              </a:ext>
            </a:extLst>
          </p:cNvPr>
          <p:cNvSpPr txBox="1"/>
          <p:nvPr/>
        </p:nvSpPr>
        <p:spPr>
          <a:xfrm>
            <a:off x="6217686" y="684416"/>
            <a:ext cx="55653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F33C871-042E-B0F2-3ADC-1C3152A512F7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61-69m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917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F5062-81B4-4589-44A1-700938A64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D3C79E8-FA15-7707-C350-4E7C58A1AC99}"/>
              </a:ext>
            </a:extLst>
          </p:cNvPr>
          <p:cNvSpPr txBox="1"/>
          <p:nvPr/>
        </p:nvSpPr>
        <p:spPr>
          <a:xfrm>
            <a:off x="685800" y="2228722"/>
            <a:ext cx="16510000" cy="21279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 err="1">
                <a:solidFill>
                  <a:srgbClr val="0070C0"/>
                </a:solidFill>
              </a:rPr>
              <a:t>sst</a:t>
            </a:r>
            <a:r>
              <a:rPr lang="fr-FR" sz="13228" b="1" dirty="0">
                <a:solidFill>
                  <a:srgbClr val="0070C0"/>
                </a:solidFill>
              </a:rPr>
              <a:t>- T_31-108m =f(</a:t>
            </a:r>
            <a:r>
              <a:rPr lang="fr-FR" sz="13228" b="1" dirty="0" err="1">
                <a:solidFill>
                  <a:srgbClr val="0070C0"/>
                </a:solidFill>
              </a:rPr>
              <a:t>wo</a:t>
            </a:r>
            <a:r>
              <a:rPr lang="fr-FR" sz="13228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F23041-CFDA-0D99-FD13-DC73CF317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E5AF18-710B-5C5D-86A6-BE3A4C22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39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3F33BE4-8049-2380-8311-9AAB79A70DF7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5148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8FE29-1011-91C3-12C3-2AC66CE22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9DE7E4-6199-FA42-770D-E39B9D172E4B}"/>
              </a:ext>
            </a:extLst>
          </p:cNvPr>
          <p:cNvSpPr txBox="1"/>
          <p:nvPr/>
        </p:nvSpPr>
        <p:spPr>
          <a:xfrm>
            <a:off x="1440656" y="2228722"/>
            <a:ext cx="15119350" cy="21279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 Profiles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8B2457-A4BA-D223-1DFC-0277DEB1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9123B6-12AD-1D92-F1BE-687A88AEF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3FFE603-79F3-8119-84F1-FE8AB43B64D9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28565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94E13-AD70-D98E-2988-2B08E6E0C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2FA454B-FED8-FD42-2DA9-E4870E2279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2FC146-98BB-8A4D-512F-94F5DA3C70EE}"/>
              </a:ext>
            </a:extLst>
          </p:cNvPr>
          <p:cNvSpPr txBox="1"/>
          <p:nvPr/>
        </p:nvSpPr>
        <p:spPr>
          <a:xfrm>
            <a:off x="6217686" y="684416"/>
            <a:ext cx="55653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>
                <a:solidFill>
                  <a:srgbClr val="0432FF"/>
                </a:solidFill>
              </a:rPr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A57C918-410B-E8D6-E54B-54BDE503A1BD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54m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47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15A06-82EC-B635-6C20-128051797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16F70FA-E7A5-5FA2-8A01-3589DB8659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4AE5542-3B4C-9F49-8555-0819F5948F0A}"/>
              </a:ext>
            </a:extLst>
          </p:cNvPr>
          <p:cNvSpPr txBox="1"/>
          <p:nvPr/>
        </p:nvSpPr>
        <p:spPr>
          <a:xfrm>
            <a:off x="5067532" y="684416"/>
            <a:ext cx="786561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>
                <a:solidFill>
                  <a:srgbClr val="0432FF"/>
                </a:solidFill>
              </a:rPr>
              <a:t>sst</a:t>
            </a:r>
            <a:r>
              <a:rPr lang="fr-FR" sz="3200" b="1" dirty="0">
                <a:solidFill>
                  <a:srgbClr val="0432FF"/>
                </a:solidFill>
              </a:rPr>
              <a:t> – T_31-108m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F6FB22-9559-653E-187E-985D05FC3594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54m</a:t>
            </a:r>
          </a:p>
        </p:txBody>
      </p:sp>
    </p:spTree>
    <p:extLst>
      <p:ext uri="{BB962C8B-B14F-4D97-AF65-F5344CB8AC3E}">
        <p14:creationId xmlns:p14="http://schemas.microsoft.com/office/powerpoint/2010/main" val="32782797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306BA-E026-98AC-48F8-FAF817FEC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31AB029-DDFC-A066-7A0D-94337ADF54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D68D07C-9269-2EEF-3066-A147C502DA10}"/>
              </a:ext>
            </a:extLst>
          </p:cNvPr>
          <p:cNvSpPr txBox="1"/>
          <p:nvPr/>
        </p:nvSpPr>
        <p:spPr>
          <a:xfrm>
            <a:off x="5067531" y="684416"/>
            <a:ext cx="786561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– T_31-108m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E355AED-15DF-9B2E-E4E1-C478F46C4841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61m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1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356FA-3F40-9C63-A89F-D67DF0393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BF49420-F383-4B46-5C13-ADD019D766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38A95B7-C258-8540-5BF5-B5AE0C48D390}"/>
              </a:ext>
            </a:extLst>
          </p:cNvPr>
          <p:cNvSpPr txBox="1"/>
          <p:nvPr/>
        </p:nvSpPr>
        <p:spPr>
          <a:xfrm>
            <a:off x="5067532" y="684416"/>
            <a:ext cx="786561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– T_31-108m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AB5532E-8151-7EB3-C98C-B9A231F62853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69m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611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F5340-3A7A-C88C-2189-16B7FC609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CD25AB3-7E48-C8B1-1666-6AEE517E71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F269D7F-C04C-AE3B-0647-DC56FFD5F630}"/>
              </a:ext>
            </a:extLst>
          </p:cNvPr>
          <p:cNvSpPr txBox="1"/>
          <p:nvPr/>
        </p:nvSpPr>
        <p:spPr>
          <a:xfrm>
            <a:off x="5067532" y="684416"/>
            <a:ext cx="786561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– T_31-108m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1F6D066-6C3E-3B35-CE16-3D07F5BB9D0F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78m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68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33DF6-85A3-372E-6E2B-C086DF834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FE0D1C7-7C6E-F61E-DD49-2221A2DEF0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9BEC5BA-9D36-3839-521D-BC684311184E}"/>
              </a:ext>
            </a:extLst>
          </p:cNvPr>
          <p:cNvSpPr txBox="1"/>
          <p:nvPr/>
        </p:nvSpPr>
        <p:spPr>
          <a:xfrm>
            <a:off x="5067532" y="684416"/>
            <a:ext cx="786561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– T_31-108m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EB220D1-EAAF-EC01-5D6D-A7EF79941F66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87m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10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0CB0E-B7B3-160D-62B4-72D134E9D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9D994F4-E023-D9A6-FEB8-D5E91D6821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196250C-7338-A5F3-6114-CCE71B19653E}"/>
              </a:ext>
            </a:extLst>
          </p:cNvPr>
          <p:cNvSpPr txBox="1"/>
          <p:nvPr/>
        </p:nvSpPr>
        <p:spPr>
          <a:xfrm>
            <a:off x="5067532" y="684416"/>
            <a:ext cx="786561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– T_31-108m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49451F-FC31-91A9-9BE2-5D33F309C390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54m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759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57CDC-8C69-0034-8D0F-0E5B3CDFA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9F69AA0-4D24-80BE-A7D8-536541E0E4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6E38B8E-0D3D-16D9-1C5E-074489E4D36D}"/>
              </a:ext>
            </a:extLst>
          </p:cNvPr>
          <p:cNvSpPr txBox="1"/>
          <p:nvPr/>
        </p:nvSpPr>
        <p:spPr>
          <a:xfrm>
            <a:off x="5067532" y="684416"/>
            <a:ext cx="786561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– T_31-108m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8B7684-75B3-D209-168B-5F6A9EB530B3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47m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398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8B3D5-4DDD-BAF1-05A3-70F47AB08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4910A54-CB4E-CF70-438F-FBA7B1DD25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2956" y="16648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DF5D31A-A17F-35E8-B306-DC17226FD197}"/>
              </a:ext>
            </a:extLst>
          </p:cNvPr>
          <p:cNvSpPr txBox="1"/>
          <p:nvPr/>
        </p:nvSpPr>
        <p:spPr>
          <a:xfrm>
            <a:off x="5067532" y="684416"/>
            <a:ext cx="786561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– T_31-108m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002CB9-5F7C-FB9F-71C0-66884B076F07}"/>
              </a:ext>
            </a:extLst>
          </p:cNvPr>
          <p:cNvSpPr txBox="1"/>
          <p:nvPr/>
        </p:nvSpPr>
        <p:spPr>
          <a:xfrm>
            <a:off x="300957" y="253528"/>
            <a:ext cx="4232943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41m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779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C69AA-35FE-9EBF-EA36-20774BD00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F33929C-1C26-98B8-6552-370E7B7E3547}"/>
              </a:ext>
            </a:extLst>
          </p:cNvPr>
          <p:cNvSpPr txBox="1"/>
          <p:nvPr/>
        </p:nvSpPr>
        <p:spPr>
          <a:xfrm>
            <a:off x="685800" y="2228722"/>
            <a:ext cx="16510000" cy="582127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 err="1">
                <a:solidFill>
                  <a:srgbClr val="0070C0"/>
                </a:solidFill>
              </a:rPr>
              <a:t>sst</a:t>
            </a:r>
            <a:r>
              <a:rPr lang="fr-FR" sz="13228" b="1" dirty="0">
                <a:solidFill>
                  <a:srgbClr val="0070C0"/>
                </a:solidFill>
              </a:rPr>
              <a:t> = f(</a:t>
            </a:r>
            <a:r>
              <a:rPr lang="fr-FR" sz="13228" b="1" dirty="0" err="1">
                <a:solidFill>
                  <a:srgbClr val="0070C0"/>
                </a:solidFill>
              </a:rPr>
              <a:t>T_sub</a:t>
            </a:r>
            <a:r>
              <a:rPr lang="fr-FR" sz="13228" b="1" dirty="0">
                <a:solidFill>
                  <a:srgbClr val="0070C0"/>
                </a:solidFill>
              </a:rPr>
              <a:t>)</a:t>
            </a:r>
          </a:p>
          <a:p>
            <a:pPr algn="ctr"/>
            <a:endParaRPr lang="fr-FR" sz="6000" b="1" dirty="0"/>
          </a:p>
          <a:p>
            <a:pPr algn="ctr"/>
            <a:endParaRPr lang="fr-FR" sz="6000" b="1" dirty="0"/>
          </a:p>
          <a:p>
            <a:pPr algn="ctr"/>
            <a:r>
              <a:rPr lang="fr-FR" sz="6000" b="1" dirty="0"/>
              <a:t>On avait jamais fait de variation directement pour </a:t>
            </a:r>
            <a:r>
              <a:rPr lang="fr-FR" sz="6000" b="1" dirty="0" err="1"/>
              <a:t>sst</a:t>
            </a:r>
            <a:r>
              <a:rPr lang="fr-FR" sz="6000" b="1" dirty="0"/>
              <a:t>=f(</a:t>
            </a:r>
            <a:r>
              <a:rPr lang="fr-FR" sz="6000" b="1" dirty="0" err="1"/>
              <a:t>T_sub</a:t>
            </a:r>
            <a:r>
              <a:rPr lang="fr-FR" sz="6000" b="1" dirty="0"/>
              <a:t>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DA55E38-00AE-3F57-26EE-6B3BB26C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BD1C2E-4CBC-0FC4-BD33-792995743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49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0240C54-7BD7-3008-7D89-60F13E221D33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1470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8BBAF-487B-8EED-B1DB-E37EBD237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52F0F32-25B9-098F-BC86-BD62D95FA1CA}"/>
              </a:ext>
            </a:extLst>
          </p:cNvPr>
          <p:cNvSpPr/>
          <p:nvPr/>
        </p:nvSpPr>
        <p:spPr>
          <a:xfrm>
            <a:off x="170121" y="225740"/>
            <a:ext cx="17618149" cy="108880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B1314-1A06-515B-D08F-0B923DFB7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1F2A70-DF67-5F46-4A71-AB89A909B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BBDEF5-9077-A5E6-DB0C-5DBDF94331A2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9" name="Image 8" descr="Une image contenant diagramme, ligne, Tracé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5BE729F-F15D-8078-FEC9-D3CE6DD83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598" y="619150"/>
            <a:ext cx="5029200" cy="10058400"/>
          </a:xfrm>
          <a:prstGeom prst="rect">
            <a:avLst/>
          </a:prstGeom>
        </p:spPr>
      </p:pic>
      <p:pic>
        <p:nvPicPr>
          <p:cNvPr id="10" name="Image 9" descr="Une image contenant ligne, Tracé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57E7E13-E4AF-158B-F811-7053241A8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627" y="619150"/>
            <a:ext cx="50292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380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838A3-8008-45C7-6425-F86097371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4A0972D-4572-8DB0-D61C-5C23436E80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7312" y="684416"/>
            <a:ext cx="10755355" cy="107553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E95B718-435A-1843-6FE1-50AABBBE3017}"/>
              </a:ext>
            </a:extLst>
          </p:cNvPr>
          <p:cNvSpPr txBox="1"/>
          <p:nvPr/>
        </p:nvSpPr>
        <p:spPr>
          <a:xfrm>
            <a:off x="6392221" y="684416"/>
            <a:ext cx="521623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T_sub_coastal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C416033-878A-0E2F-4172-2D333F75576C}"/>
              </a:ext>
            </a:extLst>
          </p:cNvPr>
          <p:cNvSpPr txBox="1"/>
          <p:nvPr/>
        </p:nvSpPr>
        <p:spPr>
          <a:xfrm>
            <a:off x="300957" y="253528"/>
            <a:ext cx="4648995" cy="144655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69-133m</a:t>
            </a:r>
            <a:endParaRPr lang="fr-FR" sz="4000" b="1" dirty="0">
              <a:solidFill>
                <a:srgbClr val="FF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CD5761-5B90-04B1-07B7-51A6138AAF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996258" y="1981393"/>
            <a:ext cx="4318000" cy="4318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2685CB1-BD96-5DD2-B135-D613E26F445E}"/>
              </a:ext>
            </a:extLst>
          </p:cNvPr>
          <p:cNvSpPr/>
          <p:nvPr/>
        </p:nvSpPr>
        <p:spPr>
          <a:xfrm>
            <a:off x="13350510" y="2465849"/>
            <a:ext cx="1954028" cy="65974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fr-FR" dirty="0"/>
          </a:p>
          <a:p>
            <a:pPr algn="ctr"/>
            <a:r>
              <a:rPr lang="fr-FR" sz="1200" b="1" dirty="0">
                <a:solidFill>
                  <a:srgbClr val="0070C0"/>
                </a:solidFill>
              </a:rPr>
              <a:t>Surface = f(subsurface)</a:t>
            </a:r>
          </a:p>
        </p:txBody>
      </p:sp>
    </p:spTree>
    <p:extLst>
      <p:ext uri="{BB962C8B-B14F-4D97-AF65-F5344CB8AC3E}">
        <p14:creationId xmlns:p14="http://schemas.microsoft.com/office/powerpoint/2010/main" val="38243921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9E3FE-B888-719E-69D5-55AEF1EAC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AA91ED0-1200-A398-8B69-AA271D9AEB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7312" y="684416"/>
            <a:ext cx="10755355" cy="107553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C8D71FF-E6B8-3DB7-F804-24896419F08C}"/>
              </a:ext>
            </a:extLst>
          </p:cNvPr>
          <p:cNvSpPr txBox="1"/>
          <p:nvPr/>
        </p:nvSpPr>
        <p:spPr>
          <a:xfrm>
            <a:off x="6392221" y="684416"/>
            <a:ext cx="521623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T_sub_coastal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1B15B22-61E5-90C5-1B28-59D7B1A9484B}"/>
              </a:ext>
            </a:extLst>
          </p:cNvPr>
          <p:cNvSpPr txBox="1"/>
          <p:nvPr/>
        </p:nvSpPr>
        <p:spPr>
          <a:xfrm>
            <a:off x="300957" y="253528"/>
            <a:ext cx="4648995" cy="1446550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69-133m</a:t>
            </a:r>
            <a:endParaRPr lang="fr-FR" sz="4000" b="1" dirty="0">
              <a:solidFill>
                <a:srgbClr val="FF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65AB3A-0098-5F17-F637-6D87D96D2A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996258" y="1981393"/>
            <a:ext cx="4318000" cy="4318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95C447B-D0AF-4CFF-133B-4D3D1949B1BE}"/>
              </a:ext>
            </a:extLst>
          </p:cNvPr>
          <p:cNvSpPr/>
          <p:nvPr/>
        </p:nvSpPr>
        <p:spPr>
          <a:xfrm>
            <a:off x="13350510" y="2465849"/>
            <a:ext cx="1954028" cy="65974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fr-FR" dirty="0"/>
          </a:p>
          <a:p>
            <a:pPr algn="ctr"/>
            <a:r>
              <a:rPr lang="fr-FR" sz="1200" b="1" dirty="0">
                <a:solidFill>
                  <a:srgbClr val="0070C0"/>
                </a:solidFill>
              </a:rPr>
              <a:t>Surface = f(subsurface)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5B8097C-2188-5C00-953C-4186540E3389}"/>
              </a:ext>
            </a:extLst>
          </p:cNvPr>
          <p:cNvSpPr txBox="1"/>
          <p:nvPr/>
        </p:nvSpPr>
        <p:spPr>
          <a:xfrm>
            <a:off x="371627" y="2246920"/>
            <a:ext cx="4648995" cy="4524315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 err="1"/>
              <a:t>Without</a:t>
            </a:r>
            <a:r>
              <a:rPr lang="fr-FR" sz="8000" b="1" dirty="0"/>
              <a:t> HR </a:t>
            </a:r>
          </a:p>
          <a:p>
            <a:pPr algn="ctr"/>
            <a:r>
              <a:rPr lang="fr-FR" sz="3200" dirty="0"/>
              <a:t>Pente et corrélation reste moins forte qu’avant mais parce qu’il y a des cmip6 en plus </a:t>
            </a:r>
            <a:endParaRPr lang="fr-FR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991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13C0E-9F46-8F19-301B-4F3FF6BA3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378C659-E60E-A78A-1B99-5A27EE971C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7312" y="684416"/>
            <a:ext cx="10755355" cy="107553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2C465D4-51CD-868B-3EC9-4E0FC43C0E01}"/>
              </a:ext>
            </a:extLst>
          </p:cNvPr>
          <p:cNvSpPr txBox="1"/>
          <p:nvPr/>
        </p:nvSpPr>
        <p:spPr>
          <a:xfrm>
            <a:off x="6392221" y="684416"/>
            <a:ext cx="521623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T_sub_coastal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7941B2-4494-0B36-4286-2357467912C5}"/>
              </a:ext>
            </a:extLst>
          </p:cNvPr>
          <p:cNvSpPr txBox="1"/>
          <p:nvPr/>
        </p:nvSpPr>
        <p:spPr>
          <a:xfrm>
            <a:off x="300957" y="253528"/>
            <a:ext cx="4648995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31-108m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190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7089C-30BB-E854-327F-E83F84D29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842BE93-003B-513E-8305-13ED56EE81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7312" y="684416"/>
            <a:ext cx="10755355" cy="107553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AF239C8-7299-84CD-9C1C-B9D66175FD7C}"/>
              </a:ext>
            </a:extLst>
          </p:cNvPr>
          <p:cNvSpPr txBox="1"/>
          <p:nvPr/>
        </p:nvSpPr>
        <p:spPr>
          <a:xfrm>
            <a:off x="6392221" y="684416"/>
            <a:ext cx="521623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T_sub_coastal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5F4100C-0C5F-5367-55F9-5799082B303E}"/>
              </a:ext>
            </a:extLst>
          </p:cNvPr>
          <p:cNvSpPr txBox="1"/>
          <p:nvPr/>
        </p:nvSpPr>
        <p:spPr>
          <a:xfrm>
            <a:off x="300957" y="253528"/>
            <a:ext cx="4648995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54-108m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677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25B3A-DC43-03F3-ACDF-D7B16DF6A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7AB70C8-6733-BF80-136B-0A3A662AD4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7312" y="684416"/>
            <a:ext cx="10755355" cy="107553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FE83804-372F-2F95-E54D-2A76AA9C17A0}"/>
              </a:ext>
            </a:extLst>
          </p:cNvPr>
          <p:cNvSpPr txBox="1"/>
          <p:nvPr/>
        </p:nvSpPr>
        <p:spPr>
          <a:xfrm>
            <a:off x="6392221" y="684416"/>
            <a:ext cx="521623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T_sub_coastal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8B0A76-F980-4975-92A5-C00A332D7E6B}"/>
              </a:ext>
            </a:extLst>
          </p:cNvPr>
          <p:cNvSpPr txBox="1"/>
          <p:nvPr/>
        </p:nvSpPr>
        <p:spPr>
          <a:xfrm>
            <a:off x="300957" y="253528"/>
            <a:ext cx="4648995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36m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904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F3C84-B8B9-38E9-7203-1BF9725F2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758FEDC-B564-1B9A-6477-07FBE8DAC9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7312" y="684416"/>
            <a:ext cx="10755355" cy="107553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4A59EC4-300E-309F-211F-C938BC66E1BB}"/>
              </a:ext>
            </a:extLst>
          </p:cNvPr>
          <p:cNvSpPr txBox="1"/>
          <p:nvPr/>
        </p:nvSpPr>
        <p:spPr>
          <a:xfrm>
            <a:off x="6392221" y="684416"/>
            <a:ext cx="521623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T_sub_coastal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2D264D-877A-2B96-4140-8ECF5A4A10FB}"/>
              </a:ext>
            </a:extLst>
          </p:cNvPr>
          <p:cNvSpPr txBox="1"/>
          <p:nvPr/>
        </p:nvSpPr>
        <p:spPr>
          <a:xfrm>
            <a:off x="300957" y="253528"/>
            <a:ext cx="4648995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41m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402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0635A-B11F-AF38-DB42-57BD21487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3DA36CD-CEFB-624B-6A7D-31BEC3FE69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7312" y="684416"/>
            <a:ext cx="10755355" cy="107553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450DEEF-B0B9-89D5-842A-0BE49B38F38A}"/>
              </a:ext>
            </a:extLst>
          </p:cNvPr>
          <p:cNvSpPr txBox="1"/>
          <p:nvPr/>
        </p:nvSpPr>
        <p:spPr>
          <a:xfrm>
            <a:off x="6392221" y="684416"/>
            <a:ext cx="521623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T_sub_coastal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A4C4508-9E15-5413-C50B-48BD475ECCD0}"/>
              </a:ext>
            </a:extLst>
          </p:cNvPr>
          <p:cNvSpPr txBox="1"/>
          <p:nvPr/>
        </p:nvSpPr>
        <p:spPr>
          <a:xfrm>
            <a:off x="300957" y="253528"/>
            <a:ext cx="4648995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47m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097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9A27C-6B4D-6E64-E5A0-A2B21F1CB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74A59E-E9C3-D24E-60CD-D8AD35875C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7312" y="684416"/>
            <a:ext cx="10755355" cy="107553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7737AF7-6882-5829-C521-1D16AD3EF52B}"/>
              </a:ext>
            </a:extLst>
          </p:cNvPr>
          <p:cNvSpPr txBox="1"/>
          <p:nvPr/>
        </p:nvSpPr>
        <p:spPr>
          <a:xfrm>
            <a:off x="6392221" y="684416"/>
            <a:ext cx="521623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T_sub_coastal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8A0B60-B3A7-8B5E-1E06-7C800A4A205A}"/>
              </a:ext>
            </a:extLst>
          </p:cNvPr>
          <p:cNvSpPr txBox="1"/>
          <p:nvPr/>
        </p:nvSpPr>
        <p:spPr>
          <a:xfrm>
            <a:off x="300957" y="253528"/>
            <a:ext cx="4648995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54m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861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0D87B-FE52-2AD1-ACBD-011408B8F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1FDAFDF-B793-2B9B-CA66-6AD5A6A29F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7312" y="684416"/>
            <a:ext cx="10755355" cy="107553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0559E22-7606-E7A6-DA5F-640B9C21DBA6}"/>
              </a:ext>
            </a:extLst>
          </p:cNvPr>
          <p:cNvSpPr txBox="1"/>
          <p:nvPr/>
        </p:nvSpPr>
        <p:spPr>
          <a:xfrm>
            <a:off x="6392221" y="684416"/>
            <a:ext cx="521623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T_sub_coastal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B89ED5-01F5-2E6D-C94D-E451A506319F}"/>
              </a:ext>
            </a:extLst>
          </p:cNvPr>
          <p:cNvSpPr txBox="1"/>
          <p:nvPr/>
        </p:nvSpPr>
        <p:spPr>
          <a:xfrm>
            <a:off x="300957" y="253528"/>
            <a:ext cx="4648995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61m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24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4C45F-F83A-9F88-579B-A6FF8FE1F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9BE1346-8C46-0415-E123-6A5FD754C2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7312" y="684416"/>
            <a:ext cx="10755355" cy="107553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D2FD560-4F22-6633-B42E-5C88021EE829}"/>
              </a:ext>
            </a:extLst>
          </p:cNvPr>
          <p:cNvSpPr txBox="1"/>
          <p:nvPr/>
        </p:nvSpPr>
        <p:spPr>
          <a:xfrm>
            <a:off x="6392221" y="684416"/>
            <a:ext cx="521623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T_sub_coastal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6DB390-85F4-FC31-962F-62D4212BA7F0}"/>
              </a:ext>
            </a:extLst>
          </p:cNvPr>
          <p:cNvSpPr txBox="1"/>
          <p:nvPr/>
        </p:nvSpPr>
        <p:spPr>
          <a:xfrm>
            <a:off x="300957" y="253528"/>
            <a:ext cx="4648995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69m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69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B4296-BDE9-9BA9-BABE-D5A50B0E5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CC8833A-B793-1A46-21F1-64C4C573486A}"/>
              </a:ext>
            </a:extLst>
          </p:cNvPr>
          <p:cNvSpPr/>
          <p:nvPr/>
        </p:nvSpPr>
        <p:spPr>
          <a:xfrm>
            <a:off x="170121" y="225740"/>
            <a:ext cx="17618149" cy="108880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4B4C8C6-3590-68E4-F009-40EC993BC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7FAE7E-7B42-499F-B665-60DCC1FB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CAC0F5-6B4B-9501-6B96-3FFCDDE06EA6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C264DD2-3C6A-E33F-160D-524ABA3F56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96598" y="619150"/>
            <a:ext cx="5029200" cy="10058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5ABC85A-5540-29B2-5F4B-785DDBEA67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35627" y="619150"/>
            <a:ext cx="5029200" cy="100584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DF73628-4436-C9E9-D14B-1D85D96C5556}"/>
              </a:ext>
            </a:extLst>
          </p:cNvPr>
          <p:cNvSpPr/>
          <p:nvPr/>
        </p:nvSpPr>
        <p:spPr>
          <a:xfrm>
            <a:off x="6121766" y="1338887"/>
            <a:ext cx="2026210" cy="630708"/>
          </a:xfrm>
          <a:prstGeom prst="roundRect">
            <a:avLst/>
          </a:prstGeom>
          <a:solidFill>
            <a:srgbClr val="FF0000">
              <a:alpha val="15418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0B2F39-D2D4-BE6F-9C48-837EBBB1A5B4}"/>
              </a:ext>
            </a:extLst>
          </p:cNvPr>
          <p:cNvSpPr txBox="1"/>
          <p:nvPr/>
        </p:nvSpPr>
        <p:spPr>
          <a:xfrm>
            <a:off x="5550192" y="808074"/>
            <a:ext cx="3129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Remplacer par les 89 </a:t>
            </a:r>
            <a:r>
              <a:rPr lang="fr-FR" dirty="0" err="1">
                <a:solidFill>
                  <a:srgbClr val="FF0000"/>
                </a:solidFill>
              </a:rPr>
              <a:t>exp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wo</a:t>
            </a:r>
            <a:r>
              <a:rPr lang="fr-FR" dirty="0">
                <a:solidFill>
                  <a:srgbClr val="FF0000"/>
                </a:solidFill>
              </a:rPr>
              <a:t>!?!</a:t>
            </a:r>
          </a:p>
        </p:txBody>
      </p:sp>
    </p:spTree>
    <p:extLst>
      <p:ext uri="{BB962C8B-B14F-4D97-AF65-F5344CB8AC3E}">
        <p14:creationId xmlns:p14="http://schemas.microsoft.com/office/powerpoint/2010/main" val="37049876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B5E27-7D62-BC3B-3F71-35E37DCF8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F8DA4D9-0F06-947A-3383-DF09E87CFF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7312" y="684416"/>
            <a:ext cx="10755355" cy="107553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C47663A-F639-0158-BD44-A9C7AF8D0887}"/>
              </a:ext>
            </a:extLst>
          </p:cNvPr>
          <p:cNvSpPr txBox="1"/>
          <p:nvPr/>
        </p:nvSpPr>
        <p:spPr>
          <a:xfrm>
            <a:off x="6392221" y="684416"/>
            <a:ext cx="521623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T_sub_coastal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B51071-B243-BD2F-8AC3-B1B99EFFF2DC}"/>
              </a:ext>
            </a:extLst>
          </p:cNvPr>
          <p:cNvSpPr txBox="1"/>
          <p:nvPr/>
        </p:nvSpPr>
        <p:spPr>
          <a:xfrm>
            <a:off x="300957" y="253528"/>
            <a:ext cx="4648995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78m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523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55E52-E7F9-5775-1B8B-90A7A7838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88F4C98-006E-15BA-D0D0-B391C5C3C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7312" y="684416"/>
            <a:ext cx="10755355" cy="107553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D08FC71-31DA-587D-4AA9-7122DD983A3F}"/>
              </a:ext>
            </a:extLst>
          </p:cNvPr>
          <p:cNvSpPr txBox="1"/>
          <p:nvPr/>
        </p:nvSpPr>
        <p:spPr>
          <a:xfrm>
            <a:off x="6392221" y="684416"/>
            <a:ext cx="521623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T_sub_coastal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663CFB-5A9E-4A7D-2973-8AA337A31489}"/>
              </a:ext>
            </a:extLst>
          </p:cNvPr>
          <p:cNvSpPr txBox="1"/>
          <p:nvPr/>
        </p:nvSpPr>
        <p:spPr>
          <a:xfrm>
            <a:off x="300957" y="253528"/>
            <a:ext cx="4648995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87m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373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9E369-3E67-21B8-F316-109FA25B7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763463C-2BA5-1F89-3E6B-9E2B7BAE27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7312" y="684416"/>
            <a:ext cx="10755355" cy="107553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AD64279-CE13-567C-4C7E-395B911A20C2}"/>
              </a:ext>
            </a:extLst>
          </p:cNvPr>
          <p:cNvSpPr txBox="1"/>
          <p:nvPr/>
        </p:nvSpPr>
        <p:spPr>
          <a:xfrm>
            <a:off x="6392221" y="684416"/>
            <a:ext cx="521623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T_sub_coastal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0F53341-2276-8A93-B259-B809C3604BF3}"/>
              </a:ext>
            </a:extLst>
          </p:cNvPr>
          <p:cNvSpPr txBox="1"/>
          <p:nvPr/>
        </p:nvSpPr>
        <p:spPr>
          <a:xfrm>
            <a:off x="300957" y="253528"/>
            <a:ext cx="4648995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97m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417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AB15E-1F82-5F40-51D8-03B27FB6A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9AA2027-DF6A-EE3E-1255-6943BF0400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7312" y="684416"/>
            <a:ext cx="10755355" cy="107553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29AC2CD-6ABB-7649-BB34-735BED421679}"/>
              </a:ext>
            </a:extLst>
          </p:cNvPr>
          <p:cNvSpPr txBox="1"/>
          <p:nvPr/>
        </p:nvSpPr>
        <p:spPr>
          <a:xfrm>
            <a:off x="6392221" y="684416"/>
            <a:ext cx="521623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T_sub_coastal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5F7D32-796E-E27B-EF4D-879939296519}"/>
              </a:ext>
            </a:extLst>
          </p:cNvPr>
          <p:cNvSpPr txBox="1"/>
          <p:nvPr/>
        </p:nvSpPr>
        <p:spPr>
          <a:xfrm>
            <a:off x="300957" y="253528"/>
            <a:ext cx="4648995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108m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928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B9036-245B-B891-BA1B-94BB379A5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6727D73-92D6-08B4-D7DB-0B50F1A788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7312" y="684416"/>
            <a:ext cx="10755355" cy="107553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A6C02EF-477A-013D-6770-DEC98454A168}"/>
              </a:ext>
            </a:extLst>
          </p:cNvPr>
          <p:cNvSpPr txBox="1"/>
          <p:nvPr/>
        </p:nvSpPr>
        <p:spPr>
          <a:xfrm>
            <a:off x="6392221" y="684416"/>
            <a:ext cx="521623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T_sub_coastal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1AE7DDB-D761-1261-8735-8496E2FBE207}"/>
              </a:ext>
            </a:extLst>
          </p:cNvPr>
          <p:cNvSpPr txBox="1"/>
          <p:nvPr/>
        </p:nvSpPr>
        <p:spPr>
          <a:xfrm>
            <a:off x="300957" y="253528"/>
            <a:ext cx="4648995" cy="14465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120m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961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E7F77-8933-39C4-CC93-EE5C75E8C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5F1F0CB-7F29-5BC1-650C-4C9EB5240A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7312" y="684416"/>
            <a:ext cx="10755355" cy="107553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B1AFBE0-E2B3-0B70-F7A6-416CA6ADEFC7}"/>
              </a:ext>
            </a:extLst>
          </p:cNvPr>
          <p:cNvSpPr txBox="1"/>
          <p:nvPr/>
        </p:nvSpPr>
        <p:spPr>
          <a:xfrm>
            <a:off x="6392221" y="684416"/>
            <a:ext cx="521623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T_sub_coastal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827823-86CA-4BE0-AC03-1A4D199494CE}"/>
              </a:ext>
            </a:extLst>
          </p:cNvPr>
          <p:cNvSpPr txBox="1"/>
          <p:nvPr/>
        </p:nvSpPr>
        <p:spPr>
          <a:xfrm>
            <a:off x="300957" y="253528"/>
            <a:ext cx="4648995" cy="144655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Bug r2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948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9D85-40FE-3C4E-D74C-C719FB27F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AC79E26-9070-F2DE-0B80-FBABB64663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7312" y="684416"/>
            <a:ext cx="10755355" cy="107553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A8FAA24-0408-518A-42A4-EBD24B0F7BF7}"/>
              </a:ext>
            </a:extLst>
          </p:cNvPr>
          <p:cNvSpPr txBox="1"/>
          <p:nvPr/>
        </p:nvSpPr>
        <p:spPr>
          <a:xfrm>
            <a:off x="6392221" y="684416"/>
            <a:ext cx="521623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T_sub_coastal</a:t>
            </a:r>
            <a:r>
              <a:rPr lang="fr-FR" sz="3200" b="1" dirty="0"/>
              <a:t>)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72C98B-95ED-BFAD-C33F-1B78E0A06466}"/>
              </a:ext>
            </a:extLst>
          </p:cNvPr>
          <p:cNvSpPr txBox="1"/>
          <p:nvPr/>
        </p:nvSpPr>
        <p:spPr>
          <a:xfrm>
            <a:off x="300957" y="253528"/>
            <a:ext cx="4648995" cy="144655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/>
              <a:t>Bug r2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872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7E0CF-F9EB-9B10-1823-B24AAE459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9DFEAE9-06BB-5CD2-AAB5-768BE1CEE137}"/>
              </a:ext>
            </a:extLst>
          </p:cNvPr>
          <p:cNvSpPr txBox="1"/>
          <p:nvPr/>
        </p:nvSpPr>
        <p:spPr>
          <a:xfrm>
            <a:off x="685800" y="2228722"/>
            <a:ext cx="16510000" cy="39746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 err="1">
                <a:solidFill>
                  <a:srgbClr val="0070C0"/>
                </a:solidFill>
              </a:rPr>
              <a:t>sst</a:t>
            </a:r>
            <a:r>
              <a:rPr lang="fr-FR" sz="13228" b="1" dirty="0">
                <a:solidFill>
                  <a:srgbClr val="0070C0"/>
                </a:solidFill>
              </a:rPr>
              <a:t> = f(dT * </a:t>
            </a:r>
            <a:r>
              <a:rPr lang="fr-FR" sz="13228" b="1" dirty="0" err="1">
                <a:solidFill>
                  <a:srgbClr val="0070C0"/>
                </a:solidFill>
              </a:rPr>
              <a:t>wod</a:t>
            </a:r>
            <a:r>
              <a:rPr lang="fr-FR" sz="13228" b="1" dirty="0">
                <a:solidFill>
                  <a:srgbClr val="0070C0"/>
                </a:solidFill>
              </a:rPr>
              <a:t>)</a:t>
            </a:r>
          </a:p>
          <a:p>
            <a:pPr algn="ctr"/>
            <a:endParaRPr lang="fr-FR" sz="6000" b="1" dirty="0"/>
          </a:p>
          <a:p>
            <a:pPr algn="ctr"/>
            <a:endParaRPr lang="fr-FR" sz="6000" b="1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D49FBCF-05A2-C860-5C01-9654043A5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0E7C72-77F7-4C30-BBE4-8758A878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67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2A1A47-6437-62FF-56DB-EC9D6E4399EF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51230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EF67D-8800-E64B-DAB1-6287CBD99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lign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A600BAC9-1448-7689-AF1E-229197155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04199A4-48AE-9469-4B0C-77AA54FEB1EC}"/>
              </a:ext>
            </a:extLst>
          </p:cNvPr>
          <p:cNvSpPr txBox="1"/>
          <p:nvPr/>
        </p:nvSpPr>
        <p:spPr>
          <a:xfrm>
            <a:off x="5477901" y="684416"/>
            <a:ext cx="7044878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432FF"/>
                </a:solidFill>
              </a:rPr>
              <a:t>Rappel : </a:t>
            </a:r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>
                <a:solidFill>
                  <a:srgbClr val="0432FF"/>
                </a:solidFill>
              </a:rPr>
              <a:t>wod+wo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674416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87BAF-1291-5D19-3BAB-66A54AE87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323B338-027D-B720-741E-80C95F785B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3D9142E-9B92-0E59-6C65-14CE5DDC2273}"/>
              </a:ext>
            </a:extLst>
          </p:cNvPr>
          <p:cNvSpPr txBox="1"/>
          <p:nvPr/>
        </p:nvSpPr>
        <p:spPr>
          <a:xfrm>
            <a:off x="5810523" y="684416"/>
            <a:ext cx="6379632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(dT * 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8783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A38E6-9AC6-40B1-A61F-1584CD4B7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B8E6DA7-EEC5-B27A-9117-35D6B6CD6B7F}"/>
              </a:ext>
            </a:extLst>
          </p:cNvPr>
          <p:cNvSpPr txBox="1"/>
          <p:nvPr/>
        </p:nvSpPr>
        <p:spPr>
          <a:xfrm>
            <a:off x="1440656" y="2228722"/>
            <a:ext cx="15119350" cy="21279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 err="1">
                <a:solidFill>
                  <a:srgbClr val="0070C0"/>
                </a:solidFill>
              </a:rPr>
              <a:t>sst</a:t>
            </a:r>
            <a:r>
              <a:rPr lang="fr-FR" sz="13228" b="1" dirty="0">
                <a:solidFill>
                  <a:srgbClr val="0070C0"/>
                </a:solidFill>
              </a:rPr>
              <a:t>=f(</a:t>
            </a:r>
            <a:r>
              <a:rPr lang="fr-FR" sz="13228" b="1" dirty="0" err="1">
                <a:solidFill>
                  <a:srgbClr val="0070C0"/>
                </a:solidFill>
              </a:rPr>
              <a:t>wo</a:t>
            </a:r>
            <a:r>
              <a:rPr lang="fr-FR" sz="13228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11BDA37-6EB9-560C-9A10-5BD02C67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4EDD07-3A6B-53EC-5723-4FB36B7D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B2BEE1-1B09-BA64-508F-F1C4210B8416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54894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1FD97-84D6-C7BC-45DD-A5665274B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CC21A00-EC91-EC87-4E39-CDD61A691B5F}"/>
              </a:ext>
            </a:extLst>
          </p:cNvPr>
          <p:cNvSpPr txBox="1"/>
          <p:nvPr/>
        </p:nvSpPr>
        <p:spPr>
          <a:xfrm>
            <a:off x="685800" y="2228722"/>
            <a:ext cx="16510000" cy="30512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 err="1">
                <a:solidFill>
                  <a:srgbClr val="0070C0"/>
                </a:solidFill>
              </a:rPr>
              <a:t>sst</a:t>
            </a:r>
            <a:r>
              <a:rPr lang="fr-FR" sz="13228" b="1" dirty="0">
                <a:solidFill>
                  <a:srgbClr val="0070C0"/>
                </a:solidFill>
              </a:rPr>
              <a:t> = f(</a:t>
            </a:r>
            <a:r>
              <a:rPr lang="fr-FR" sz="13228" b="1" dirty="0" err="1">
                <a:solidFill>
                  <a:srgbClr val="0070C0"/>
                </a:solidFill>
              </a:rPr>
              <a:t>T_sub</a:t>
            </a:r>
            <a:r>
              <a:rPr lang="fr-FR" sz="13228" b="1" dirty="0">
                <a:solidFill>
                  <a:srgbClr val="0070C0"/>
                </a:solidFill>
              </a:rPr>
              <a:t> * </a:t>
            </a:r>
            <a:r>
              <a:rPr lang="fr-FR" sz="13228" b="1" dirty="0" err="1">
                <a:solidFill>
                  <a:srgbClr val="0070C0"/>
                </a:solidFill>
              </a:rPr>
              <a:t>wod</a:t>
            </a:r>
            <a:r>
              <a:rPr lang="fr-FR" sz="13228" b="1" dirty="0">
                <a:solidFill>
                  <a:srgbClr val="0070C0"/>
                </a:solidFill>
              </a:rPr>
              <a:t>)</a:t>
            </a:r>
          </a:p>
          <a:p>
            <a:pPr algn="ctr"/>
            <a:endParaRPr lang="fr-FR" sz="6000" b="1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E8EB412-F852-AF00-D32B-8FD8D617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631CC3-DD1B-1DE0-F2F9-DB25BEC5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70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A263893-A0BE-0F0E-D4A9-26F576063D08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33934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63FF2-07E4-587B-9AE9-0B541B1B7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lign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3E915BBA-1E70-94D1-B36F-4955E2308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1032474-AD9D-66FA-C6B4-3AE9D84D978F}"/>
              </a:ext>
            </a:extLst>
          </p:cNvPr>
          <p:cNvSpPr txBox="1"/>
          <p:nvPr/>
        </p:nvSpPr>
        <p:spPr>
          <a:xfrm>
            <a:off x="5477901" y="684416"/>
            <a:ext cx="7044878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432FF"/>
                </a:solidFill>
              </a:rPr>
              <a:t>Rappel : </a:t>
            </a:r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>
                <a:solidFill>
                  <a:srgbClr val="0432FF"/>
                </a:solidFill>
              </a:rPr>
              <a:t>wod+wo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499413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15662-F956-3CCD-5B7F-628943CA5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AEEC602-0023-89B6-5692-C78A653074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021D4CB-1BE1-0C15-FF11-581207FEAD6F}"/>
              </a:ext>
            </a:extLst>
          </p:cNvPr>
          <p:cNvSpPr txBox="1"/>
          <p:nvPr/>
        </p:nvSpPr>
        <p:spPr>
          <a:xfrm>
            <a:off x="5609346" y="684416"/>
            <a:ext cx="678198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>
                <a:solidFill>
                  <a:srgbClr val="0432FF"/>
                </a:solidFill>
              </a:rPr>
              <a:t>T_sub_wod+wo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>
                <a:solidFill>
                  <a:srgbClr val="0432FF"/>
                </a:solidFill>
              </a:rPr>
              <a:t>coastal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86719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8AA5C-D195-D75E-616D-2C9DD029B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C24EB82-CB17-1F20-40A8-77EB211D7B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3CCCA37-34C6-9451-8480-E8D2CBE1DDCE}"/>
              </a:ext>
            </a:extLst>
          </p:cNvPr>
          <p:cNvSpPr txBox="1"/>
          <p:nvPr/>
        </p:nvSpPr>
        <p:spPr>
          <a:xfrm>
            <a:off x="5609346" y="684416"/>
            <a:ext cx="678198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>
                <a:solidFill>
                  <a:srgbClr val="0432FF"/>
                </a:solidFill>
              </a:rPr>
              <a:t>T_sub_wod+wo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>
                <a:solidFill>
                  <a:srgbClr val="0432FF"/>
                </a:solidFill>
              </a:rPr>
              <a:t>coastal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479903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7228D-2EA4-7C67-672F-6BF9FD401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2C4B998-BC00-AB6A-DB78-F5E64F09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B95739A-EFBB-9B0A-50E2-06E5D283E0AA}"/>
              </a:ext>
            </a:extLst>
          </p:cNvPr>
          <p:cNvSpPr txBox="1"/>
          <p:nvPr/>
        </p:nvSpPr>
        <p:spPr>
          <a:xfrm>
            <a:off x="5609346" y="684416"/>
            <a:ext cx="678198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>
                <a:solidFill>
                  <a:srgbClr val="0432FF"/>
                </a:solidFill>
              </a:rPr>
              <a:t>T_sub_wod+wo</a:t>
            </a:r>
            <a:r>
              <a:rPr lang="fr-FR" sz="3200" b="1" dirty="0">
                <a:solidFill>
                  <a:srgbClr val="0432FF"/>
                </a:solidFill>
              </a:rPr>
              <a:t> </a:t>
            </a:r>
            <a:r>
              <a:rPr lang="fr-FR" sz="3200" b="1" dirty="0" err="1">
                <a:solidFill>
                  <a:srgbClr val="0432FF"/>
                </a:solidFill>
              </a:rPr>
              <a:t>coastal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51060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C5501-7C6E-54AC-3F94-1B1A4CA9A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B15B3BD-7802-9DEE-CB32-A1930F15178F}"/>
              </a:ext>
            </a:extLst>
          </p:cNvPr>
          <p:cNvSpPr txBox="1"/>
          <p:nvPr/>
        </p:nvSpPr>
        <p:spPr>
          <a:xfrm>
            <a:off x="1440656" y="2228722"/>
            <a:ext cx="15119350" cy="21279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 err="1">
                <a:solidFill>
                  <a:srgbClr val="0070C0"/>
                </a:solidFill>
              </a:rPr>
              <a:t>wo</a:t>
            </a:r>
            <a:r>
              <a:rPr lang="fr-FR" sz="13228" b="1" dirty="0">
                <a:solidFill>
                  <a:srgbClr val="0070C0"/>
                </a:solidFill>
              </a:rPr>
              <a:t>=f(tau)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FA8C860-067A-AE74-95B4-3B578644F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9D781D-5498-BA83-C93D-AF69558B3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75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848C6C-392B-B951-3D14-C78E896A6EF2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31952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F8285-7A06-F2B7-57D2-B0173E52A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732E26E-12C2-F82A-875B-888451D7A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4A715B-3636-E6E6-DFAA-2445E83E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76</a:t>
            </a:fld>
            <a:endParaRPr lang="fr-FR" alt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B42DCA-07FD-FC20-3E3D-EE65A1A54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385" y="1258588"/>
            <a:ext cx="12469892" cy="882233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761969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BACA1-F87D-3B6D-3340-ED7A2A8D8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7C6C9E-ACDE-2444-68D0-6A911E8C0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68F0CB-0D73-9673-C903-586942D4F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77</a:t>
            </a:fld>
            <a:endParaRPr lang="fr-FR" alt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6510BCC-C970-B70C-661D-C9E95872DA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6071" y="500077"/>
            <a:ext cx="7295919" cy="1031238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Flèche vers la droite 1">
            <a:extLst>
              <a:ext uri="{FF2B5EF4-FFF2-40B4-BE49-F238E27FC236}">
                <a16:creationId xmlns:a16="http://schemas.microsoft.com/office/drawing/2014/main" id="{88146DF3-2C7F-6BDF-58A2-C06C97156590}"/>
              </a:ext>
            </a:extLst>
          </p:cNvPr>
          <p:cNvSpPr/>
          <p:nvPr/>
        </p:nvSpPr>
        <p:spPr>
          <a:xfrm>
            <a:off x="8007350" y="4641056"/>
            <a:ext cx="2031324" cy="2057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texte, capture d’écran, diagramme, ligne&#10;&#10;Le contenu généré par l’IA peut être incorrect.">
            <a:extLst>
              <a:ext uri="{FF2B5EF4-FFF2-40B4-BE49-F238E27FC236}">
                <a16:creationId xmlns:a16="http://schemas.microsoft.com/office/drawing/2014/main" id="{7259E2EA-115A-7B6F-5479-89A94C11E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512" y="2733994"/>
            <a:ext cx="7792736" cy="584455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400786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F4ED6-B425-5739-F9BA-D5E0FB98D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70C18677-49AA-4134-6FC9-96DA8D2236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227490" y="6358581"/>
            <a:ext cx="5760000" cy="43200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7BE2FC-0D04-7794-88A5-F96A5DDA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12473" y="10399998"/>
            <a:ext cx="4049929" cy="603250"/>
          </a:xfrm>
        </p:spPr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78</a:t>
            </a:fld>
            <a:endParaRPr lang="fr-FR" alt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6C1A041A-5D29-94C0-06FD-E6A11F0E2834}"/>
              </a:ext>
            </a:extLst>
          </p:cNvPr>
          <p:cNvSpPr/>
          <p:nvPr/>
        </p:nvSpPr>
        <p:spPr>
          <a:xfrm>
            <a:off x="14882091" y="2937160"/>
            <a:ext cx="1717958" cy="1717963"/>
          </a:xfrm>
          <a:prstGeom prst="ellipse">
            <a:avLst/>
          </a:prstGeom>
          <a:solidFill>
            <a:schemeClr val="accent5">
              <a:lumMod val="40000"/>
              <a:lumOff val="60000"/>
              <a:alpha val="2663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sst</a:t>
            </a:r>
            <a:endParaRPr lang="fr-FR" dirty="0"/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4C6CA909-75E8-5D75-741A-387E06206C9B}"/>
              </a:ext>
            </a:extLst>
          </p:cNvPr>
          <p:cNvCxnSpPr>
            <a:cxnSpLocks/>
          </p:cNvCxnSpPr>
          <p:nvPr/>
        </p:nvCxnSpPr>
        <p:spPr>
          <a:xfrm>
            <a:off x="15107490" y="1732547"/>
            <a:ext cx="0" cy="37057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C4A02E7A-0C8B-2442-CF3D-DB3BD94E57FA}"/>
              </a:ext>
            </a:extLst>
          </p:cNvPr>
          <p:cNvCxnSpPr>
            <a:cxnSpLocks/>
          </p:cNvCxnSpPr>
          <p:nvPr/>
        </p:nvCxnSpPr>
        <p:spPr>
          <a:xfrm>
            <a:off x="15447081" y="2189748"/>
            <a:ext cx="0" cy="127162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09249C38-A3D4-CABF-0B21-5F98EFE05D77}"/>
              </a:ext>
            </a:extLst>
          </p:cNvPr>
          <p:cNvCxnSpPr>
            <a:cxnSpLocks/>
          </p:cNvCxnSpPr>
          <p:nvPr/>
        </p:nvCxnSpPr>
        <p:spPr>
          <a:xfrm>
            <a:off x="15770993" y="3551404"/>
            <a:ext cx="4813" cy="64048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7CA45E50-2AC0-7E4A-E833-168A2EBC9D7B}"/>
              </a:ext>
            </a:extLst>
          </p:cNvPr>
          <p:cNvCxnSpPr>
            <a:cxnSpLocks/>
          </p:cNvCxnSpPr>
          <p:nvPr/>
        </p:nvCxnSpPr>
        <p:spPr>
          <a:xfrm>
            <a:off x="15172485" y="2189748"/>
            <a:ext cx="287361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ED8553B1-7ACE-7576-0C1E-25CA9489D30E}"/>
              </a:ext>
            </a:extLst>
          </p:cNvPr>
          <p:cNvCxnSpPr>
            <a:cxnSpLocks/>
          </p:cNvCxnSpPr>
          <p:nvPr/>
        </p:nvCxnSpPr>
        <p:spPr>
          <a:xfrm>
            <a:off x="15504354" y="3561030"/>
            <a:ext cx="27145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F64F95D-FBE1-13D1-5BAD-A6C344A421E8}"/>
              </a:ext>
            </a:extLst>
          </p:cNvPr>
          <p:cNvCxnSpPr>
            <a:cxnSpLocks/>
          </p:cNvCxnSpPr>
          <p:nvPr/>
        </p:nvCxnSpPr>
        <p:spPr>
          <a:xfrm>
            <a:off x="16103377" y="4157868"/>
            <a:ext cx="0" cy="86789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6D5D9AA-58D6-37D3-C450-20221038C06A}"/>
              </a:ext>
            </a:extLst>
          </p:cNvPr>
          <p:cNvCxnSpPr>
            <a:cxnSpLocks/>
          </p:cNvCxnSpPr>
          <p:nvPr/>
        </p:nvCxnSpPr>
        <p:spPr>
          <a:xfrm>
            <a:off x="15763774" y="4167494"/>
            <a:ext cx="34441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8EA21C2A-7DAE-C234-CA42-FAAAD1F31668}"/>
              </a:ext>
            </a:extLst>
          </p:cNvPr>
          <p:cNvCxnSpPr>
            <a:cxnSpLocks/>
          </p:cNvCxnSpPr>
          <p:nvPr/>
        </p:nvCxnSpPr>
        <p:spPr>
          <a:xfrm>
            <a:off x="14340670" y="1740563"/>
            <a:ext cx="0" cy="37057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9FB4649-6EF5-E9A1-056B-3C18C2140E7B}"/>
              </a:ext>
            </a:extLst>
          </p:cNvPr>
          <p:cNvCxnSpPr>
            <a:cxnSpLocks/>
          </p:cNvCxnSpPr>
          <p:nvPr/>
        </p:nvCxnSpPr>
        <p:spPr>
          <a:xfrm>
            <a:off x="14680261" y="2197764"/>
            <a:ext cx="0" cy="127162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1944F93-C527-241B-F31D-F7F6C2E2C529}"/>
              </a:ext>
            </a:extLst>
          </p:cNvPr>
          <p:cNvCxnSpPr>
            <a:cxnSpLocks/>
          </p:cNvCxnSpPr>
          <p:nvPr/>
        </p:nvCxnSpPr>
        <p:spPr>
          <a:xfrm>
            <a:off x="15004173" y="3559420"/>
            <a:ext cx="4813" cy="64048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5E3DFBD-834D-469F-19A1-24F4C7411396}"/>
              </a:ext>
            </a:extLst>
          </p:cNvPr>
          <p:cNvCxnSpPr>
            <a:cxnSpLocks/>
          </p:cNvCxnSpPr>
          <p:nvPr/>
        </p:nvCxnSpPr>
        <p:spPr>
          <a:xfrm>
            <a:off x="14405665" y="2197764"/>
            <a:ext cx="287361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19BBD37-C7CC-E791-6B92-1AD29B486D23}"/>
              </a:ext>
            </a:extLst>
          </p:cNvPr>
          <p:cNvCxnSpPr>
            <a:cxnSpLocks/>
          </p:cNvCxnSpPr>
          <p:nvPr/>
        </p:nvCxnSpPr>
        <p:spPr>
          <a:xfrm>
            <a:off x="14737534" y="3569046"/>
            <a:ext cx="27145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FEB7C8F-A08C-0722-2F71-EF89F9A4606A}"/>
              </a:ext>
            </a:extLst>
          </p:cNvPr>
          <p:cNvCxnSpPr>
            <a:cxnSpLocks/>
          </p:cNvCxnSpPr>
          <p:nvPr/>
        </p:nvCxnSpPr>
        <p:spPr>
          <a:xfrm>
            <a:off x="15336557" y="4165884"/>
            <a:ext cx="0" cy="86789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D38115E-5EFB-59A5-923B-5206B97AA416}"/>
              </a:ext>
            </a:extLst>
          </p:cNvPr>
          <p:cNvCxnSpPr>
            <a:cxnSpLocks/>
          </p:cNvCxnSpPr>
          <p:nvPr/>
        </p:nvCxnSpPr>
        <p:spPr>
          <a:xfrm>
            <a:off x="14996954" y="4175510"/>
            <a:ext cx="34441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C2EC37DB-5754-2571-C012-1D91331F4478}"/>
              </a:ext>
            </a:extLst>
          </p:cNvPr>
          <p:cNvCxnSpPr>
            <a:cxnSpLocks/>
          </p:cNvCxnSpPr>
          <p:nvPr/>
        </p:nvCxnSpPr>
        <p:spPr>
          <a:xfrm>
            <a:off x="14767621" y="8747319"/>
            <a:ext cx="27145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age 44">
            <a:extLst>
              <a:ext uri="{FF2B5EF4-FFF2-40B4-BE49-F238E27FC236}">
                <a16:creationId xmlns:a16="http://schemas.microsoft.com/office/drawing/2014/main" id="{50D54A70-A06D-0D2C-CD4B-6FD08E8804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228097" y="1214731"/>
            <a:ext cx="5760000" cy="4320000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6982B8A5-294D-BC39-B798-84DDD68176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45803" y="1214731"/>
            <a:ext cx="5760000" cy="4320000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6F93E12A-A0E3-8142-3BAF-C4E5D867E8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45803" y="6266677"/>
            <a:ext cx="5760000" cy="4320000"/>
          </a:xfrm>
          <a:prstGeom prst="rect">
            <a:avLst/>
          </a:prstGeom>
        </p:spPr>
      </p:pic>
      <p:sp>
        <p:nvSpPr>
          <p:cNvPr id="115" name="Rectangle : coins arrondis 114">
            <a:extLst>
              <a:ext uri="{FF2B5EF4-FFF2-40B4-BE49-F238E27FC236}">
                <a16:creationId xmlns:a16="http://schemas.microsoft.com/office/drawing/2014/main" id="{4097ADD2-ADA6-7F2D-C0EA-6759BC876BAA}"/>
              </a:ext>
            </a:extLst>
          </p:cNvPr>
          <p:cNvSpPr/>
          <p:nvPr/>
        </p:nvSpPr>
        <p:spPr>
          <a:xfrm>
            <a:off x="6714699" y="690374"/>
            <a:ext cx="3049907" cy="5243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Coastal 6-12 </a:t>
            </a:r>
            <a:r>
              <a:rPr lang="fr-FR" sz="2000" b="1" dirty="0" err="1">
                <a:solidFill>
                  <a:schemeClr val="tx1"/>
                </a:solidFill>
              </a:rPr>
              <a:t>cells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117" name="Rectangle : coins arrondis 116">
            <a:extLst>
              <a:ext uri="{FF2B5EF4-FFF2-40B4-BE49-F238E27FC236}">
                <a16:creationId xmlns:a16="http://schemas.microsoft.com/office/drawing/2014/main" id="{25583539-3F3B-403E-EF59-CBE72AADECD8}"/>
              </a:ext>
            </a:extLst>
          </p:cNvPr>
          <p:cNvSpPr/>
          <p:nvPr/>
        </p:nvSpPr>
        <p:spPr>
          <a:xfrm>
            <a:off x="13242667" y="690374"/>
            <a:ext cx="3049907" cy="5243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>
                <a:solidFill>
                  <a:schemeClr val="tx1"/>
                </a:solidFill>
              </a:rPr>
              <a:t>Coastal 1-12 </a:t>
            </a:r>
            <a:r>
              <a:rPr lang="fr-FR" sz="2000" b="1" dirty="0" err="1">
                <a:solidFill>
                  <a:schemeClr val="tx1"/>
                </a:solidFill>
              </a:rPr>
              <a:t>cells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7C0A935-FF81-67C1-B293-AC16211D293D}"/>
              </a:ext>
            </a:extLst>
          </p:cNvPr>
          <p:cNvSpPr/>
          <p:nvPr/>
        </p:nvSpPr>
        <p:spPr>
          <a:xfrm>
            <a:off x="4945103" y="5384603"/>
            <a:ext cx="7273025" cy="94136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200" b="1" dirty="0">
                <a:solidFill>
                  <a:schemeClr val="tx1"/>
                </a:solidFill>
              </a:rPr>
              <a:t>Ajout 6-12 </a:t>
            </a:r>
            <a:r>
              <a:rPr lang="fr-FR" sz="7200" b="1" dirty="0" err="1">
                <a:solidFill>
                  <a:schemeClr val="tx1"/>
                </a:solidFill>
              </a:rPr>
              <a:t>cells</a:t>
            </a:r>
            <a:r>
              <a:rPr lang="fr-FR" sz="7200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07220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ADDDA-3335-FCE4-EC0C-C38109720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9490EB4-76AC-F463-C0D0-2F3C65378DA4}"/>
              </a:ext>
            </a:extLst>
          </p:cNvPr>
          <p:cNvSpPr/>
          <p:nvPr/>
        </p:nvSpPr>
        <p:spPr>
          <a:xfrm>
            <a:off x="170121" y="225740"/>
            <a:ext cx="17618149" cy="1088803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C314C2-4600-E56A-2A50-70E5AA15C8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8994" y="1512424"/>
            <a:ext cx="9142673" cy="914267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D109FCD-CDC5-2FE2-3480-3B2E9CED3A3E}"/>
              </a:ext>
            </a:extLst>
          </p:cNvPr>
          <p:cNvSpPr txBox="1"/>
          <p:nvPr/>
        </p:nvSpPr>
        <p:spPr>
          <a:xfrm>
            <a:off x="7502783" y="684416"/>
            <a:ext cx="299511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wod+wo</a:t>
            </a:r>
            <a:r>
              <a:rPr lang="fr-FR" sz="3200" b="1" dirty="0"/>
              <a:t>= f (tau)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A0B2A09-EF3C-430B-5459-7320349A4D9C}"/>
              </a:ext>
            </a:extLst>
          </p:cNvPr>
          <p:cNvSpPr txBox="1"/>
          <p:nvPr/>
        </p:nvSpPr>
        <p:spPr>
          <a:xfrm>
            <a:off x="1269148" y="684416"/>
            <a:ext cx="4034063" cy="23083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Pas remis le drop off ni la variation des mailles  sur upBas1 et upBas2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0000"/>
              </a:solidFill>
            </a:endParaRPr>
          </a:p>
          <a:p>
            <a:pPr lvl="1"/>
            <a:r>
              <a:rPr lang="fr-FR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8338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1FE11-4C27-3208-DBB7-62E96003E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9478B0D-0D7E-963C-4E77-56796416BE45}"/>
              </a:ext>
            </a:extLst>
          </p:cNvPr>
          <p:cNvSpPr/>
          <p:nvPr/>
        </p:nvSpPr>
        <p:spPr>
          <a:xfrm>
            <a:off x="170121" y="225740"/>
            <a:ext cx="17618149" cy="1088803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texte, lign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F88B24EF-379C-81D6-7835-A8629FD91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F028732-722D-CEC6-A4FD-AD904FCD7790}"/>
              </a:ext>
            </a:extLst>
          </p:cNvPr>
          <p:cNvSpPr txBox="1"/>
          <p:nvPr/>
        </p:nvSpPr>
        <p:spPr>
          <a:xfrm>
            <a:off x="6217685" y="684416"/>
            <a:ext cx="556530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9014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F9596-3361-10D4-1341-4B1383ED5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981A939-5DCB-A224-E47F-D356B057A6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8994" y="1512424"/>
            <a:ext cx="9142673" cy="914267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A3DDC07-1FB0-96F0-B022-9DAA2B243D1E}"/>
              </a:ext>
            </a:extLst>
          </p:cNvPr>
          <p:cNvSpPr txBox="1"/>
          <p:nvPr/>
        </p:nvSpPr>
        <p:spPr>
          <a:xfrm>
            <a:off x="7502783" y="684416"/>
            <a:ext cx="299511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wod+wo</a:t>
            </a:r>
            <a:r>
              <a:rPr lang="fr-FR" sz="3200" b="1" dirty="0"/>
              <a:t>= f (tau)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629E2B-90AF-3489-7732-A549E9F12A84}"/>
              </a:ext>
            </a:extLst>
          </p:cNvPr>
          <p:cNvSpPr txBox="1"/>
          <p:nvPr/>
        </p:nvSpPr>
        <p:spPr>
          <a:xfrm>
            <a:off x="180750" y="8607886"/>
            <a:ext cx="5794748" cy="258532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(id6c52)</a:t>
            </a:r>
            <a:r>
              <a:rPr lang="fr-FR" dirty="0">
                <a:solidFill>
                  <a:srgbClr val="FF0000"/>
                </a:solidFill>
              </a:rPr>
              <a:t>	cmip6_MIROC-ES2L</a:t>
            </a:r>
          </a:p>
          <a:p>
            <a:pPr marL="1124026" lvl="1" indent="-285750">
              <a:buFont typeface="Arial" panose="020B0604020202020204" pitchFamily="34" charset="0"/>
              <a:buChar char="•"/>
            </a:pPr>
            <a:r>
              <a:rPr lang="fr-FR" dirty="0"/>
              <a:t>Vent contraire!</a:t>
            </a:r>
          </a:p>
          <a:p>
            <a:pPr marL="1124026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(id6c51)</a:t>
            </a:r>
            <a:r>
              <a:rPr lang="fr-FR" dirty="0">
                <a:solidFill>
                  <a:srgbClr val="FF0000"/>
                </a:solidFill>
              </a:rPr>
              <a:t>	cmip6_MCM-UA-1-0</a:t>
            </a:r>
          </a:p>
          <a:p>
            <a:pPr marL="1124026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Pas de vent </a:t>
            </a:r>
          </a:p>
          <a:p>
            <a:pPr marL="1124026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Pas de </a:t>
            </a:r>
            <a:r>
              <a:rPr lang="fr-FR" dirty="0" err="1">
                <a:solidFill>
                  <a:srgbClr val="FF0000"/>
                </a:solidFill>
              </a:rPr>
              <a:t>wo</a:t>
            </a:r>
            <a:endParaRPr lang="fr-FR" dirty="0">
              <a:solidFill>
                <a:srgbClr val="FF0000"/>
              </a:solidFill>
            </a:endParaRPr>
          </a:p>
          <a:p>
            <a:pPr marL="1124026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Pas d’EUC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164CF1E-F8EB-AA17-9BC1-A1C11EB5D7E1}"/>
              </a:ext>
            </a:extLst>
          </p:cNvPr>
          <p:cNvSpPr/>
          <p:nvPr/>
        </p:nvSpPr>
        <p:spPr>
          <a:xfrm>
            <a:off x="7251403" y="8841272"/>
            <a:ext cx="720000" cy="720000"/>
          </a:xfrm>
          <a:prstGeom prst="ellipse">
            <a:avLst/>
          </a:prstGeom>
          <a:solidFill>
            <a:srgbClr val="FFC000">
              <a:alpha val="19063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345DE28-2A44-9919-0572-564445335F6D}"/>
              </a:ext>
            </a:extLst>
          </p:cNvPr>
          <p:cNvSpPr/>
          <p:nvPr/>
        </p:nvSpPr>
        <p:spPr>
          <a:xfrm>
            <a:off x="5489943" y="7887886"/>
            <a:ext cx="720000" cy="720000"/>
          </a:xfrm>
          <a:prstGeom prst="ellipse">
            <a:avLst/>
          </a:prstGeom>
          <a:solidFill>
            <a:srgbClr val="FFC000">
              <a:alpha val="19063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7138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BEFEE-F2D1-363E-E5E2-0A7F5E79A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F9503A6-2E22-31F2-B508-E016CC5AF941}"/>
              </a:ext>
            </a:extLst>
          </p:cNvPr>
          <p:cNvSpPr txBox="1"/>
          <p:nvPr/>
        </p:nvSpPr>
        <p:spPr>
          <a:xfrm>
            <a:off x="1440656" y="2228722"/>
            <a:ext cx="15119350" cy="41635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 err="1">
                <a:solidFill>
                  <a:srgbClr val="0070C0"/>
                </a:solidFill>
              </a:rPr>
              <a:t>wo</a:t>
            </a:r>
            <a:r>
              <a:rPr lang="fr-FR" sz="13228" b="1" dirty="0">
                <a:solidFill>
                  <a:srgbClr val="0070C0"/>
                </a:solidFill>
              </a:rPr>
              <a:t>=f(</a:t>
            </a:r>
            <a:r>
              <a:rPr lang="fr-FR" sz="13228" b="1" dirty="0" err="1">
                <a:solidFill>
                  <a:srgbClr val="0070C0"/>
                </a:solidFill>
              </a:rPr>
              <a:t>dx,dy,dz</a:t>
            </a:r>
            <a:r>
              <a:rPr lang="fr-FR" sz="13228" b="1" dirty="0">
                <a:solidFill>
                  <a:srgbClr val="0070C0"/>
                </a:solidFill>
              </a:rPr>
              <a:t>)</a:t>
            </a:r>
          </a:p>
          <a:p>
            <a:pPr algn="ctr"/>
            <a:r>
              <a:rPr lang="fr-FR" sz="13228" b="1" dirty="0" err="1">
                <a:solidFill>
                  <a:srgbClr val="0070C0"/>
                </a:solidFill>
              </a:rPr>
              <a:t>ocean</a:t>
            </a:r>
            <a:endParaRPr lang="fr-FR" sz="13228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9C41568-7D78-485B-2422-DA1F34EA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C4D71A-5B60-2EA2-E495-745283F6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81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E29F49-ED88-234E-E662-303FDA5A7E74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85914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B3F73-B80A-2BCE-8DC8-67F084DF4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F7F8590-9CF5-F29B-D574-18B73EBAA65D}"/>
              </a:ext>
            </a:extLst>
          </p:cNvPr>
          <p:cNvSpPr/>
          <p:nvPr/>
        </p:nvSpPr>
        <p:spPr>
          <a:xfrm>
            <a:off x="170121" y="225740"/>
            <a:ext cx="17618149" cy="1088803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F765E7-0B45-B5EA-950E-4A35AEE8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8994" y="1512424"/>
            <a:ext cx="9142673" cy="914267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9622AC4-58AD-FC5F-8A2F-D0CBDC417765}"/>
              </a:ext>
            </a:extLst>
          </p:cNvPr>
          <p:cNvSpPr txBox="1"/>
          <p:nvPr/>
        </p:nvSpPr>
        <p:spPr>
          <a:xfrm>
            <a:off x="8034786" y="684416"/>
            <a:ext cx="1931105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/>
              <a:t>tau= f (</a:t>
            </a:r>
            <a:r>
              <a:rPr lang="fr-FR" sz="3200" b="1" dirty="0">
                <a:solidFill>
                  <a:srgbClr val="0432FF"/>
                </a:solidFill>
              </a:rPr>
              <a:t>dx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35696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27BE0-2931-BC7D-6B94-BB4979AC7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CE69F78-CBA8-FA55-2F09-A160454C90D3}"/>
              </a:ext>
            </a:extLst>
          </p:cNvPr>
          <p:cNvSpPr/>
          <p:nvPr/>
        </p:nvSpPr>
        <p:spPr>
          <a:xfrm>
            <a:off x="170121" y="225740"/>
            <a:ext cx="17618149" cy="1088803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95403C-F262-E710-6737-17657A708F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8994" y="1512424"/>
            <a:ext cx="9142673" cy="914267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7D328EA-4074-EA01-B62D-B8966B8002B9}"/>
              </a:ext>
            </a:extLst>
          </p:cNvPr>
          <p:cNvSpPr txBox="1"/>
          <p:nvPr/>
        </p:nvSpPr>
        <p:spPr>
          <a:xfrm>
            <a:off x="8032381" y="684416"/>
            <a:ext cx="193591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/>
              <a:t>tau= f (</a:t>
            </a:r>
            <a:r>
              <a:rPr lang="fr-FR" sz="3200" b="1" dirty="0" err="1">
                <a:solidFill>
                  <a:srgbClr val="0432FF"/>
                </a:solidFill>
              </a:rPr>
              <a:t>dy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69037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8891E-3A26-CB73-B7CA-73D83174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001347D-BB82-42C2-280D-56299690825D}"/>
              </a:ext>
            </a:extLst>
          </p:cNvPr>
          <p:cNvSpPr/>
          <p:nvPr/>
        </p:nvSpPr>
        <p:spPr>
          <a:xfrm>
            <a:off x="170121" y="225740"/>
            <a:ext cx="17618149" cy="1088803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AD19D04-4D64-7137-F67D-6562BDE7A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8994" y="1512424"/>
            <a:ext cx="9142673" cy="914267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8983EA4-39DF-EA73-C30E-587A981F19A1}"/>
              </a:ext>
            </a:extLst>
          </p:cNvPr>
          <p:cNvSpPr txBox="1"/>
          <p:nvPr/>
        </p:nvSpPr>
        <p:spPr>
          <a:xfrm>
            <a:off x="8047610" y="684416"/>
            <a:ext cx="1905458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/>
              <a:t>tau= f (</a:t>
            </a:r>
            <a:r>
              <a:rPr lang="fr-FR" sz="3200" b="1" dirty="0">
                <a:solidFill>
                  <a:srgbClr val="0432FF"/>
                </a:solidFill>
              </a:rPr>
              <a:t>dz</a:t>
            </a:r>
            <a:r>
              <a:rPr lang="fr-FR" sz="3200" b="1" dirty="0"/>
              <a:t>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55386A3-115A-5612-A4E0-60CD6EE414F2}"/>
              </a:ext>
            </a:extLst>
          </p:cNvPr>
          <p:cNvSpPr txBox="1"/>
          <p:nvPr/>
        </p:nvSpPr>
        <p:spPr>
          <a:xfrm>
            <a:off x="1013745" y="7390620"/>
            <a:ext cx="5794748" cy="2308324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Peut on conclure que la résolution de l’océan n’est pas déterminante dans tau =&gt; dans </a:t>
            </a:r>
            <a:r>
              <a:rPr lang="fr-FR" dirty="0" err="1"/>
              <a:t>wod</a:t>
            </a:r>
            <a:r>
              <a:rPr lang="fr-FR" dirty="0"/>
              <a:t> =&gt; dans </a:t>
            </a:r>
            <a:r>
              <a:rPr lang="fr-FR" dirty="0" err="1"/>
              <a:t>sst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Mais que la </a:t>
            </a:r>
            <a:r>
              <a:rPr lang="fr-FR" dirty="0" err="1">
                <a:solidFill>
                  <a:srgbClr val="FF0000"/>
                </a:solidFill>
              </a:rPr>
              <a:t>sst</a:t>
            </a:r>
            <a:r>
              <a:rPr lang="fr-FR" dirty="0">
                <a:solidFill>
                  <a:srgbClr val="FF0000"/>
                </a:solidFill>
              </a:rPr>
              <a:t> dépend bien de </a:t>
            </a:r>
            <a:r>
              <a:rPr lang="fr-FR" dirty="0" err="1">
                <a:solidFill>
                  <a:srgbClr val="FF0000"/>
                </a:solidFill>
              </a:rPr>
              <a:t>wod</a:t>
            </a:r>
            <a:r>
              <a:rPr lang="fr-FR" dirty="0">
                <a:solidFill>
                  <a:srgbClr val="FF0000"/>
                </a:solidFill>
              </a:rPr>
              <a:t> et donc de tau. C’est donc l’amélioration de tau au fil des </a:t>
            </a:r>
            <a:r>
              <a:rPr lang="fr-FR" dirty="0" err="1">
                <a:solidFill>
                  <a:srgbClr val="FF0000"/>
                </a:solidFill>
              </a:rPr>
              <a:t>cmip</a:t>
            </a:r>
            <a:r>
              <a:rPr lang="fr-FR" dirty="0">
                <a:solidFill>
                  <a:srgbClr val="FF0000"/>
                </a:solidFill>
              </a:rPr>
              <a:t> qui améliore </a:t>
            </a:r>
            <a:r>
              <a:rPr lang="fr-FR" dirty="0" err="1">
                <a:solidFill>
                  <a:srgbClr val="FF0000"/>
                </a:solidFill>
              </a:rPr>
              <a:t>wo</a:t>
            </a:r>
            <a:r>
              <a:rPr lang="fr-FR" dirty="0">
                <a:solidFill>
                  <a:srgbClr val="FF0000"/>
                </a:solidFill>
              </a:rPr>
              <a:t> et donc la </a:t>
            </a:r>
            <a:r>
              <a:rPr lang="fr-FR" dirty="0" err="1">
                <a:solidFill>
                  <a:srgbClr val="FF0000"/>
                </a:solidFill>
              </a:rPr>
              <a:t>sst</a:t>
            </a:r>
            <a:r>
              <a:rPr lang="fr-FR" dirty="0">
                <a:solidFill>
                  <a:srgbClr val="FF0000"/>
                </a:solidFill>
              </a:rPr>
              <a:t>.</a:t>
            </a:r>
          </a:p>
          <a:p>
            <a:pPr lvl="1"/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151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979DB-FCA0-3367-8863-4514E201E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553CF9F-B096-E062-E92F-36343DFF0AA9}"/>
              </a:ext>
            </a:extLst>
          </p:cNvPr>
          <p:cNvSpPr txBox="1"/>
          <p:nvPr/>
        </p:nvSpPr>
        <p:spPr>
          <a:xfrm>
            <a:off x="1440656" y="2228722"/>
            <a:ext cx="15119350" cy="41635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 err="1">
                <a:solidFill>
                  <a:srgbClr val="0070C0"/>
                </a:solidFill>
              </a:rPr>
              <a:t>wo</a:t>
            </a:r>
            <a:r>
              <a:rPr lang="fr-FR" sz="13228" b="1" dirty="0">
                <a:solidFill>
                  <a:srgbClr val="0070C0"/>
                </a:solidFill>
              </a:rPr>
              <a:t>=f(</a:t>
            </a:r>
            <a:r>
              <a:rPr lang="fr-FR" sz="13228" b="1" dirty="0" err="1">
                <a:solidFill>
                  <a:srgbClr val="0070C0"/>
                </a:solidFill>
              </a:rPr>
              <a:t>dx,dy,dz</a:t>
            </a:r>
            <a:r>
              <a:rPr lang="fr-FR" sz="13228" b="1" dirty="0">
                <a:solidFill>
                  <a:srgbClr val="0070C0"/>
                </a:solidFill>
              </a:rPr>
              <a:t>)</a:t>
            </a:r>
          </a:p>
          <a:p>
            <a:pPr algn="ctr"/>
            <a:r>
              <a:rPr lang="fr-FR" sz="13228" b="1" dirty="0">
                <a:solidFill>
                  <a:srgbClr val="0070C0"/>
                </a:solidFill>
              </a:rPr>
              <a:t>atmosphère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317DF90-7DD9-5DE8-E8B9-8E3DDC318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C04DC1-9AD5-C5C3-ECE3-519C453C6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85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31FE91-7D9D-9764-5DFD-02DCD39A26D3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1109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6CD5D-00E2-B8AC-8C0E-8C4C1A527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6F9AFAA-D72B-06A0-74E6-20471D514D45}"/>
              </a:ext>
            </a:extLst>
          </p:cNvPr>
          <p:cNvSpPr txBox="1"/>
          <p:nvPr/>
        </p:nvSpPr>
        <p:spPr>
          <a:xfrm>
            <a:off x="1440656" y="2228722"/>
            <a:ext cx="15119350" cy="21279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 err="1">
                <a:solidFill>
                  <a:srgbClr val="0070C0"/>
                </a:solidFill>
              </a:rPr>
              <a:t>deltaT</a:t>
            </a:r>
            <a:r>
              <a:rPr lang="fr-FR" sz="13228" b="1" dirty="0">
                <a:solidFill>
                  <a:srgbClr val="0070C0"/>
                </a:solidFill>
              </a:rPr>
              <a:t>=f(</a:t>
            </a:r>
            <a:r>
              <a:rPr lang="fr-FR" sz="13228" b="1" dirty="0" err="1">
                <a:solidFill>
                  <a:srgbClr val="0070C0"/>
                </a:solidFill>
              </a:rPr>
              <a:t>Q,H,wo</a:t>
            </a:r>
            <a:r>
              <a:rPr lang="fr-FR" sz="13228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1BFEAEC-454F-187C-1F14-150B2F9F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7E83BC-A8D4-CF2B-C68C-A8DB23660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86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1F8EE8E-8589-D817-3A7E-9A097EE03AF4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329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CCD7A-B67F-2491-066A-BDDFA2A3D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B3EE8D2-FBC4-2A6B-5AFD-8CB9892A95F8}"/>
              </a:ext>
            </a:extLst>
          </p:cNvPr>
          <p:cNvSpPr/>
          <p:nvPr/>
        </p:nvSpPr>
        <p:spPr>
          <a:xfrm>
            <a:off x="170121" y="225740"/>
            <a:ext cx="17618149" cy="1088803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ABE519-DCAF-1191-D1CB-03539C4D33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6FABBAD-A790-7249-C5DE-715EA615E10F}"/>
              </a:ext>
            </a:extLst>
          </p:cNvPr>
          <p:cNvSpPr txBox="1"/>
          <p:nvPr/>
        </p:nvSpPr>
        <p:spPr>
          <a:xfrm>
            <a:off x="5762527" y="684416"/>
            <a:ext cx="6475620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/>
              <a:t>dT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Q_H_wod+wo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17460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99D1D-D5E2-455C-80EB-7A8868185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48FDB5-69FA-4CE8-19CE-C5B07B8FB8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EE70115-E4C1-60B6-A7F6-36D92483DBA9}"/>
              </a:ext>
            </a:extLst>
          </p:cNvPr>
          <p:cNvSpPr txBox="1"/>
          <p:nvPr/>
        </p:nvSpPr>
        <p:spPr>
          <a:xfrm>
            <a:off x="5762528" y="684416"/>
            <a:ext cx="6475620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/>
              <a:t>dT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Q_H_wod+wo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3F336F8-15F6-02A4-51E2-58C3965F0050}"/>
              </a:ext>
            </a:extLst>
          </p:cNvPr>
          <p:cNvSpPr txBox="1"/>
          <p:nvPr/>
        </p:nvSpPr>
        <p:spPr>
          <a:xfrm>
            <a:off x="2371057" y="8719163"/>
            <a:ext cx="5794748" cy="23083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(id5c2)</a:t>
            </a:r>
            <a:r>
              <a:rPr lang="fr-FR" dirty="0">
                <a:solidFill>
                  <a:srgbClr val="FF0000"/>
                </a:solidFill>
              </a:rPr>
              <a:t>	cmip5_BNU-ESM</a:t>
            </a:r>
          </a:p>
          <a:p>
            <a:pPr marL="1124026" lvl="1" indent="-285750">
              <a:buFont typeface="Arial" panose="020B0604020202020204" pitchFamily="34" charset="0"/>
              <a:buChar char="•"/>
            </a:pPr>
            <a:r>
              <a:rPr lang="fr-FR" dirty="0" err="1"/>
              <a:t>wo</a:t>
            </a:r>
            <a:r>
              <a:rPr lang="fr-FR" dirty="0"/>
              <a:t> vraiment douteux… et les autres champs aussi</a:t>
            </a:r>
          </a:p>
          <a:p>
            <a:pPr marL="1124026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Manque pech12 </a:t>
            </a:r>
            <a:r>
              <a:rPr lang="fr-FR" dirty="0" err="1">
                <a:solidFill>
                  <a:srgbClr val="FF0000"/>
                </a:solidFill>
              </a:rPr>
              <a:t>hfdsO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(à récupérer dans fichiers sigma (2D =&gt; pas de problème de niveaux !)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9791EF8-0691-FB0D-6899-8807A0E6FCF3}"/>
              </a:ext>
            </a:extLst>
          </p:cNvPr>
          <p:cNvSpPr/>
          <p:nvPr/>
        </p:nvSpPr>
        <p:spPr>
          <a:xfrm>
            <a:off x="13588408" y="4104168"/>
            <a:ext cx="720000" cy="720000"/>
          </a:xfrm>
          <a:prstGeom prst="ellipse">
            <a:avLst/>
          </a:prstGeom>
          <a:solidFill>
            <a:srgbClr val="FFC000">
              <a:alpha val="19063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99027C-9E33-D6ED-D3BC-E508F058A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6016" y="0"/>
            <a:ext cx="3572256" cy="71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46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76519-431A-F75B-5E43-9772810B2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0314DA5-5ABF-F6B9-90DE-9B380456BD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81E7DF0-A618-14E7-4423-AEC735F35E39}"/>
              </a:ext>
            </a:extLst>
          </p:cNvPr>
          <p:cNvSpPr txBox="1"/>
          <p:nvPr/>
        </p:nvSpPr>
        <p:spPr>
          <a:xfrm>
            <a:off x="3735149" y="684416"/>
            <a:ext cx="10530383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432FF"/>
                </a:solidFill>
              </a:rPr>
              <a:t>Sans cmip5_BNU-ESM : </a:t>
            </a:r>
            <a:r>
              <a:rPr lang="fr-FR" sz="3200" b="1" dirty="0"/>
              <a:t>dT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Q_H_wod+wo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529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C410B-218F-9793-2E49-12EF66FE2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833E0BE-7FCA-5121-442C-32C709520140}"/>
              </a:ext>
            </a:extLst>
          </p:cNvPr>
          <p:cNvSpPr txBox="1"/>
          <p:nvPr/>
        </p:nvSpPr>
        <p:spPr>
          <a:xfrm>
            <a:off x="1440656" y="2228722"/>
            <a:ext cx="15119350" cy="212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228" dirty="0" err="1"/>
              <a:t>wo</a:t>
            </a:r>
            <a:r>
              <a:rPr lang="fr-FR" sz="13228" dirty="0"/>
              <a:t> | </a:t>
            </a:r>
            <a:r>
              <a:rPr lang="fr-FR" sz="13228" dirty="0" err="1"/>
              <a:t>wod</a:t>
            </a:r>
            <a:r>
              <a:rPr lang="fr-FR" sz="13228" dirty="0"/>
              <a:t> | </a:t>
            </a:r>
            <a:r>
              <a:rPr lang="fr-FR" sz="13228" dirty="0" err="1"/>
              <a:t>wod+wo</a:t>
            </a:r>
            <a:endParaRPr lang="fr-FR" sz="13228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ED3078-6B9B-E196-29B5-434CAB3F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F28137-9504-9CC8-8283-A5A2AB83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2352FB4-B020-897A-F9D2-25B4461C0883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66404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9BAAB-14FC-6F72-80F7-96A62B54E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2DA11C3-942D-3F4A-5E85-C8D3652382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C12F7C4-794B-1443-6E2E-186D01AFC22C}"/>
              </a:ext>
            </a:extLst>
          </p:cNvPr>
          <p:cNvSpPr txBox="1"/>
          <p:nvPr/>
        </p:nvSpPr>
        <p:spPr>
          <a:xfrm>
            <a:off x="3735149" y="684416"/>
            <a:ext cx="10530383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432FF"/>
                </a:solidFill>
              </a:rPr>
              <a:t>Sans cmip5_BNU-ESM : </a:t>
            </a:r>
            <a:r>
              <a:rPr lang="fr-FR" sz="3200" b="1" dirty="0"/>
              <a:t>dT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Q_H_wod+wo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126535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23317-55F6-8F88-CE55-147DC30CD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0C14C78-97A6-8D84-2B23-A138D5C770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F120119-F412-4D9D-755F-3B51F68FE603}"/>
              </a:ext>
            </a:extLst>
          </p:cNvPr>
          <p:cNvSpPr txBox="1"/>
          <p:nvPr/>
        </p:nvSpPr>
        <p:spPr>
          <a:xfrm>
            <a:off x="5142170" y="684416"/>
            <a:ext cx="7716343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B050"/>
                </a:solidFill>
              </a:rPr>
              <a:t>cmip5</a:t>
            </a:r>
            <a:r>
              <a:rPr lang="fr-FR" sz="3200" b="1" dirty="0">
                <a:solidFill>
                  <a:srgbClr val="0432FF"/>
                </a:solidFill>
              </a:rPr>
              <a:t>: </a:t>
            </a:r>
            <a:r>
              <a:rPr lang="fr-FR" sz="3200" b="1" dirty="0"/>
              <a:t>dT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Q_H_wod+wo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2116046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83B14-63DF-0E2C-51CA-C8BA9F176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CAD75E-9CC7-3815-9E0E-48935024FC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68B7441-10C9-AC30-906F-52B7A44E88AB}"/>
              </a:ext>
            </a:extLst>
          </p:cNvPr>
          <p:cNvSpPr txBox="1"/>
          <p:nvPr/>
        </p:nvSpPr>
        <p:spPr>
          <a:xfrm>
            <a:off x="5142170" y="684416"/>
            <a:ext cx="7716343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432FF"/>
                </a:solidFill>
              </a:rPr>
              <a:t>cmip6: </a:t>
            </a:r>
            <a:r>
              <a:rPr lang="fr-FR" sz="3200" b="1" dirty="0"/>
              <a:t>dT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Q_H_wod+wo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112206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CA193-83D1-3A3E-7064-BF97A1036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C788059-1787-2616-8D2D-64B6EA7162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8434CB7-4AA6-7CBB-10A5-1F41AB746B7B}"/>
              </a:ext>
            </a:extLst>
          </p:cNvPr>
          <p:cNvSpPr txBox="1"/>
          <p:nvPr/>
        </p:nvSpPr>
        <p:spPr>
          <a:xfrm>
            <a:off x="5142170" y="684416"/>
            <a:ext cx="7716343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432FF"/>
                </a:solidFill>
              </a:rPr>
              <a:t>cmip6: </a:t>
            </a:r>
            <a:r>
              <a:rPr lang="fr-FR" sz="3200" b="1" dirty="0"/>
              <a:t>dT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Q_H_wod+wo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1A56500-34F7-A2F9-2C0D-34933560ADFE}"/>
              </a:ext>
            </a:extLst>
          </p:cNvPr>
          <p:cNvSpPr txBox="1"/>
          <p:nvPr/>
        </p:nvSpPr>
        <p:spPr>
          <a:xfrm>
            <a:off x="2371057" y="8633637"/>
            <a:ext cx="5794748" cy="23083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Sur </a:t>
            </a:r>
            <a:r>
              <a:rPr lang="fr-FR" dirty="0" err="1"/>
              <a:t>deltaT</a:t>
            </a:r>
            <a:r>
              <a:rPr lang="fr-FR" dirty="0"/>
              <a:t> = f [</a:t>
            </a:r>
            <a:r>
              <a:rPr lang="fr-FR" dirty="0" err="1"/>
              <a:t>QHrhoCpwod</a:t>
            </a:r>
            <a:r>
              <a:rPr lang="fr-FR" dirty="0"/>
              <a:t>] pourquoi </a:t>
            </a:r>
            <a:r>
              <a:rPr lang="fr-FR" dirty="0" err="1"/>
              <a:t>dun</a:t>
            </a:r>
            <a:r>
              <a:rPr lang="fr-FR" dirty="0"/>
              <a:t> côté ou l'autre de la droite 1 </a:t>
            </a:r>
            <a:r>
              <a:rPr lang="fr-FR" dirty="0" err="1"/>
              <a:t>poir</a:t>
            </a:r>
            <a:r>
              <a:rPr lang="fr-FR" dirty="0"/>
              <a:t> 1 ou pourquoi a distance?</a:t>
            </a:r>
          </a:p>
          <a:p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Corrélé à delta </a:t>
            </a:r>
            <a:r>
              <a:rPr lang="fr-FR" dirty="0" err="1"/>
              <a:t>T</a:t>
            </a:r>
            <a:r>
              <a:rPr lang="fr-FR" dirty="0"/>
              <a:t> ou à </a:t>
            </a:r>
            <a:r>
              <a:rPr lang="fr-FR" dirty="0" err="1"/>
              <a:t>Tsub</a:t>
            </a:r>
            <a:r>
              <a:rPr lang="fr-FR" dirty="0"/>
              <a:t>? Ordre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Je peux afficher facilement sur chaque point, </a:t>
            </a:r>
            <a:r>
              <a:rPr lang="fr-FR" dirty="0" err="1"/>
              <a:t>wo</a:t>
            </a:r>
            <a:r>
              <a:rPr lang="fr-FR" dirty="0"/>
              <a:t>, </a:t>
            </a:r>
            <a:r>
              <a:rPr lang="fr-FR" dirty="0" err="1"/>
              <a:t>Tsub</a:t>
            </a:r>
            <a:r>
              <a:rPr lang="fr-FR" dirty="0"/>
              <a:t>… pour une </a:t>
            </a:r>
            <a:r>
              <a:rPr lang="fr-FR" dirty="0" err="1"/>
              <a:t>premire</a:t>
            </a:r>
            <a:r>
              <a:rPr lang="fr-FR" dirty="0"/>
              <a:t> estimation qualitative</a:t>
            </a:r>
          </a:p>
        </p:txBody>
      </p:sp>
    </p:spTree>
    <p:extLst>
      <p:ext uri="{BB962C8B-B14F-4D97-AF65-F5344CB8AC3E}">
        <p14:creationId xmlns:p14="http://schemas.microsoft.com/office/powerpoint/2010/main" val="39649684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20E26-88EC-B7BA-B54D-F896A69FA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57A7697-82C2-829B-BFDC-5DC22A06C0E7}"/>
              </a:ext>
            </a:extLst>
          </p:cNvPr>
          <p:cNvSpPr txBox="1"/>
          <p:nvPr/>
        </p:nvSpPr>
        <p:spPr>
          <a:xfrm>
            <a:off x="1440656" y="1069769"/>
            <a:ext cx="15119350" cy="212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228" dirty="0"/>
              <a:t>Influence H/h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88B311-5585-514B-6AC7-EE29D5612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496645-3020-8AFF-8900-FB28C43AE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94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3FEBEFB-9ADE-8318-D50A-8A84DC02C649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03624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68371-7D2B-1541-4807-F717B640B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D592726-34A4-541C-6FCA-06633D585B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A80078C-1CCB-D2C9-C3D3-50EA6F4B7C88}"/>
              </a:ext>
            </a:extLst>
          </p:cNvPr>
          <p:cNvSpPr txBox="1"/>
          <p:nvPr/>
        </p:nvSpPr>
        <p:spPr>
          <a:xfrm>
            <a:off x="4262028" y="684416"/>
            <a:ext cx="9476633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432FF"/>
                </a:solidFill>
              </a:rPr>
              <a:t>Cmip6  &amp; H/h = 50/30: </a:t>
            </a:r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71358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DB5F1-0953-73CE-EF74-578BAD155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15AA0D-645A-93EB-4CF1-A5F5F56A1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0704C55-C39C-26E2-34E1-DEA1883716A7}"/>
              </a:ext>
            </a:extLst>
          </p:cNvPr>
          <p:cNvSpPr txBox="1"/>
          <p:nvPr/>
        </p:nvSpPr>
        <p:spPr>
          <a:xfrm>
            <a:off x="4262028" y="684416"/>
            <a:ext cx="9476633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432FF"/>
                </a:solidFill>
              </a:rPr>
              <a:t>Cmip6  &amp; H/h = 30/50: </a:t>
            </a:r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8A471C1-7663-2EF8-4B62-B87D41594A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23086" y="1523057"/>
            <a:ext cx="13625738" cy="681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108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05212-4D96-031D-A7F5-DC84DC1FA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2FD308A-AFD5-D037-25EA-0F28F6CA4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0556" y="1512424"/>
            <a:ext cx="13625738" cy="68128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FD6268F-2DC1-B5DE-7C6F-01F88CEA74E1}"/>
              </a:ext>
            </a:extLst>
          </p:cNvPr>
          <p:cNvSpPr txBox="1"/>
          <p:nvPr/>
        </p:nvSpPr>
        <p:spPr>
          <a:xfrm>
            <a:off x="4262028" y="684416"/>
            <a:ext cx="9476633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432FF"/>
                </a:solidFill>
              </a:rPr>
              <a:t>Cmip6  &amp; H/h = 30/50: </a:t>
            </a:r>
            <a:r>
              <a:rPr lang="fr-FR" sz="3200" b="1" dirty="0" err="1"/>
              <a:t>sst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 = f (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0F4AFF0-3E01-D076-55F8-B595535CF0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23086" y="1523057"/>
            <a:ext cx="13625738" cy="681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265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4E9E2-D29D-C0C6-0D81-CE2107583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3171A48-E068-0B34-DB4D-72DA7C4EEC9D}"/>
              </a:ext>
            </a:extLst>
          </p:cNvPr>
          <p:cNvSpPr txBox="1"/>
          <p:nvPr/>
        </p:nvSpPr>
        <p:spPr>
          <a:xfrm>
            <a:off x="1440656" y="2228722"/>
            <a:ext cx="15119350" cy="21279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 err="1">
                <a:solidFill>
                  <a:srgbClr val="0070C0"/>
                </a:solidFill>
              </a:rPr>
              <a:t>hfdsO</a:t>
            </a:r>
            <a:r>
              <a:rPr lang="fr-FR" sz="13228" b="1" dirty="0">
                <a:solidFill>
                  <a:srgbClr val="0070C0"/>
                </a:solidFill>
              </a:rPr>
              <a:t>=f(dT*</a:t>
            </a:r>
            <a:r>
              <a:rPr lang="fr-FR" sz="13228" b="1" dirty="0" err="1">
                <a:solidFill>
                  <a:srgbClr val="0070C0"/>
                </a:solidFill>
              </a:rPr>
              <a:t>wod</a:t>
            </a:r>
            <a:r>
              <a:rPr lang="fr-FR" sz="13228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7A2319-93BF-BEB7-3BB2-5B4AFEF9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D1F35F-9CE0-BDCA-CA96-40936F1BF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98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4D253B-048F-394F-EC3B-5089FCFF1076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7AEAC18-16DF-9B75-4EDA-A2560994442F}"/>
              </a:ext>
            </a:extLst>
          </p:cNvPr>
          <p:cNvSpPr/>
          <p:nvPr/>
        </p:nvSpPr>
        <p:spPr>
          <a:xfrm>
            <a:off x="2260600" y="5252358"/>
            <a:ext cx="13017500" cy="395514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err="1">
                <a:solidFill>
                  <a:schemeClr val="tx1"/>
                </a:solidFill>
              </a:rPr>
              <a:t>hfdsO</a:t>
            </a:r>
            <a:r>
              <a:rPr lang="fr-FR" sz="4000" b="1" dirty="0">
                <a:solidFill>
                  <a:schemeClr val="tx1"/>
                </a:solidFill>
              </a:rPr>
              <a:t> = f [(</a:t>
            </a:r>
            <a:r>
              <a:rPr lang="fr-FR" sz="4000" b="1" dirty="0" err="1">
                <a:solidFill>
                  <a:schemeClr val="tx1"/>
                </a:solidFill>
              </a:rPr>
              <a:t>sst</a:t>
            </a:r>
            <a:r>
              <a:rPr lang="fr-FR" sz="4000" b="1" dirty="0">
                <a:solidFill>
                  <a:schemeClr val="tx1"/>
                </a:solidFill>
              </a:rPr>
              <a:t> - T31-108m)*</a:t>
            </a:r>
            <a:r>
              <a:rPr lang="fr-FR" sz="4000" b="1" dirty="0" err="1">
                <a:solidFill>
                  <a:schemeClr val="tx1"/>
                </a:solidFill>
              </a:rPr>
              <a:t>wod</a:t>
            </a:r>
            <a:r>
              <a:rPr lang="fr-FR" sz="4000" b="1" dirty="0">
                <a:solidFill>
                  <a:schemeClr val="tx1"/>
                </a:solidFill>
              </a:rPr>
              <a:t> à ~ -45m )]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/>
                </a:solidFill>
              </a:rPr>
              <a:t>Proxy de ce qui arrive comme chaleur à la base de la MLD (-20m)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/>
                </a:solidFill>
              </a:rPr>
              <a:t>SST correspond à peu près à </a:t>
            </a:r>
            <a:r>
              <a:rPr lang="fr-FR" b="1" dirty="0" err="1">
                <a:solidFill>
                  <a:schemeClr val="tx1"/>
                </a:solidFill>
              </a:rPr>
              <a:t>T</a:t>
            </a:r>
            <a:r>
              <a:rPr lang="fr-FR" b="1" dirty="0">
                <a:solidFill>
                  <a:schemeClr val="tx1"/>
                </a:solidFill>
              </a:rPr>
              <a:t> à la base de la MLD à  -20m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/>
                </a:solidFill>
              </a:rPr>
              <a:t> T31-108m correspond à une température à 70m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/>
                </a:solidFill>
              </a:rPr>
              <a:t>On a donc un </a:t>
            </a:r>
            <a:r>
              <a:rPr lang="fr-FR" b="1" dirty="0" err="1">
                <a:solidFill>
                  <a:schemeClr val="tx1"/>
                </a:solidFill>
              </a:rPr>
              <a:t>deltaT</a:t>
            </a:r>
            <a:r>
              <a:rPr lang="fr-FR" b="1" dirty="0">
                <a:solidFill>
                  <a:schemeClr val="tx1"/>
                </a:solidFill>
              </a:rPr>
              <a:t> entre 70m et 20m = 50m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1"/>
                </a:solidFill>
              </a:rPr>
              <a:t>On prend donc un </a:t>
            </a:r>
            <a:r>
              <a:rPr lang="fr-FR" b="1" dirty="0" err="1">
                <a:solidFill>
                  <a:schemeClr val="tx1"/>
                </a:solidFill>
              </a:rPr>
              <a:t>wod</a:t>
            </a:r>
            <a:r>
              <a:rPr lang="fr-FR" b="1" dirty="0">
                <a:solidFill>
                  <a:schemeClr val="tx1"/>
                </a:solidFill>
              </a:rPr>
              <a:t> au milieu de cette couche =&gt; à -45m  (on prend le niveau -54m)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962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78967-AE71-C556-59C1-82A055E2D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4E2EFF2-5EFB-9131-53B8-30F28A0BE4DA}"/>
              </a:ext>
            </a:extLst>
          </p:cNvPr>
          <p:cNvSpPr/>
          <p:nvPr/>
        </p:nvSpPr>
        <p:spPr>
          <a:xfrm>
            <a:off x="170121" y="225740"/>
            <a:ext cx="17618149" cy="10888033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18CDA6-83B1-D122-DFAB-C0BFDCEF5E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8994" y="1512424"/>
            <a:ext cx="9142673" cy="914267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DB18896-D480-446C-48F8-014268E9FA4A}"/>
              </a:ext>
            </a:extLst>
          </p:cNvPr>
          <p:cNvSpPr txBox="1"/>
          <p:nvPr/>
        </p:nvSpPr>
        <p:spPr>
          <a:xfrm>
            <a:off x="6232499" y="684416"/>
            <a:ext cx="5535683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/>
              <a:t>hfdsO</a:t>
            </a:r>
            <a:r>
              <a:rPr lang="fr-FR" sz="3200" b="1" dirty="0"/>
              <a:t>= f (dT * </a:t>
            </a:r>
            <a:r>
              <a:rPr lang="fr-FR" sz="3200" b="1" dirty="0" err="1"/>
              <a:t>wod+wo</a:t>
            </a:r>
            <a:r>
              <a:rPr lang="fr-FR" sz="3200" b="1" dirty="0"/>
              <a:t> </a:t>
            </a:r>
            <a:r>
              <a:rPr lang="fr-FR" sz="3200" b="1" dirty="0" err="1"/>
              <a:t>coastal</a:t>
            </a:r>
            <a:r>
              <a:rPr lang="fr-FR" sz="3200" b="1" dirty="0"/>
              <a:t>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5C4020-6272-D358-0C1C-E3FED79557FD}"/>
              </a:ext>
            </a:extLst>
          </p:cNvPr>
          <p:cNvSpPr txBox="1"/>
          <p:nvPr/>
        </p:nvSpPr>
        <p:spPr>
          <a:xfrm>
            <a:off x="0" y="8771682"/>
            <a:ext cx="8721123" cy="2800767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 err="1"/>
              <a:t>T_sub</a:t>
            </a:r>
            <a:r>
              <a:rPr lang="fr-FR" sz="8800" b="1" dirty="0"/>
              <a:t> 31-108m</a:t>
            </a:r>
          </a:p>
          <a:p>
            <a:pPr algn="ctr"/>
            <a:r>
              <a:rPr lang="fr-FR" sz="8800" b="1" dirty="0" err="1"/>
              <a:t>wo</a:t>
            </a:r>
            <a:r>
              <a:rPr lang="fr-FR" sz="8800" b="1" dirty="0"/>
              <a:t> 54m</a:t>
            </a:r>
          </a:p>
        </p:txBody>
      </p:sp>
    </p:spTree>
    <p:extLst>
      <p:ext uri="{BB962C8B-B14F-4D97-AF65-F5344CB8AC3E}">
        <p14:creationId xmlns:p14="http://schemas.microsoft.com/office/powerpoint/2010/main" val="16406542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77542</TotalTime>
  <Words>1735</Words>
  <Application>Microsoft Macintosh PowerPoint</Application>
  <PresentationFormat>Personnalisé</PresentationFormat>
  <Paragraphs>282</Paragraphs>
  <Slides>100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100</vt:i4>
      </vt:variant>
    </vt:vector>
  </HeadingPairs>
  <TitlesOfParts>
    <vt:vector size="103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locean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</dc:creator>
  <cp:lastModifiedBy>CASA Chris</cp:lastModifiedBy>
  <cp:revision>1350</cp:revision>
  <dcterms:created xsi:type="dcterms:W3CDTF">2016-10-03T12:52:55Z</dcterms:created>
  <dcterms:modified xsi:type="dcterms:W3CDTF">2026-04-01T09:38:02Z</dcterms:modified>
</cp:coreProperties>
</file>