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413" r:id="rId2"/>
    <p:sldId id="748" r:id="rId3"/>
    <p:sldId id="700" r:id="rId4"/>
    <p:sldId id="416" r:id="rId5"/>
    <p:sldId id="703" r:id="rId6"/>
    <p:sldId id="701" r:id="rId7"/>
    <p:sldId id="415" r:id="rId8"/>
    <p:sldId id="711" r:id="rId9"/>
    <p:sldId id="419" r:id="rId10"/>
    <p:sldId id="697" r:id="rId11"/>
    <p:sldId id="699" r:id="rId12"/>
    <p:sldId id="704" r:id="rId13"/>
    <p:sldId id="712" r:id="rId14"/>
    <p:sldId id="713" r:id="rId15"/>
    <p:sldId id="714" r:id="rId16"/>
    <p:sldId id="718" r:id="rId17"/>
    <p:sldId id="702" r:id="rId18"/>
    <p:sldId id="420" r:id="rId19"/>
    <p:sldId id="731" r:id="rId20"/>
    <p:sldId id="732" r:id="rId21"/>
    <p:sldId id="733" r:id="rId22"/>
    <p:sldId id="734" r:id="rId23"/>
    <p:sldId id="735" r:id="rId24"/>
    <p:sldId id="736" r:id="rId25"/>
    <p:sldId id="737" r:id="rId26"/>
    <p:sldId id="738" r:id="rId27"/>
    <p:sldId id="739" r:id="rId28"/>
    <p:sldId id="740" r:id="rId29"/>
    <p:sldId id="741" r:id="rId30"/>
    <p:sldId id="742" r:id="rId31"/>
    <p:sldId id="743" r:id="rId32"/>
    <p:sldId id="744" r:id="rId33"/>
    <p:sldId id="745" r:id="rId34"/>
    <p:sldId id="719" r:id="rId35"/>
    <p:sldId id="727" r:id="rId36"/>
    <p:sldId id="722" r:id="rId37"/>
    <p:sldId id="705" r:id="rId38"/>
    <p:sldId id="679" r:id="rId39"/>
    <p:sldId id="680" r:id="rId40"/>
    <p:sldId id="707" r:id="rId41"/>
    <p:sldId id="676" r:id="rId42"/>
    <p:sldId id="334" r:id="rId43"/>
    <p:sldId id="674" r:id="rId44"/>
    <p:sldId id="681" r:id="rId45"/>
    <p:sldId id="723" r:id="rId46"/>
    <p:sldId id="724" r:id="rId47"/>
    <p:sldId id="725" r:id="rId48"/>
    <p:sldId id="726" r:id="rId49"/>
    <p:sldId id="728" r:id="rId50"/>
    <p:sldId id="729" r:id="rId51"/>
    <p:sldId id="730" r:id="rId52"/>
    <p:sldId id="708" r:id="rId53"/>
    <p:sldId id="746" r:id="rId54"/>
    <p:sldId id="747" r:id="rId55"/>
    <p:sldId id="710" r:id="rId56"/>
    <p:sldId id="709" r:id="rId57"/>
    <p:sldId id="417" r:id="rId58"/>
    <p:sldId id="418" r:id="rId59"/>
  </p:sldIdLst>
  <p:sldSz cx="18000663" cy="11339513"/>
  <p:notesSz cx="6858000" cy="9144000"/>
  <p:defaultTextStyle>
    <a:defPPr>
      <a:defRPr lang="fr-FR"/>
    </a:defPPr>
    <a:lvl1pPr algn="l" defTabSz="83827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838276" algn="l" defTabSz="83827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1676552" algn="l" defTabSz="83827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2514829" algn="l" defTabSz="83827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3353105" algn="l" defTabSz="83827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4191381" algn="l" defTabSz="1676552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5029657" algn="l" defTabSz="1676552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5867933" algn="l" defTabSz="1676552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6706210" algn="l" defTabSz="1676552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72" userDrawn="1">
          <p15:clr>
            <a:srgbClr val="A4A3A4"/>
          </p15:clr>
        </p15:guide>
        <p15:guide id="2" pos="56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57"/>
    <p:restoredTop sz="94726"/>
  </p:normalViewPr>
  <p:slideViewPr>
    <p:cSldViewPr snapToGrid="0" snapToObjects="1">
      <p:cViewPr>
        <p:scale>
          <a:sx n="110" d="100"/>
          <a:sy n="110" d="100"/>
        </p:scale>
        <p:origin x="424" y="-120"/>
      </p:cViewPr>
      <p:guideLst>
        <p:guide orient="horz" pos="3572"/>
        <p:guide pos="56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62" d="100"/>
          <a:sy n="162" d="100"/>
        </p:scale>
        <p:origin x="-358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282ABBD-4473-CC71-8A5B-EF7874C21F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74D0752-CC4F-64CD-17E1-EEEC7CA876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474F2D9-7626-4044-903F-8C4884DA1A38}" type="datetimeFigureOut">
              <a:rPr lang="fr-FR" altLang="fr-FR"/>
              <a:pPr>
                <a:defRPr/>
              </a:pPr>
              <a:t>05/11/2025</a:t>
            </a:fld>
            <a:endParaRPr lang="fr-FR" alt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E31E377-A303-9FF9-671C-7866F06238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23E44B2-B120-C651-91C4-B6A3D8DC66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B3297B5-D124-0F4E-BBEE-92E2A7049CB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170D762-3C08-C938-229D-B21EC75773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40F2CCB-7D89-2433-3212-86C2316F0B9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641DC5D-D89F-7F4A-B47E-EC2B85C64EFB}" type="datetimeFigureOut">
              <a:rPr lang="fr-FR" altLang="fr-FR"/>
              <a:pPr>
                <a:defRPr/>
              </a:pPr>
              <a:t>05/11/2025</a:t>
            </a:fld>
            <a:endParaRPr lang="fr-FR" alt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6181736A-256B-7E39-CEC6-52BB931D66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685800"/>
            <a:ext cx="54419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4239DA6F-E4F6-3401-FAF3-B0CB32BAF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CA5DC70-014A-E145-11EF-2C08CA0B4CA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63EBCE-F707-920D-909E-4D1894F1D1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D88CB1D-9C70-684D-B722-5428CE7B4E0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838276" rtl="0" eaLnBrk="0" fontAlgn="base" hangingPunct="0">
      <a:spcBef>
        <a:spcPct val="30000"/>
      </a:spcBef>
      <a:spcAft>
        <a:spcPct val="0"/>
      </a:spcAft>
      <a:defRPr sz="2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838276" algn="l" defTabSz="838276" rtl="0" eaLnBrk="0" fontAlgn="base" hangingPunct="0">
      <a:spcBef>
        <a:spcPct val="30000"/>
      </a:spcBef>
      <a:spcAft>
        <a:spcPct val="0"/>
      </a:spcAft>
      <a:defRPr sz="2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1676552" algn="l" defTabSz="838276" rtl="0" eaLnBrk="0" fontAlgn="base" hangingPunct="0">
      <a:spcBef>
        <a:spcPct val="30000"/>
      </a:spcBef>
      <a:spcAft>
        <a:spcPct val="0"/>
      </a:spcAft>
      <a:defRPr sz="2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2514829" algn="l" defTabSz="838276" rtl="0" eaLnBrk="0" fontAlgn="base" hangingPunct="0">
      <a:spcBef>
        <a:spcPct val="30000"/>
      </a:spcBef>
      <a:spcAft>
        <a:spcPct val="0"/>
      </a:spcAft>
      <a:defRPr sz="2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3353105" algn="l" defTabSz="838276" rtl="0" eaLnBrk="0" fontAlgn="base" hangingPunct="0">
      <a:spcBef>
        <a:spcPct val="30000"/>
      </a:spcBef>
      <a:spcAft>
        <a:spcPct val="0"/>
      </a:spcAft>
      <a:defRPr sz="2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4191381" algn="l" defTabSz="83827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5029657" algn="l" defTabSz="83827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867933" algn="l" defTabSz="83827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706210" algn="l" defTabSz="83827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e l'image des diapositives 1">
            <a:extLst>
              <a:ext uri="{FF2B5EF4-FFF2-40B4-BE49-F238E27FC236}">
                <a16:creationId xmlns:a16="http://schemas.microsoft.com/office/drawing/2014/main" id="{2B7C520A-3F94-7D09-7A7D-6548C60B2F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08025" y="685800"/>
            <a:ext cx="54419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Espace réservé des commentaires 2">
            <a:extLst>
              <a:ext uri="{FF2B5EF4-FFF2-40B4-BE49-F238E27FC236}">
                <a16:creationId xmlns:a16="http://schemas.microsoft.com/office/drawing/2014/main" id="{748EA123-E5E1-8765-FFCF-0054568B19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17411" name="Espace réservé du numéro de diapositive 3">
            <a:extLst>
              <a:ext uri="{FF2B5EF4-FFF2-40B4-BE49-F238E27FC236}">
                <a16:creationId xmlns:a16="http://schemas.microsoft.com/office/drawing/2014/main" id="{425D8E3C-EA36-0EE0-666D-6CCE7F353B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66DB3AC-9311-FD48-AE2F-D835AEF427AA}" type="slidenum">
              <a:rPr lang="fr-FR" altLang="fr-FR" smtClean="0"/>
              <a:pPr>
                <a:spcBef>
                  <a:spcPct val="0"/>
                </a:spcBef>
              </a:pPr>
              <a:t>1</a:t>
            </a:fld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50050" y="3522599"/>
            <a:ext cx="15300564" cy="2430646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00100" y="6425724"/>
            <a:ext cx="12600464" cy="289787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55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11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67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23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779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535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291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047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99DC32-1F04-F13D-5384-1C3C0958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2D6A7-B32A-E543-BE4D-E5053FD4FAE0}" type="datetimeFigureOut">
              <a:rPr lang="fr-FR" altLang="fr-FR"/>
              <a:pPr>
                <a:defRPr/>
              </a:pPr>
              <a:t>05/11/2025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60CC87-6865-F8A6-58EA-A28ABE7CC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6234E5-836E-F668-B68D-5AA1EAE60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E75F5-EB0F-344E-990A-2D384257709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3073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5E58BF-EA70-D209-498F-1432C4BDC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E2EF6-098B-5143-B1EE-BFA5AA8E30A8}" type="datetimeFigureOut">
              <a:rPr lang="fr-FR" altLang="fr-FR"/>
              <a:pPr>
                <a:defRPr/>
              </a:pPr>
              <a:t>05/11/2025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BF17BD-962F-CA69-CF35-6477C02F3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6C055A-7D80-9256-F6E0-FA58D8C4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F4AA4-D757-2C43-A4EC-F98C488B8C2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19391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3050481" y="454107"/>
            <a:ext cx="4050149" cy="9675334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00033" y="454107"/>
            <a:ext cx="11850436" cy="967533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FA2B4E-1804-B9A1-8838-FAE563A4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2CA57-8258-504E-908A-64DA22F1FB58}" type="datetimeFigureOut">
              <a:rPr lang="fr-FR" altLang="fr-FR"/>
              <a:pPr>
                <a:defRPr/>
              </a:pPr>
              <a:t>05/11/2025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E87A75-DAF0-9F19-9EEC-662648196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45F9F6-3A30-B962-E7BF-00CB571B4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DEDF8-4AC6-1542-95AE-E7B8382CE2F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66806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us /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">
            <a:extLst>
              <a:ext uri="{FF2B5EF4-FFF2-40B4-BE49-F238E27FC236}">
                <a16:creationId xmlns:a16="http://schemas.microsoft.com/office/drawing/2014/main" id="{267B61DD-F636-AA62-2169-C624C43DB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7461" y="10935280"/>
            <a:ext cx="2153203" cy="407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51151" tIns="75577" rIns="151151" bIns="75577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fr-FR" altLang="fr-FR" sz="1654">
                <a:solidFill>
                  <a:schemeClr val="bg1"/>
                </a:solidFill>
                <a:cs typeface="Arial" panose="020B0604020202020204" pitchFamily="34" charset="0"/>
              </a:rPr>
              <a:t>Page </a:t>
            </a:r>
            <a:fld id="{E2EAD4FE-8474-8A40-845E-C2F6699A61A5}" type="slidenum">
              <a:rPr lang="fr-FR" altLang="fr-FR" sz="1654" smtClean="0">
                <a:solidFill>
                  <a:schemeClr val="bg1"/>
                </a:solidFill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‹N°›</a:t>
            </a:fld>
            <a:endParaRPr lang="fr-FR" altLang="fr-FR" sz="1654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" name="Text Box 22">
            <a:extLst>
              <a:ext uri="{FF2B5EF4-FFF2-40B4-BE49-F238E27FC236}">
                <a16:creationId xmlns:a16="http://schemas.microsoft.com/office/drawing/2014/main" id="{2B0F4089-309A-94A4-CAF8-01471E674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7461" y="10935280"/>
            <a:ext cx="2153203" cy="407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51151" tIns="75577" rIns="151151" bIns="75577">
            <a:spAutoFit/>
          </a:bodyPr>
          <a:lstStyle>
            <a:lvl1pPr defTabSz="45561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fr-FR" altLang="fr-FR" sz="1654">
                <a:solidFill>
                  <a:schemeClr val="bg1"/>
                </a:solidFill>
                <a:cs typeface="Arial" panose="020B0604020202020204" pitchFamily="34" charset="0"/>
              </a:rPr>
              <a:t>Page </a:t>
            </a:r>
            <a:fld id="{DF1D6B28-F520-5348-8D29-EEDD453BBB07}" type="slidenum">
              <a:rPr lang="fr-FR" altLang="fr-FR" sz="1654" smtClean="0">
                <a:solidFill>
                  <a:schemeClr val="bg1"/>
                </a:solidFill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‹N°›</a:t>
            </a:fld>
            <a:endParaRPr lang="fr-FR" altLang="fr-FR" sz="1654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3" name="Titre 1"/>
          <p:cNvSpPr>
            <a:spLocks noGrp="1"/>
          </p:cNvSpPr>
          <p:nvPr>
            <p:ph type="ctrTitle"/>
          </p:nvPr>
        </p:nvSpPr>
        <p:spPr>
          <a:xfrm>
            <a:off x="0" y="3"/>
            <a:ext cx="18000663" cy="650506"/>
          </a:xfrm>
        </p:spPr>
        <p:txBody>
          <a:bodyPr/>
          <a:lstStyle>
            <a:lvl1pPr>
              <a:defRPr sz="2976" b="1" i="0">
                <a:latin typeface="Comic Sans MS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068828255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F037B5-E4E0-818C-8151-8BF26E4DA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AA804-44E1-A74C-9C9A-E449DEBF33F2}" type="datetimeFigureOut">
              <a:rPr lang="fr-FR" altLang="fr-FR"/>
              <a:pPr>
                <a:defRPr/>
              </a:pPr>
              <a:t>05/11/2025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9DC36D-F902-1CB4-1CF4-FF2DFCF48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5E8AFA-717F-EB83-E370-E7325AE64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C145F-6B68-EF4E-A4E8-8132ADA33DC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7688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1928" y="7286688"/>
            <a:ext cx="15300564" cy="2252153"/>
          </a:xfrm>
        </p:spPr>
        <p:txBody>
          <a:bodyPr anchor="t"/>
          <a:lstStyle>
            <a:lvl1pPr algn="l">
              <a:defRPr sz="6614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421928" y="4806170"/>
            <a:ext cx="15300564" cy="2480518"/>
          </a:xfrm>
        </p:spPr>
        <p:txBody>
          <a:bodyPr anchor="b"/>
          <a:lstStyle>
            <a:lvl1pPr marL="0" indent="0">
              <a:buNone/>
              <a:defRPr sz="3307">
                <a:solidFill>
                  <a:schemeClr val="tx1">
                    <a:tint val="75000"/>
                  </a:schemeClr>
                </a:solidFill>
              </a:defRPr>
            </a:lvl1pPr>
            <a:lvl2pPr marL="755980" indent="0">
              <a:buNone/>
              <a:defRPr sz="2976">
                <a:solidFill>
                  <a:schemeClr val="tx1">
                    <a:tint val="75000"/>
                  </a:schemeClr>
                </a:solidFill>
              </a:defRPr>
            </a:lvl2pPr>
            <a:lvl3pPr marL="151196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3pPr>
            <a:lvl4pPr marL="2267941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4pPr>
            <a:lvl5pPr marL="3023921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5pPr>
            <a:lvl6pPr marL="3779901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6pPr>
            <a:lvl7pPr marL="4535881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7pPr>
            <a:lvl8pPr marL="5291861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8pPr>
            <a:lvl9pPr marL="6047842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1F2451-4801-9DBE-C519-893637F69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11239-094A-EC45-87FA-CB054E950210}" type="datetimeFigureOut">
              <a:rPr lang="fr-FR" altLang="fr-FR"/>
              <a:pPr>
                <a:defRPr/>
              </a:pPr>
              <a:t>05/11/2025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07DAFE-35DC-A97B-1068-5749E9147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4A21E9-5226-E68B-8A34-89B6AF2AC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82FC7-2E47-8D46-977C-4089918A3D7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52341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00033" y="2645887"/>
            <a:ext cx="7950293" cy="7483554"/>
          </a:xfrm>
        </p:spPr>
        <p:txBody>
          <a:bodyPr/>
          <a:lstStyle>
            <a:lvl1pPr>
              <a:defRPr sz="4630"/>
            </a:lvl1pPr>
            <a:lvl2pPr>
              <a:defRPr sz="3968"/>
            </a:lvl2pPr>
            <a:lvl3pPr>
              <a:defRPr sz="3307"/>
            </a:lvl3pPr>
            <a:lvl4pPr>
              <a:defRPr sz="2976"/>
            </a:lvl4pPr>
            <a:lvl5pPr>
              <a:defRPr sz="2976"/>
            </a:lvl5pPr>
            <a:lvl6pPr>
              <a:defRPr sz="2976"/>
            </a:lvl6pPr>
            <a:lvl7pPr>
              <a:defRPr sz="2976"/>
            </a:lvl7pPr>
            <a:lvl8pPr>
              <a:defRPr sz="2976"/>
            </a:lvl8pPr>
            <a:lvl9pPr>
              <a:defRPr sz="297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9150337" y="2645887"/>
            <a:ext cx="7950293" cy="7483554"/>
          </a:xfrm>
        </p:spPr>
        <p:txBody>
          <a:bodyPr/>
          <a:lstStyle>
            <a:lvl1pPr>
              <a:defRPr sz="4630"/>
            </a:lvl1pPr>
            <a:lvl2pPr>
              <a:defRPr sz="3968"/>
            </a:lvl2pPr>
            <a:lvl3pPr>
              <a:defRPr sz="3307"/>
            </a:lvl3pPr>
            <a:lvl4pPr>
              <a:defRPr sz="2976"/>
            </a:lvl4pPr>
            <a:lvl5pPr>
              <a:defRPr sz="2976"/>
            </a:lvl5pPr>
            <a:lvl6pPr>
              <a:defRPr sz="2976"/>
            </a:lvl6pPr>
            <a:lvl7pPr>
              <a:defRPr sz="2976"/>
            </a:lvl7pPr>
            <a:lvl8pPr>
              <a:defRPr sz="2976"/>
            </a:lvl8pPr>
            <a:lvl9pPr>
              <a:defRPr sz="297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94EE67E2-2626-8FFA-E84D-CC36301EB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EE77D-0836-4F48-9AA9-69F68282A9CE}" type="datetimeFigureOut">
              <a:rPr lang="fr-FR" altLang="fr-FR"/>
              <a:pPr>
                <a:defRPr/>
              </a:pPr>
              <a:t>05/11/2025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318A0784-4F50-5868-03EE-BF9ADC221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8BEFB77-AD6A-6F9A-B1E2-5989E4B58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93F26-0E87-7240-BFD3-5A798ECB63E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21469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00033" y="2538267"/>
            <a:ext cx="7953419" cy="1057829"/>
          </a:xfrm>
        </p:spPr>
        <p:txBody>
          <a:bodyPr anchor="b"/>
          <a:lstStyle>
            <a:lvl1pPr marL="0" indent="0">
              <a:buNone/>
              <a:defRPr sz="3968" b="1"/>
            </a:lvl1pPr>
            <a:lvl2pPr marL="755980" indent="0">
              <a:buNone/>
              <a:defRPr sz="3307" b="1"/>
            </a:lvl2pPr>
            <a:lvl3pPr marL="1511960" indent="0">
              <a:buNone/>
              <a:defRPr sz="2976" b="1"/>
            </a:lvl3pPr>
            <a:lvl4pPr marL="2267941" indent="0">
              <a:buNone/>
              <a:defRPr sz="2646" b="1"/>
            </a:lvl4pPr>
            <a:lvl5pPr marL="3023921" indent="0">
              <a:buNone/>
              <a:defRPr sz="2646" b="1"/>
            </a:lvl5pPr>
            <a:lvl6pPr marL="3779901" indent="0">
              <a:buNone/>
              <a:defRPr sz="2646" b="1"/>
            </a:lvl6pPr>
            <a:lvl7pPr marL="4535881" indent="0">
              <a:buNone/>
              <a:defRPr sz="2646" b="1"/>
            </a:lvl7pPr>
            <a:lvl8pPr marL="5291861" indent="0">
              <a:buNone/>
              <a:defRPr sz="2646" b="1"/>
            </a:lvl8pPr>
            <a:lvl9pPr marL="6047842" indent="0">
              <a:buNone/>
              <a:defRPr sz="2646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900033" y="3596096"/>
            <a:ext cx="7953419" cy="6533345"/>
          </a:xfrm>
        </p:spPr>
        <p:txBody>
          <a:bodyPr/>
          <a:lstStyle>
            <a:lvl1pPr>
              <a:defRPr sz="3968"/>
            </a:lvl1pPr>
            <a:lvl2pPr>
              <a:defRPr sz="3307"/>
            </a:lvl2pPr>
            <a:lvl3pPr>
              <a:defRPr sz="2976"/>
            </a:lvl3pPr>
            <a:lvl4pPr>
              <a:defRPr sz="2646"/>
            </a:lvl4pPr>
            <a:lvl5pPr>
              <a:defRPr sz="2646"/>
            </a:lvl5pPr>
            <a:lvl6pPr>
              <a:defRPr sz="2646"/>
            </a:lvl6pPr>
            <a:lvl7pPr>
              <a:defRPr sz="2646"/>
            </a:lvl7pPr>
            <a:lvl8pPr>
              <a:defRPr sz="2646"/>
            </a:lvl8pPr>
            <a:lvl9pPr>
              <a:defRPr sz="264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9144088" y="2538267"/>
            <a:ext cx="7956543" cy="1057829"/>
          </a:xfrm>
        </p:spPr>
        <p:txBody>
          <a:bodyPr anchor="b"/>
          <a:lstStyle>
            <a:lvl1pPr marL="0" indent="0">
              <a:buNone/>
              <a:defRPr sz="3968" b="1"/>
            </a:lvl1pPr>
            <a:lvl2pPr marL="755980" indent="0">
              <a:buNone/>
              <a:defRPr sz="3307" b="1"/>
            </a:lvl2pPr>
            <a:lvl3pPr marL="1511960" indent="0">
              <a:buNone/>
              <a:defRPr sz="2976" b="1"/>
            </a:lvl3pPr>
            <a:lvl4pPr marL="2267941" indent="0">
              <a:buNone/>
              <a:defRPr sz="2646" b="1"/>
            </a:lvl4pPr>
            <a:lvl5pPr marL="3023921" indent="0">
              <a:buNone/>
              <a:defRPr sz="2646" b="1"/>
            </a:lvl5pPr>
            <a:lvl6pPr marL="3779901" indent="0">
              <a:buNone/>
              <a:defRPr sz="2646" b="1"/>
            </a:lvl6pPr>
            <a:lvl7pPr marL="4535881" indent="0">
              <a:buNone/>
              <a:defRPr sz="2646" b="1"/>
            </a:lvl7pPr>
            <a:lvl8pPr marL="5291861" indent="0">
              <a:buNone/>
              <a:defRPr sz="2646" b="1"/>
            </a:lvl8pPr>
            <a:lvl9pPr marL="6047842" indent="0">
              <a:buNone/>
              <a:defRPr sz="2646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9144088" y="3596096"/>
            <a:ext cx="7956543" cy="6533345"/>
          </a:xfrm>
        </p:spPr>
        <p:txBody>
          <a:bodyPr/>
          <a:lstStyle>
            <a:lvl1pPr>
              <a:defRPr sz="3968"/>
            </a:lvl1pPr>
            <a:lvl2pPr>
              <a:defRPr sz="3307"/>
            </a:lvl2pPr>
            <a:lvl3pPr>
              <a:defRPr sz="2976"/>
            </a:lvl3pPr>
            <a:lvl4pPr>
              <a:defRPr sz="2646"/>
            </a:lvl4pPr>
            <a:lvl5pPr>
              <a:defRPr sz="2646"/>
            </a:lvl5pPr>
            <a:lvl6pPr>
              <a:defRPr sz="2646"/>
            </a:lvl6pPr>
            <a:lvl7pPr>
              <a:defRPr sz="2646"/>
            </a:lvl7pPr>
            <a:lvl8pPr>
              <a:defRPr sz="2646"/>
            </a:lvl8pPr>
            <a:lvl9pPr>
              <a:defRPr sz="264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C43BFF3E-0C4D-DE96-FB11-4D17D4399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57E87-FF3B-D54C-BD7A-8A3A8A40DBBE}" type="datetimeFigureOut">
              <a:rPr lang="fr-FR" altLang="fr-FR"/>
              <a:pPr>
                <a:defRPr/>
              </a:pPr>
              <a:t>05/11/2025</a:t>
            </a:fld>
            <a:endParaRPr lang="fr-FR" alt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E8708C5B-8E87-3FD6-22F4-B9F3EE254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67E458BF-6E95-55E4-389A-A3C972149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9D9F8-165B-D44A-BFB0-C4E21F3783A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4252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75E7398B-ED06-BA5A-0ED4-D0777DCF6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27F59-30A2-F946-B593-10782F133528}" type="datetimeFigureOut">
              <a:rPr lang="fr-FR" altLang="fr-FR"/>
              <a:pPr>
                <a:defRPr/>
              </a:pPr>
              <a:t>05/11/2025</a:t>
            </a:fld>
            <a:endParaRPr lang="fr-FR" alt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69AAAFA3-3F33-70F6-783B-0E58F87C4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427CB02A-BA6D-81B0-EDE7-FA2957F7B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57082-6D23-9C45-924C-AECBB915011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87528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2F764F01-009C-6085-2287-C3A98C416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A4058-92C1-9248-8958-59E8D0ACCE37}" type="datetimeFigureOut">
              <a:rPr lang="fr-FR" altLang="fr-FR"/>
              <a:pPr>
                <a:defRPr/>
              </a:pPr>
              <a:t>05/11/2025</a:t>
            </a:fld>
            <a:endParaRPr lang="fr-FR" alt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DA971D37-7DDC-8F13-0B66-2122BA35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2E7EF93-5350-020B-4835-0778411EC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0CD5F-2D31-EE4F-8C76-779EC4003F7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9557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0034" y="451481"/>
            <a:ext cx="5922094" cy="1921417"/>
          </a:xfrm>
        </p:spPr>
        <p:txBody>
          <a:bodyPr anchor="b"/>
          <a:lstStyle>
            <a:lvl1pPr algn="l">
              <a:defRPr sz="3307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37759" y="451482"/>
            <a:ext cx="10062871" cy="9677960"/>
          </a:xfrm>
        </p:spPr>
        <p:txBody>
          <a:bodyPr/>
          <a:lstStyle>
            <a:lvl1pPr>
              <a:defRPr sz="5291"/>
            </a:lvl1pPr>
            <a:lvl2pPr>
              <a:defRPr sz="4630"/>
            </a:lvl2pPr>
            <a:lvl3pPr>
              <a:defRPr sz="3968"/>
            </a:lvl3pPr>
            <a:lvl4pPr>
              <a:defRPr sz="3307"/>
            </a:lvl4pPr>
            <a:lvl5pPr>
              <a:defRPr sz="3307"/>
            </a:lvl5pPr>
            <a:lvl6pPr>
              <a:defRPr sz="3307"/>
            </a:lvl6pPr>
            <a:lvl7pPr>
              <a:defRPr sz="3307"/>
            </a:lvl7pPr>
            <a:lvl8pPr>
              <a:defRPr sz="3307"/>
            </a:lvl8pPr>
            <a:lvl9pPr>
              <a:defRPr sz="330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00034" y="2372899"/>
            <a:ext cx="5922094" cy="7756543"/>
          </a:xfrm>
        </p:spPr>
        <p:txBody>
          <a:bodyPr/>
          <a:lstStyle>
            <a:lvl1pPr marL="0" indent="0">
              <a:buNone/>
              <a:defRPr sz="2315"/>
            </a:lvl1pPr>
            <a:lvl2pPr marL="755980" indent="0">
              <a:buNone/>
              <a:defRPr sz="1984"/>
            </a:lvl2pPr>
            <a:lvl3pPr marL="1511960" indent="0">
              <a:buNone/>
              <a:defRPr sz="1654"/>
            </a:lvl3pPr>
            <a:lvl4pPr marL="2267941" indent="0">
              <a:buNone/>
              <a:defRPr sz="1488"/>
            </a:lvl4pPr>
            <a:lvl5pPr marL="3023921" indent="0">
              <a:buNone/>
              <a:defRPr sz="1488"/>
            </a:lvl5pPr>
            <a:lvl6pPr marL="3779901" indent="0">
              <a:buNone/>
              <a:defRPr sz="1488"/>
            </a:lvl6pPr>
            <a:lvl7pPr marL="4535881" indent="0">
              <a:buNone/>
              <a:defRPr sz="1488"/>
            </a:lvl7pPr>
            <a:lvl8pPr marL="5291861" indent="0">
              <a:buNone/>
              <a:defRPr sz="1488"/>
            </a:lvl8pPr>
            <a:lvl9pPr marL="6047842" indent="0">
              <a:buNone/>
              <a:defRPr sz="1488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04F2962C-CC0D-C571-8FCE-DD76EB831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6E8E6-B1A5-6646-88A5-95DB7E26A221}" type="datetimeFigureOut">
              <a:rPr lang="fr-FR" altLang="fr-FR"/>
              <a:pPr>
                <a:defRPr/>
              </a:pPr>
              <a:t>05/11/2025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673424B-02D7-0F02-5682-50DBB8A19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6F23E080-0207-8C36-3661-5169A3148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F3CF8-CF4F-274F-A14B-64B34580409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2430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28256" y="7937659"/>
            <a:ext cx="10800398" cy="937086"/>
          </a:xfrm>
        </p:spPr>
        <p:txBody>
          <a:bodyPr anchor="b"/>
          <a:lstStyle>
            <a:lvl1pPr algn="l">
              <a:defRPr sz="3307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528256" y="1013206"/>
            <a:ext cx="10800398" cy="6803708"/>
          </a:xfrm>
        </p:spPr>
        <p:txBody>
          <a:bodyPr rtlCol="0">
            <a:normAutofit/>
          </a:bodyPr>
          <a:lstStyle>
            <a:lvl1pPr marL="0" indent="0">
              <a:buNone/>
              <a:defRPr sz="5291"/>
            </a:lvl1pPr>
            <a:lvl2pPr marL="755980" indent="0">
              <a:buNone/>
              <a:defRPr sz="4630"/>
            </a:lvl2pPr>
            <a:lvl3pPr marL="1511960" indent="0">
              <a:buNone/>
              <a:defRPr sz="3968"/>
            </a:lvl3pPr>
            <a:lvl4pPr marL="2267941" indent="0">
              <a:buNone/>
              <a:defRPr sz="3307"/>
            </a:lvl4pPr>
            <a:lvl5pPr marL="3023921" indent="0">
              <a:buNone/>
              <a:defRPr sz="3307"/>
            </a:lvl5pPr>
            <a:lvl6pPr marL="3779901" indent="0">
              <a:buNone/>
              <a:defRPr sz="3307"/>
            </a:lvl6pPr>
            <a:lvl7pPr marL="4535881" indent="0">
              <a:buNone/>
              <a:defRPr sz="3307"/>
            </a:lvl7pPr>
            <a:lvl8pPr marL="5291861" indent="0">
              <a:buNone/>
              <a:defRPr sz="3307"/>
            </a:lvl8pPr>
            <a:lvl9pPr marL="6047842" indent="0">
              <a:buNone/>
              <a:defRPr sz="3307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528256" y="8874745"/>
            <a:ext cx="10800398" cy="1330817"/>
          </a:xfrm>
        </p:spPr>
        <p:txBody>
          <a:bodyPr/>
          <a:lstStyle>
            <a:lvl1pPr marL="0" indent="0">
              <a:buNone/>
              <a:defRPr sz="2315"/>
            </a:lvl1pPr>
            <a:lvl2pPr marL="755980" indent="0">
              <a:buNone/>
              <a:defRPr sz="1984"/>
            </a:lvl2pPr>
            <a:lvl3pPr marL="1511960" indent="0">
              <a:buNone/>
              <a:defRPr sz="1654"/>
            </a:lvl3pPr>
            <a:lvl4pPr marL="2267941" indent="0">
              <a:buNone/>
              <a:defRPr sz="1488"/>
            </a:lvl4pPr>
            <a:lvl5pPr marL="3023921" indent="0">
              <a:buNone/>
              <a:defRPr sz="1488"/>
            </a:lvl5pPr>
            <a:lvl6pPr marL="3779901" indent="0">
              <a:buNone/>
              <a:defRPr sz="1488"/>
            </a:lvl6pPr>
            <a:lvl7pPr marL="4535881" indent="0">
              <a:buNone/>
              <a:defRPr sz="1488"/>
            </a:lvl7pPr>
            <a:lvl8pPr marL="5291861" indent="0">
              <a:buNone/>
              <a:defRPr sz="1488"/>
            </a:lvl8pPr>
            <a:lvl9pPr marL="6047842" indent="0">
              <a:buNone/>
              <a:defRPr sz="1488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F4A5F34-6987-0EC3-8075-129CB25F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3FB44-2655-9248-B15B-81F3F247D50E}" type="datetimeFigureOut">
              <a:rPr lang="fr-FR" altLang="fr-FR"/>
              <a:pPr>
                <a:defRPr/>
              </a:pPr>
              <a:t>05/11/2025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7C8BF28-462D-F6A2-0DC0-B946A840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6AF39F7-E714-48E3-D3FA-89654B24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22932-6F9A-584B-8CD7-1F9F2A318F4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29839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2908A648-64C6-0B29-3C4F-703EA292FE9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00033" y="454106"/>
            <a:ext cx="16200597" cy="188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1BEB1A98-E2C7-1F3A-0423-D7567501E4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00033" y="2645887"/>
            <a:ext cx="16200597" cy="748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07DA20-E272-652E-D3E9-4550CCCFF1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0033" y="10510049"/>
            <a:ext cx="4200155" cy="60372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1C8ACE9-3447-7447-A948-E65B9D323C75}" type="datetimeFigureOut">
              <a:rPr lang="fr-FR" altLang="fr-FR"/>
              <a:pPr>
                <a:defRPr/>
              </a:pPr>
              <a:t>05/11/2025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BD40EB-7564-4B87-0FCE-715E34CFC5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50227" y="10510049"/>
            <a:ext cx="5700210" cy="6037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984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B8E081-0FD0-B2F5-64E2-E9A48E636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00475" y="10510049"/>
            <a:ext cx="4200155" cy="60372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984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62A2A30-9494-A840-BDDD-4144B475BD8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3" r:id="rId1"/>
    <p:sldLayoutId id="2147485444" r:id="rId2"/>
    <p:sldLayoutId id="2147485445" r:id="rId3"/>
    <p:sldLayoutId id="2147485446" r:id="rId4"/>
    <p:sldLayoutId id="2147485447" r:id="rId5"/>
    <p:sldLayoutId id="2147485448" r:id="rId6"/>
    <p:sldLayoutId id="2147485449" r:id="rId7"/>
    <p:sldLayoutId id="2147485450" r:id="rId8"/>
    <p:sldLayoutId id="2147485451" r:id="rId9"/>
    <p:sldLayoutId id="2147485452" r:id="rId10"/>
    <p:sldLayoutId id="2147485453" r:id="rId11"/>
    <p:sldLayoutId id="2147485454" r:id="rId12"/>
  </p:sldLayoutIdLst>
  <p:txStyles>
    <p:titleStyle>
      <a:lvl1pPr algn="ctr" defTabSz="755980" rtl="0" eaLnBrk="0" fontAlgn="base" hangingPunct="0">
        <a:spcBef>
          <a:spcPct val="0"/>
        </a:spcBef>
        <a:spcAft>
          <a:spcPct val="0"/>
        </a:spcAft>
        <a:defRPr sz="7275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755980" rtl="0" eaLnBrk="0" fontAlgn="base" hangingPunct="0">
        <a:spcBef>
          <a:spcPct val="0"/>
        </a:spcBef>
        <a:spcAft>
          <a:spcPct val="0"/>
        </a:spcAft>
        <a:defRPr sz="72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755980" rtl="0" eaLnBrk="0" fontAlgn="base" hangingPunct="0">
        <a:spcBef>
          <a:spcPct val="0"/>
        </a:spcBef>
        <a:spcAft>
          <a:spcPct val="0"/>
        </a:spcAft>
        <a:defRPr sz="72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755980" rtl="0" eaLnBrk="0" fontAlgn="base" hangingPunct="0">
        <a:spcBef>
          <a:spcPct val="0"/>
        </a:spcBef>
        <a:spcAft>
          <a:spcPct val="0"/>
        </a:spcAft>
        <a:defRPr sz="72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755980" rtl="0" eaLnBrk="0" fontAlgn="base" hangingPunct="0">
        <a:spcBef>
          <a:spcPct val="0"/>
        </a:spcBef>
        <a:spcAft>
          <a:spcPct val="0"/>
        </a:spcAft>
        <a:defRPr sz="72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755980" algn="ctr" defTabSz="755980" rtl="0" fontAlgn="base">
        <a:spcBef>
          <a:spcPct val="0"/>
        </a:spcBef>
        <a:spcAft>
          <a:spcPct val="0"/>
        </a:spcAft>
        <a:defRPr sz="72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511960" algn="ctr" defTabSz="755980" rtl="0" fontAlgn="base">
        <a:spcBef>
          <a:spcPct val="0"/>
        </a:spcBef>
        <a:spcAft>
          <a:spcPct val="0"/>
        </a:spcAft>
        <a:defRPr sz="72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2267941" algn="ctr" defTabSz="755980" rtl="0" fontAlgn="base">
        <a:spcBef>
          <a:spcPct val="0"/>
        </a:spcBef>
        <a:spcAft>
          <a:spcPct val="0"/>
        </a:spcAft>
        <a:defRPr sz="72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3023921" algn="ctr" defTabSz="755980" rtl="0" fontAlgn="base">
        <a:spcBef>
          <a:spcPct val="0"/>
        </a:spcBef>
        <a:spcAft>
          <a:spcPct val="0"/>
        </a:spcAft>
        <a:defRPr sz="72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566985" indent="-566985" algn="l" defTabSz="7559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5291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228468" indent="-472488" algn="l" defTabSz="7559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63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889951" indent="-377990" algn="l" defTabSz="7559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645931" indent="-377990" algn="l" defTabSz="7559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307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3401911" indent="-377990" algn="l" defTabSz="7559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307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4157891" indent="-377990" algn="l" defTabSz="755980" rtl="0" eaLnBrk="1" latinLnBrk="0" hangingPunct="1">
        <a:spcBef>
          <a:spcPct val="20000"/>
        </a:spcBef>
        <a:buFont typeface="Arial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6pPr>
      <a:lvl7pPr marL="4913871" indent="-377990" algn="l" defTabSz="755980" rtl="0" eaLnBrk="1" latinLnBrk="0" hangingPunct="1">
        <a:spcBef>
          <a:spcPct val="20000"/>
        </a:spcBef>
        <a:buFont typeface="Arial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7pPr>
      <a:lvl8pPr marL="5669852" indent="-377990" algn="l" defTabSz="755980" rtl="0" eaLnBrk="1" latinLnBrk="0" hangingPunct="1">
        <a:spcBef>
          <a:spcPct val="20000"/>
        </a:spcBef>
        <a:buFont typeface="Arial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8pPr>
      <a:lvl9pPr marL="6425832" indent="-377990" algn="l" defTabSz="755980" rtl="0" eaLnBrk="1" latinLnBrk="0" hangingPunct="1">
        <a:spcBef>
          <a:spcPct val="20000"/>
        </a:spcBef>
        <a:buFont typeface="Arial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55980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2pPr>
      <a:lvl3pPr marL="1511960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3pPr>
      <a:lvl4pPr marL="2267941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023921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3779901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535881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291861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047842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4" Type="http://schemas.openxmlformats.org/officeDocument/2006/relationships/hyperlink" Target="../atlas/105_highlighted_list/atlas.customized.list_critere_Upwelling_sans_HR.thetao.htm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hyperlink" Target="../../atlas/105_highlighted_list/atlas.customized.list_cmip6_HadGEM3-GC31.html" TargetMode="External"/><Relationship Id="rId4" Type="http://schemas.openxmlformats.org/officeDocument/2006/relationships/hyperlink" Target="../../atlas/plot_Upwelling_f_section_EUC/PERU_upBas1_T_sst_T_69_133m_section_110.5W_EUC_uo_seuil_20pc_diff_upBas_at_T_31_108m_-0.5_dx.ge.0.0_dy.le.0.4_exp_15_cmip5_cmip6_thetao_with_identifier.htm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hyperlink" Target="../../atlas/105_highlighted_list/atlas.customized.list_HR_10km_25km.html" TargetMode="External"/><Relationship Id="rId4" Type="http://schemas.openxmlformats.org/officeDocument/2006/relationships/hyperlink" Target="../../atlas/plot_Upwelling_f_section_EUC/PERU_upBas1_T_sst_T_69_133m_section_110.5W_EUC_uo_seuil_20pc_diff_upBas_at_T_31_108m_-0.5_dx.ge.0.0_dy.le.0.4_exp_15_cmip5_cmip6_thetao_with_identifier.html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hyperlink" Target="../../atlas/plot_Upwelling_f_section_EUC/PERU_upBas1_T_sst_T_69_133m_section_110.5W_EUC_uo_seuil_20pc_diff_upBas_at_T_31_108m_-0.5_dx.ge.0.0_dy.le.0.4_exp_15_cmip5_cmip6_thetao_with_identifier.html" TargetMode="External"/><Relationship Id="rId5" Type="http://schemas.openxmlformats.org/officeDocument/2006/relationships/image" Target="../media/image1.png"/><Relationship Id="rId4" Type="http://schemas.openxmlformats.org/officeDocument/2006/relationships/hyperlink" Target="../../atlas/105_highlighted_list/atlas.customized.list_T_sst.lt.id6c29_21.64.html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../atlas/105_highlighted_list/atlas.customized.list_bons_candidats.thetao.html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../../atlas/plot_Upwelling_f_section_EUC/PERU_upBas1_T_sst_T_69_133m_section_110.5W_EUC_uo_seuil_20pc_diff_upBas_at_T_31_108m_-0.5_dx.ge.0.0_dy.le.0.4_exp_15_cmip5_cmip6_thetao_with_identifier.html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hyperlink" Target="file:///Users/cholod/wd/web/EUC_Upwelling/atlas/from_exp_list/analysing_01/exp_list/PERU_upBas1_T_sst_T_69_133m_section_110.5W_EUC_uo_seuil_20pc_diff_upBas_at_T_31_108m_-0.5_dx.ge.0.0_dy.le.0.4_exp_15_cmip5_cmip6_thetao_with_identifier.html" TargetMode="External"/><Relationship Id="rId5" Type="http://schemas.openxmlformats.org/officeDocument/2006/relationships/image" Target="../media/image1.png"/><Relationship Id="rId4" Type="http://schemas.openxmlformats.org/officeDocument/2006/relationships/hyperlink" Target="../../atlas/from_exp_list/analysing_01/exp_list/selection_01.html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re 1">
            <a:extLst>
              <a:ext uri="{FF2B5EF4-FFF2-40B4-BE49-F238E27FC236}">
                <a16:creationId xmlns:a16="http://schemas.microsoft.com/office/drawing/2014/main" id="{79FF21E6-9B8C-0A98-06C8-19F5DD073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656" y="-1"/>
            <a:ext cx="15119350" cy="3052741"/>
          </a:xfrm>
        </p:spPr>
        <p:txBody>
          <a:bodyPr/>
          <a:lstStyle/>
          <a:p>
            <a:r>
              <a:rPr lang="fr-FR" altLang="fr-FR" sz="2315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 </a:t>
            </a:r>
            <a:r>
              <a:rPr lang="fr-FR" altLang="fr-FR" sz="2315" dirty="0">
                <a:solidFill>
                  <a:srgbClr val="0432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Sensibilité de la zone d’upwelling côtier à la température de l’EUC </a:t>
            </a:r>
            <a:br>
              <a:rPr lang="fr-FR" altLang="fr-FR" sz="2315" dirty="0">
                <a:latin typeface="Calibri" panose="020F0502020204030204" pitchFamily="34" charset="0"/>
                <a:ea typeface="ＭＳ Ｐゴシック" panose="020B0600070205080204" pitchFamily="34" charset="-128"/>
              </a:rPr>
            </a:br>
            <a:br>
              <a:rPr lang="fr-FR" altLang="fr-FR" sz="2315" dirty="0">
                <a:latin typeface="Calibri" panose="020F0502020204030204" pitchFamily="34" charset="0"/>
                <a:ea typeface="ＭＳ Ｐゴシック" panose="020B0600070205080204" pitchFamily="34" charset="-128"/>
              </a:rPr>
            </a:br>
            <a:r>
              <a:rPr lang="fr-FR" altLang="fr-FR" sz="2315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The </a:t>
            </a:r>
            <a:r>
              <a:rPr lang="fr-FR" altLang="fr-FR" sz="2315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eastern</a:t>
            </a:r>
            <a:r>
              <a:rPr lang="fr-FR" altLang="fr-FR" sz="2315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fr-FR" altLang="fr-FR" sz="2315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boundary</a:t>
            </a:r>
            <a:r>
              <a:rPr lang="fr-FR" altLang="fr-FR" sz="2315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system of the South Pacific in CMIP5-6 models:1</a:t>
            </a:r>
            <a:br>
              <a:rPr lang="fr-FR" altLang="fr-FR" sz="2315" dirty="0">
                <a:latin typeface="Calibri" panose="020F0502020204030204" pitchFamily="34" charset="0"/>
                <a:ea typeface="ＭＳ Ｐゴシック" panose="020B0600070205080204" pitchFamily="34" charset="-128"/>
              </a:rPr>
            </a:br>
            <a:r>
              <a:rPr lang="fr-FR" altLang="fr-FR" sz="2315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water mass </a:t>
            </a:r>
            <a:r>
              <a:rPr lang="fr-FR" altLang="fr-FR" sz="2315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properties</a:t>
            </a:r>
            <a:r>
              <a:rPr lang="fr-FR" altLang="fr-FR" sz="2315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and </a:t>
            </a:r>
            <a:r>
              <a:rPr lang="fr-FR" altLang="fr-FR" sz="2315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biases</a:t>
            </a:r>
            <a:r>
              <a:rPr lang="fr-FR" altLang="fr-FR" sz="2315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, and </a:t>
            </a:r>
            <a:r>
              <a:rPr lang="fr-FR" altLang="fr-FR" sz="2315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their</a:t>
            </a:r>
            <a:r>
              <a:rPr lang="fr-FR" altLang="fr-FR" sz="2315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fr-FR" altLang="fr-FR" sz="2315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connection</a:t>
            </a:r>
            <a:r>
              <a:rPr lang="fr-FR" altLang="fr-FR" sz="2315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to the representation2</a:t>
            </a:r>
            <a:br>
              <a:rPr lang="fr-FR" altLang="fr-FR" sz="2315" dirty="0">
                <a:latin typeface="Calibri" panose="020F0502020204030204" pitchFamily="34" charset="0"/>
                <a:ea typeface="ＭＳ Ｐゴシック" panose="020B0600070205080204" pitchFamily="34" charset="-128"/>
              </a:rPr>
            </a:br>
            <a:r>
              <a:rPr lang="fr-FR" altLang="fr-FR" sz="2315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of the </a:t>
            </a:r>
            <a:r>
              <a:rPr lang="fr-FR" altLang="fr-FR" sz="2315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equatorial</a:t>
            </a:r>
            <a:r>
              <a:rPr lang="fr-FR" altLang="fr-FR" sz="2315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fr-FR" altLang="fr-FR" sz="2315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undercurrent</a:t>
            </a:r>
            <a:r>
              <a:rPr lang="fr-FR" altLang="fr-FR" sz="2315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and subtropical </a:t>
            </a:r>
            <a:r>
              <a:rPr lang="fr-FR" altLang="fr-FR" sz="2315" dirty="0" err="1">
                <a:latin typeface="Calibri" panose="020F0502020204030204" pitchFamily="34" charset="0"/>
                <a:ea typeface="ＭＳ Ｐゴシック" panose="020B0600070205080204" pitchFamily="34" charset="-128"/>
              </a:rPr>
              <a:t>cell</a:t>
            </a:r>
            <a:endParaRPr lang="fr-FR" altLang="fr-FR" sz="2315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386" name="ZoneTexte 2">
            <a:extLst>
              <a:ext uri="{FF2B5EF4-FFF2-40B4-BE49-F238E27FC236}">
                <a16:creationId xmlns:a16="http://schemas.microsoft.com/office/drawing/2014/main" id="{DDF1F651-120E-A4D7-A749-0C39A213B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592" y="3656469"/>
            <a:ext cx="12082356" cy="299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315" dirty="0">
                <a:latin typeface="Comic Sans MS" panose="030F0902030302020204" pitchFamily="66" charset="0"/>
              </a:rPr>
              <a:t>	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315" b="1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976" b="1" dirty="0">
                <a:solidFill>
                  <a:srgbClr val="000000"/>
                </a:solidFill>
                <a:latin typeface="Comic Sans MS" panose="030F0902030302020204" pitchFamily="66" charset="0"/>
              </a:rPr>
              <a:t>Histoire, 6 </a:t>
            </a:r>
            <a:r>
              <a:rPr lang="fr-FR" altLang="fr-FR" sz="2976" b="1" dirty="0" err="1">
                <a:solidFill>
                  <a:srgbClr val="000000"/>
                </a:solidFill>
                <a:latin typeface="Comic Sans MS" panose="030F0902030302020204" pitchFamily="66" charset="0"/>
              </a:rPr>
              <a:t>Oct</a:t>
            </a:r>
            <a:r>
              <a:rPr lang="fr-FR" altLang="fr-FR" sz="2976" b="1" dirty="0">
                <a:solidFill>
                  <a:srgbClr val="000000"/>
                </a:solidFill>
                <a:latin typeface="Comic Sans MS" panose="030F0902030302020204" pitchFamily="66" charset="0"/>
              </a:rPr>
              <a:t> 2025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315" dirty="0">
              <a:solidFill>
                <a:srgbClr val="0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315" b="1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315" b="1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315" b="1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984" dirty="0">
                <a:latin typeface="Comic Sans MS" panose="030F0902030302020204" pitchFamily="66" charset="0"/>
              </a:rPr>
              <a:t>	</a:t>
            </a:r>
            <a:endParaRPr lang="fr-FR" altLang="fr-FR" sz="2315" b="1" dirty="0"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3880B-3AC5-F11B-A307-87585B820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B17ADF87-C3F4-41F2-5D8D-CDD0C1C4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468" y="907542"/>
            <a:ext cx="15119350" cy="367321"/>
          </a:xfrm>
        </p:spPr>
        <p:txBody>
          <a:bodyPr/>
          <a:lstStyle/>
          <a:p>
            <a:endParaRPr lang="fr-FR"/>
          </a:p>
        </p:txBody>
      </p:sp>
      <p:pic>
        <p:nvPicPr>
          <p:cNvPr id="12" name="Image 11" descr="Une image contenant texte, diagramme, Tracé, ligne&#10;&#10;Le contenu généré par l’IA peut être incorrect.">
            <a:extLst>
              <a:ext uri="{FF2B5EF4-FFF2-40B4-BE49-F238E27FC236}">
                <a16:creationId xmlns:a16="http://schemas.microsoft.com/office/drawing/2014/main" id="{C7BE932C-E13B-6504-3022-E7539899D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657" y="2510918"/>
            <a:ext cx="3023759" cy="226782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24C8719-E74E-3482-2E54-B3DF0D8291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584521" y="5737021"/>
            <a:ext cx="3023759" cy="226782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BAE479E-25A1-40F0-4AD1-8EA28D877E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12490" y="2500458"/>
            <a:ext cx="3023759" cy="226782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D84F468-8865-C7B6-89D4-FCF31FD36F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347283" y="2510918"/>
            <a:ext cx="3023759" cy="226782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32DFD79-D569-12F2-50ED-44ECCCF588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509787" y="5737021"/>
            <a:ext cx="3023759" cy="226782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C2A812C-7E47-B362-F32B-C66C3DAFED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28693" y="5745956"/>
            <a:ext cx="3023759" cy="226782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7CCF77F-03D7-D584-8955-92B1306C1C4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570377" y="5741488"/>
            <a:ext cx="3023759" cy="226782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F715032-629A-649B-CEAF-DE7F141DBC8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429252" y="5737021"/>
            <a:ext cx="3023759" cy="226782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06EC7C4-AF8D-ADE8-776B-7318B1669AE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53009" y="5737021"/>
            <a:ext cx="3023759" cy="226782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748D1404-7BE9-B705-0534-C2B621979465}"/>
              </a:ext>
            </a:extLst>
          </p:cNvPr>
          <p:cNvSpPr txBox="1"/>
          <p:nvPr/>
        </p:nvSpPr>
        <p:spPr>
          <a:xfrm>
            <a:off x="2401459" y="5569914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-2Om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195C36D-E6E2-B015-8741-36B53D3F575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244784" y="2510918"/>
            <a:ext cx="3023759" cy="226782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E20C7C86-BFA5-83B2-776E-0DDB409A9BB3}"/>
              </a:ext>
            </a:extLst>
          </p:cNvPr>
          <p:cNvSpPr txBox="1"/>
          <p:nvPr/>
        </p:nvSpPr>
        <p:spPr>
          <a:xfrm>
            <a:off x="5425217" y="5577448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-4Om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2C08024-BC25-0FD1-BFF2-D39DD1C0FDF2}"/>
              </a:ext>
            </a:extLst>
          </p:cNvPr>
          <p:cNvSpPr txBox="1"/>
          <p:nvPr/>
        </p:nvSpPr>
        <p:spPr>
          <a:xfrm>
            <a:off x="8439361" y="5518893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-6Om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A5DD2A6-78D2-CD57-CE12-18D192418D6E}"/>
              </a:ext>
            </a:extLst>
          </p:cNvPr>
          <p:cNvSpPr txBox="1"/>
          <p:nvPr/>
        </p:nvSpPr>
        <p:spPr>
          <a:xfrm>
            <a:off x="11463120" y="5526427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-8Om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4BE2035-1754-D772-BFA7-E2BFE05241E4}"/>
              </a:ext>
            </a:extLst>
          </p:cNvPr>
          <p:cNvSpPr txBox="1"/>
          <p:nvPr/>
        </p:nvSpPr>
        <p:spPr>
          <a:xfrm>
            <a:off x="14225519" y="5518893"/>
            <a:ext cx="135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20% Bottom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4AAB6B0-F0DC-FD58-78EF-7FCBEA260748}"/>
              </a:ext>
            </a:extLst>
          </p:cNvPr>
          <p:cNvSpPr txBox="1"/>
          <p:nvPr/>
        </p:nvSpPr>
        <p:spPr>
          <a:xfrm>
            <a:off x="2455741" y="219547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20%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03FFDE3-DBBC-9CEF-6A9E-C02087F60D14}"/>
              </a:ext>
            </a:extLst>
          </p:cNvPr>
          <p:cNvSpPr txBox="1"/>
          <p:nvPr/>
        </p:nvSpPr>
        <p:spPr>
          <a:xfrm>
            <a:off x="5042393" y="2190244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+/- 20m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7EF63DC-36B9-8C0E-A9F8-053D060B2F38}"/>
              </a:ext>
            </a:extLst>
          </p:cNvPr>
          <p:cNvSpPr txBox="1"/>
          <p:nvPr/>
        </p:nvSpPr>
        <p:spPr>
          <a:xfrm>
            <a:off x="8230341" y="2200704"/>
            <a:ext cx="980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20% Top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D450E6C-83F3-94C6-2ED2-3F7B8CA08CFB}"/>
              </a:ext>
            </a:extLst>
          </p:cNvPr>
          <p:cNvSpPr txBox="1"/>
          <p:nvPr/>
        </p:nvSpPr>
        <p:spPr>
          <a:xfrm>
            <a:off x="11465998" y="2203834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+20m</a:t>
            </a:r>
          </a:p>
        </p:txBody>
      </p:sp>
    </p:spTree>
    <p:extLst>
      <p:ext uri="{BB962C8B-B14F-4D97-AF65-F5344CB8AC3E}">
        <p14:creationId xmlns:p14="http://schemas.microsoft.com/office/powerpoint/2010/main" val="3811686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C3EB5-CE24-671B-D327-1DF1074D6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B2F85-19FB-113A-FC43-9C5FDCCBF2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T_upBas1_</a:t>
            </a:r>
            <a:r>
              <a:rPr lang="fr-FR" dirty="0">
                <a:solidFill>
                  <a:srgbClr val="0432FF"/>
                </a:solidFill>
              </a:rPr>
              <a:t>69-133m</a:t>
            </a:r>
            <a:r>
              <a:rPr lang="fr-FR" dirty="0"/>
              <a:t> = f (T_EUC_110W_20%</a:t>
            </a:r>
            <a:r>
              <a:rPr lang="fr-FR" dirty="0">
                <a:solidFill>
                  <a:srgbClr val="0432FF"/>
                </a:solidFill>
              </a:rPr>
              <a:t>BOTTOM</a:t>
            </a:r>
            <a:r>
              <a:rPr lang="fr-FR" dirty="0"/>
              <a:t>_uo)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35499DB-6D38-7D86-51CB-F238919FAA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44391" y="2212623"/>
            <a:ext cx="5717090" cy="95239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467508F-5C88-BD20-CF09-C71D77B92B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73783" y="2212623"/>
            <a:ext cx="5717089" cy="952399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FE3674E-9EC2-261E-63EA-ABB84592CE78}"/>
              </a:ext>
            </a:extLst>
          </p:cNvPr>
          <p:cNvSpPr txBox="1"/>
          <p:nvPr/>
        </p:nvSpPr>
        <p:spPr>
          <a:xfrm>
            <a:off x="4905005" y="9554505"/>
            <a:ext cx="4814117" cy="4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b="1" dirty="0">
                <a:solidFill>
                  <a:srgbClr val="0432FF"/>
                </a:solidFill>
              </a:rPr>
              <a:t>Modifier la valeur de TAO! !!!!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D676D3D-23F8-0D57-F81C-64E0A612BBF0}"/>
              </a:ext>
            </a:extLst>
          </p:cNvPr>
          <p:cNvSpPr txBox="1"/>
          <p:nvPr/>
        </p:nvSpPr>
        <p:spPr>
          <a:xfrm>
            <a:off x="2771979" y="2187258"/>
            <a:ext cx="4814117" cy="4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15" b="1" dirty="0">
                <a:solidFill>
                  <a:srgbClr val="0432FF"/>
                </a:solidFill>
              </a:rPr>
              <a:t>54m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47F242-A940-4C82-8745-7E10995DD49C}"/>
              </a:ext>
            </a:extLst>
          </p:cNvPr>
          <p:cNvSpPr txBox="1"/>
          <p:nvPr/>
        </p:nvSpPr>
        <p:spPr>
          <a:xfrm>
            <a:off x="10495875" y="2187256"/>
            <a:ext cx="4814117" cy="4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15" b="1" dirty="0">
                <a:solidFill>
                  <a:srgbClr val="0432FF"/>
                </a:solidFill>
              </a:rPr>
              <a:t>69-133m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6F54984-B1F7-A5C9-92A7-861709CB38F9}"/>
              </a:ext>
            </a:extLst>
          </p:cNvPr>
          <p:cNvSpPr txBox="1"/>
          <p:nvPr/>
        </p:nvSpPr>
        <p:spPr>
          <a:xfrm>
            <a:off x="6936315" y="1820888"/>
            <a:ext cx="4814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432FF"/>
                </a:solidFill>
              </a:rPr>
              <a:t>20% BOTTOM</a:t>
            </a:r>
          </a:p>
        </p:txBody>
      </p:sp>
    </p:spTree>
    <p:extLst>
      <p:ext uri="{BB962C8B-B14F-4D97-AF65-F5344CB8AC3E}">
        <p14:creationId xmlns:p14="http://schemas.microsoft.com/office/powerpoint/2010/main" val="1647756086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5E8F0-546A-A209-D244-09B2278DD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924911-D3E1-2E68-0C81-20B506DB7B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T_upBas1_</a:t>
            </a:r>
            <a:r>
              <a:rPr lang="fr-FR" dirty="0">
                <a:solidFill>
                  <a:srgbClr val="0432FF"/>
                </a:solidFill>
              </a:rPr>
              <a:t>31-108m</a:t>
            </a:r>
            <a:r>
              <a:rPr lang="fr-FR" dirty="0"/>
              <a:t> = f (T_EUC_110W_20%_uo)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FB19330-EDF2-D8C4-2D92-1D67746C2E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44389" y="2212623"/>
            <a:ext cx="5717089" cy="95239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6897456-205D-E891-B653-B1D3A13E32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73784" y="2212623"/>
            <a:ext cx="5717087" cy="952399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29866C-E866-3603-CA6C-11131C0665DE}"/>
              </a:ext>
            </a:extLst>
          </p:cNvPr>
          <p:cNvSpPr txBox="1"/>
          <p:nvPr/>
        </p:nvSpPr>
        <p:spPr>
          <a:xfrm>
            <a:off x="2771979" y="1816147"/>
            <a:ext cx="4814117" cy="4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15" b="1" dirty="0">
                <a:solidFill>
                  <a:srgbClr val="0432FF"/>
                </a:solidFill>
              </a:rPr>
              <a:t>20% </a:t>
            </a:r>
            <a:r>
              <a:rPr lang="fr-FR" sz="2315" b="1" dirty="0" err="1">
                <a:solidFill>
                  <a:srgbClr val="0432FF"/>
                </a:solidFill>
              </a:rPr>
              <a:t>bottom</a:t>
            </a:r>
            <a:endParaRPr lang="fr-FR" sz="2315" b="1" dirty="0">
              <a:solidFill>
                <a:srgbClr val="0432FF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628A12-B702-3F68-83A3-9A8D739565B4}"/>
              </a:ext>
            </a:extLst>
          </p:cNvPr>
          <p:cNvSpPr txBox="1"/>
          <p:nvPr/>
        </p:nvSpPr>
        <p:spPr>
          <a:xfrm>
            <a:off x="10495875" y="1816146"/>
            <a:ext cx="4814117" cy="4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15" b="1" dirty="0">
                <a:solidFill>
                  <a:srgbClr val="0432FF"/>
                </a:solidFill>
              </a:rPr>
              <a:t>20%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B2816BF-351D-22BA-EE58-2C22FBDE527D}"/>
              </a:ext>
            </a:extLst>
          </p:cNvPr>
          <p:cNvSpPr txBox="1"/>
          <p:nvPr/>
        </p:nvSpPr>
        <p:spPr>
          <a:xfrm>
            <a:off x="6936315" y="993303"/>
            <a:ext cx="4814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432FF"/>
                </a:solidFill>
              </a:rPr>
              <a:t>31-108m</a:t>
            </a:r>
          </a:p>
        </p:txBody>
      </p:sp>
    </p:spTree>
    <p:extLst>
      <p:ext uri="{BB962C8B-B14F-4D97-AF65-F5344CB8AC3E}">
        <p14:creationId xmlns:p14="http://schemas.microsoft.com/office/powerpoint/2010/main" val="2447121225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EBF9D-D9D0-30C5-1DA3-027E02898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254F0D8-9163-C661-39FB-63CBAB68EE24}"/>
              </a:ext>
            </a:extLst>
          </p:cNvPr>
          <p:cNvSpPr txBox="1"/>
          <p:nvPr/>
        </p:nvSpPr>
        <p:spPr>
          <a:xfrm>
            <a:off x="1440656" y="2228722"/>
            <a:ext cx="15119350" cy="21279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>
                <a:solidFill>
                  <a:srgbClr val="0070C0"/>
                </a:solidFill>
              </a:rPr>
              <a:t>2: Select upwelling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783342F-3599-F5D4-9415-5F65B1618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C166FDC-81EE-9766-18AA-4719A2475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13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8D62385-1B75-CC4F-0D7B-96E223880088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D5E7B7A-49F2-B4DE-B4F7-A901EBB45810}"/>
              </a:ext>
            </a:extLst>
          </p:cNvPr>
          <p:cNvSpPr txBox="1"/>
          <p:nvPr/>
        </p:nvSpPr>
        <p:spPr>
          <a:xfrm>
            <a:off x="2576830" y="6093762"/>
            <a:ext cx="12612987" cy="1924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2488" indent="-472488">
              <a:buFont typeface="Arial" panose="020B0604020202020204" pitchFamily="34" charset="0"/>
              <a:buChar char="•"/>
            </a:pPr>
            <a:r>
              <a:rPr lang="fr-FR" sz="3968" b="1" dirty="0"/>
              <a:t>On sélectionne les modèles où l’upwelling est représenté en subsurface (31-108m) selon critère upBas1-upBas2 &gt; -0.5°C</a:t>
            </a:r>
          </a:p>
        </p:txBody>
      </p:sp>
    </p:spTree>
    <p:extLst>
      <p:ext uri="{BB962C8B-B14F-4D97-AF65-F5344CB8AC3E}">
        <p14:creationId xmlns:p14="http://schemas.microsoft.com/office/powerpoint/2010/main" val="261389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84235AE0-F75A-DCD6-D2C2-29684F49D2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2229" y="1907608"/>
            <a:ext cx="5397500" cy="899160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83F9298-2B1B-BAFE-83A2-300A6A7904C9}"/>
              </a:ext>
            </a:extLst>
          </p:cNvPr>
          <p:cNvSpPr/>
          <p:nvPr/>
        </p:nvSpPr>
        <p:spPr>
          <a:xfrm>
            <a:off x="2660942" y="2317137"/>
            <a:ext cx="1217485" cy="200070"/>
          </a:xfrm>
          <a:prstGeom prst="roundRect">
            <a:avLst/>
          </a:prstGeom>
          <a:solidFill>
            <a:srgbClr val="92D050">
              <a:alpha val="26670"/>
            </a:srgb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B65CDD6-2A3A-2A37-AE5E-5767D8643316}"/>
              </a:ext>
            </a:extLst>
          </p:cNvPr>
          <p:cNvSpPr/>
          <p:nvPr/>
        </p:nvSpPr>
        <p:spPr>
          <a:xfrm>
            <a:off x="4167913" y="2749134"/>
            <a:ext cx="309043" cy="225469"/>
          </a:xfrm>
          <a:prstGeom prst="roundRect">
            <a:avLst/>
          </a:prstGeom>
          <a:solidFill>
            <a:srgbClr val="92D050">
              <a:alpha val="2667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5D5CF02-BA5D-3997-05DB-BB6E1012E28F}"/>
              </a:ext>
            </a:extLst>
          </p:cNvPr>
          <p:cNvSpPr/>
          <p:nvPr/>
        </p:nvSpPr>
        <p:spPr>
          <a:xfrm>
            <a:off x="4813190" y="7588044"/>
            <a:ext cx="309043" cy="225469"/>
          </a:xfrm>
          <a:prstGeom prst="roundRect">
            <a:avLst/>
          </a:prstGeom>
          <a:solidFill>
            <a:srgbClr val="FF0000">
              <a:alpha val="2667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141B7E7-E897-C9C3-3792-434C09C8F605}"/>
              </a:ext>
            </a:extLst>
          </p:cNvPr>
          <p:cNvSpPr/>
          <p:nvPr/>
        </p:nvSpPr>
        <p:spPr>
          <a:xfrm>
            <a:off x="4766691" y="5025501"/>
            <a:ext cx="400343" cy="237350"/>
          </a:xfrm>
          <a:prstGeom prst="roundRect">
            <a:avLst/>
          </a:prstGeom>
          <a:solidFill>
            <a:srgbClr val="0070C0">
              <a:alpha val="2667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C5A6680-5E6A-A627-C2DB-CC86428FB2ED}"/>
              </a:ext>
            </a:extLst>
          </p:cNvPr>
          <p:cNvSpPr/>
          <p:nvPr/>
        </p:nvSpPr>
        <p:spPr>
          <a:xfrm>
            <a:off x="833640" y="693868"/>
            <a:ext cx="4954678" cy="146933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dy</a:t>
            </a:r>
            <a:r>
              <a:rPr lang="fr-FR" b="1" dirty="0">
                <a:solidFill>
                  <a:schemeClr val="tx1"/>
                </a:solidFill>
              </a:rPr>
              <a:t> &lt; 0.4  (Haute résolution en latitude)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&amp;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diff </a:t>
            </a:r>
            <a:r>
              <a:rPr lang="fr-FR" b="1" dirty="0" err="1">
                <a:solidFill>
                  <a:schemeClr val="tx1"/>
                </a:solidFill>
              </a:rPr>
              <a:t>upBas</a:t>
            </a:r>
            <a:r>
              <a:rPr lang="fr-FR" b="1" dirty="0">
                <a:solidFill>
                  <a:schemeClr val="tx1"/>
                </a:solidFill>
              </a:rPr>
              <a:t> = -0.5°c (upwelling représenté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88 =&gt; </a:t>
            </a:r>
            <a:r>
              <a:rPr lang="fr-FR" dirty="0">
                <a:solidFill>
                  <a:schemeClr val="tx1"/>
                </a:solidFill>
                <a:highlight>
                  <a:srgbClr val="00FF00"/>
                </a:highlight>
              </a:rPr>
              <a:t>15 </a:t>
            </a:r>
            <a:r>
              <a:rPr lang="fr-FR" dirty="0">
                <a:solidFill>
                  <a:schemeClr val="tx1"/>
                </a:solidFill>
              </a:rPr>
              <a:t>simus (7 cmip5 &amp; 8 cmip6)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6F70BF4-3ABA-5720-DE48-7B8F78EA3F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27140" y="1907608"/>
            <a:ext cx="5397500" cy="8991600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C0FE697-1A26-B65C-12CA-5B7C82113A04}"/>
              </a:ext>
            </a:extLst>
          </p:cNvPr>
          <p:cNvSpPr/>
          <p:nvPr/>
        </p:nvSpPr>
        <p:spPr>
          <a:xfrm>
            <a:off x="7975853" y="2317137"/>
            <a:ext cx="1217485" cy="200070"/>
          </a:xfrm>
          <a:prstGeom prst="roundRect">
            <a:avLst/>
          </a:prstGeom>
          <a:solidFill>
            <a:srgbClr val="92D050">
              <a:alpha val="26670"/>
            </a:srgb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7022A08-3FA8-13E4-B9F1-5BD10C99FF07}"/>
              </a:ext>
            </a:extLst>
          </p:cNvPr>
          <p:cNvSpPr/>
          <p:nvPr/>
        </p:nvSpPr>
        <p:spPr>
          <a:xfrm>
            <a:off x="9482824" y="2749134"/>
            <a:ext cx="309043" cy="225469"/>
          </a:xfrm>
          <a:prstGeom prst="roundRect">
            <a:avLst/>
          </a:prstGeom>
          <a:solidFill>
            <a:srgbClr val="92D050">
              <a:alpha val="2667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D31EBA7-4217-62F6-9309-0E4F52080192}"/>
              </a:ext>
            </a:extLst>
          </p:cNvPr>
          <p:cNvSpPr/>
          <p:nvPr/>
        </p:nvSpPr>
        <p:spPr>
          <a:xfrm>
            <a:off x="10128099" y="7486444"/>
            <a:ext cx="309043" cy="225469"/>
          </a:xfrm>
          <a:prstGeom prst="roundRect">
            <a:avLst/>
          </a:prstGeom>
          <a:solidFill>
            <a:srgbClr val="FF0000">
              <a:alpha val="2667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C113EB71-9498-298D-E2DA-59E0295E985C}"/>
              </a:ext>
            </a:extLst>
          </p:cNvPr>
          <p:cNvSpPr/>
          <p:nvPr/>
        </p:nvSpPr>
        <p:spPr>
          <a:xfrm>
            <a:off x="10082450" y="5420880"/>
            <a:ext cx="400343" cy="237350"/>
          </a:xfrm>
          <a:prstGeom prst="roundRect">
            <a:avLst/>
          </a:prstGeom>
          <a:solidFill>
            <a:srgbClr val="0070C0">
              <a:alpha val="2667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EF70BF4F-F156-E78E-F844-548E275DF83C}"/>
              </a:ext>
            </a:extLst>
          </p:cNvPr>
          <p:cNvSpPr/>
          <p:nvPr/>
        </p:nvSpPr>
        <p:spPr>
          <a:xfrm>
            <a:off x="6148551" y="693868"/>
            <a:ext cx="4954678" cy="146933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dy</a:t>
            </a:r>
            <a:r>
              <a:rPr lang="fr-FR" b="1" dirty="0">
                <a:solidFill>
                  <a:schemeClr val="tx1"/>
                </a:solidFill>
              </a:rPr>
              <a:t> &lt; 0.4  (Haute résolution en latitude)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&amp;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diff </a:t>
            </a:r>
            <a:r>
              <a:rPr lang="fr-FR" b="1" dirty="0" err="1">
                <a:solidFill>
                  <a:schemeClr val="tx1"/>
                </a:solidFill>
              </a:rPr>
              <a:t>upBas</a:t>
            </a:r>
            <a:r>
              <a:rPr lang="fr-FR" b="1" dirty="0">
                <a:solidFill>
                  <a:schemeClr val="tx1"/>
                </a:solidFill>
              </a:rPr>
              <a:t> = -0.5°c (upwelling représenté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88 =&gt; </a:t>
            </a:r>
            <a:r>
              <a:rPr lang="fr-FR" dirty="0">
                <a:solidFill>
                  <a:schemeClr val="tx1"/>
                </a:solidFill>
                <a:highlight>
                  <a:srgbClr val="00FF00"/>
                </a:highlight>
              </a:rPr>
              <a:t>27 </a:t>
            </a:r>
            <a:r>
              <a:rPr lang="fr-FR" dirty="0">
                <a:solidFill>
                  <a:schemeClr val="tx1"/>
                </a:solidFill>
              </a:rPr>
              <a:t>simus (7 cmip5 &amp; 20 cmip6)</a:t>
            </a:r>
          </a:p>
        </p:txBody>
      </p:sp>
    </p:spTree>
    <p:extLst>
      <p:ext uri="{BB962C8B-B14F-4D97-AF65-F5344CB8AC3E}">
        <p14:creationId xmlns:p14="http://schemas.microsoft.com/office/powerpoint/2010/main" val="1021689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965CF-CB8E-71EA-0859-E6269FF87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BEC6158F-6D7E-398F-DC19-93A4A83107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2229" y="1907608"/>
            <a:ext cx="5397500" cy="899160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15D3B72-0B15-4939-B4F6-021FF2D1104C}"/>
              </a:ext>
            </a:extLst>
          </p:cNvPr>
          <p:cNvSpPr/>
          <p:nvPr/>
        </p:nvSpPr>
        <p:spPr>
          <a:xfrm>
            <a:off x="2660942" y="2317137"/>
            <a:ext cx="1217485" cy="200070"/>
          </a:xfrm>
          <a:prstGeom prst="roundRect">
            <a:avLst/>
          </a:prstGeom>
          <a:solidFill>
            <a:srgbClr val="92D050">
              <a:alpha val="26670"/>
            </a:srgb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8545989-3FF3-E240-0011-55E13047AF51}"/>
              </a:ext>
            </a:extLst>
          </p:cNvPr>
          <p:cNvSpPr/>
          <p:nvPr/>
        </p:nvSpPr>
        <p:spPr>
          <a:xfrm>
            <a:off x="4167913" y="2749134"/>
            <a:ext cx="309043" cy="225469"/>
          </a:xfrm>
          <a:prstGeom prst="roundRect">
            <a:avLst/>
          </a:prstGeom>
          <a:solidFill>
            <a:srgbClr val="92D050">
              <a:alpha val="2667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2AB2B9A-2311-DB66-5D9B-D3766D31D9A3}"/>
              </a:ext>
            </a:extLst>
          </p:cNvPr>
          <p:cNvSpPr/>
          <p:nvPr/>
        </p:nvSpPr>
        <p:spPr>
          <a:xfrm>
            <a:off x="4813190" y="7588044"/>
            <a:ext cx="309043" cy="225469"/>
          </a:xfrm>
          <a:prstGeom prst="roundRect">
            <a:avLst/>
          </a:prstGeom>
          <a:solidFill>
            <a:srgbClr val="FF0000">
              <a:alpha val="2667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A46C568-83F0-D5B8-7A54-0EF530B8BA5A}"/>
              </a:ext>
            </a:extLst>
          </p:cNvPr>
          <p:cNvSpPr/>
          <p:nvPr/>
        </p:nvSpPr>
        <p:spPr>
          <a:xfrm>
            <a:off x="4766691" y="5025501"/>
            <a:ext cx="400343" cy="237350"/>
          </a:xfrm>
          <a:prstGeom prst="roundRect">
            <a:avLst/>
          </a:prstGeom>
          <a:solidFill>
            <a:srgbClr val="0070C0">
              <a:alpha val="2667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F50AA3A-BC97-34EE-C1E8-F555A1985EDA}"/>
              </a:ext>
            </a:extLst>
          </p:cNvPr>
          <p:cNvSpPr/>
          <p:nvPr/>
        </p:nvSpPr>
        <p:spPr>
          <a:xfrm>
            <a:off x="833640" y="693868"/>
            <a:ext cx="4954678" cy="146933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dy</a:t>
            </a:r>
            <a:r>
              <a:rPr lang="fr-FR" b="1" dirty="0">
                <a:solidFill>
                  <a:schemeClr val="tx1"/>
                </a:solidFill>
              </a:rPr>
              <a:t> &lt; 0.4  (Haute résolution en latitude)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&amp;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diff </a:t>
            </a:r>
            <a:r>
              <a:rPr lang="fr-FR" b="1" dirty="0" err="1">
                <a:solidFill>
                  <a:schemeClr val="tx1"/>
                </a:solidFill>
              </a:rPr>
              <a:t>upBas</a:t>
            </a:r>
            <a:r>
              <a:rPr lang="fr-FR" b="1" dirty="0">
                <a:solidFill>
                  <a:schemeClr val="tx1"/>
                </a:solidFill>
              </a:rPr>
              <a:t> = -0.5°c (upwelling représenté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88 =&gt; </a:t>
            </a:r>
            <a:r>
              <a:rPr lang="fr-FR" dirty="0">
                <a:solidFill>
                  <a:schemeClr val="tx1"/>
                </a:solidFill>
                <a:highlight>
                  <a:srgbClr val="00FF00"/>
                </a:highlight>
              </a:rPr>
              <a:t>15 </a:t>
            </a:r>
            <a:r>
              <a:rPr lang="fr-FR" dirty="0">
                <a:solidFill>
                  <a:schemeClr val="tx1"/>
                </a:solidFill>
              </a:rPr>
              <a:t>simus (7 cmip5 &amp; 8 cmip6)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3AADEA8-7C80-D260-0631-F4391C52BB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27140" y="1907608"/>
            <a:ext cx="5397500" cy="8991600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5B9209E-233D-9BA2-36FB-B25A1247E9BA}"/>
              </a:ext>
            </a:extLst>
          </p:cNvPr>
          <p:cNvSpPr/>
          <p:nvPr/>
        </p:nvSpPr>
        <p:spPr>
          <a:xfrm>
            <a:off x="7975853" y="2317137"/>
            <a:ext cx="1217485" cy="200070"/>
          </a:xfrm>
          <a:prstGeom prst="roundRect">
            <a:avLst/>
          </a:prstGeom>
          <a:solidFill>
            <a:srgbClr val="92D050">
              <a:alpha val="26670"/>
            </a:srgb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C7C5C72-7699-AA44-F628-8932E0E58135}"/>
              </a:ext>
            </a:extLst>
          </p:cNvPr>
          <p:cNvSpPr/>
          <p:nvPr/>
        </p:nvSpPr>
        <p:spPr>
          <a:xfrm>
            <a:off x="9482824" y="2749134"/>
            <a:ext cx="309043" cy="225469"/>
          </a:xfrm>
          <a:prstGeom prst="roundRect">
            <a:avLst/>
          </a:prstGeom>
          <a:solidFill>
            <a:srgbClr val="92D050">
              <a:alpha val="2667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CD877CF-93EB-2F16-4BD7-8894CF7373F0}"/>
              </a:ext>
            </a:extLst>
          </p:cNvPr>
          <p:cNvSpPr/>
          <p:nvPr/>
        </p:nvSpPr>
        <p:spPr>
          <a:xfrm>
            <a:off x="10128099" y="7486444"/>
            <a:ext cx="309043" cy="225469"/>
          </a:xfrm>
          <a:prstGeom prst="roundRect">
            <a:avLst/>
          </a:prstGeom>
          <a:solidFill>
            <a:srgbClr val="FF0000">
              <a:alpha val="2667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187AE445-FD04-8EB4-21D0-66EC616FFD24}"/>
              </a:ext>
            </a:extLst>
          </p:cNvPr>
          <p:cNvSpPr/>
          <p:nvPr/>
        </p:nvSpPr>
        <p:spPr>
          <a:xfrm>
            <a:off x="10082450" y="5420880"/>
            <a:ext cx="400343" cy="237350"/>
          </a:xfrm>
          <a:prstGeom prst="roundRect">
            <a:avLst/>
          </a:prstGeom>
          <a:solidFill>
            <a:srgbClr val="0070C0">
              <a:alpha val="2667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61630F4-8093-E87F-DD52-1C4306FBA461}"/>
              </a:ext>
            </a:extLst>
          </p:cNvPr>
          <p:cNvSpPr/>
          <p:nvPr/>
        </p:nvSpPr>
        <p:spPr>
          <a:xfrm>
            <a:off x="6148551" y="693868"/>
            <a:ext cx="4954678" cy="146933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dy</a:t>
            </a:r>
            <a:r>
              <a:rPr lang="fr-FR" b="1" dirty="0">
                <a:solidFill>
                  <a:schemeClr val="tx1"/>
                </a:solidFill>
              </a:rPr>
              <a:t> &lt; 0.4  (Haute résolution en latitude)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&amp;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diff </a:t>
            </a:r>
            <a:r>
              <a:rPr lang="fr-FR" b="1" dirty="0" err="1">
                <a:solidFill>
                  <a:schemeClr val="tx1"/>
                </a:solidFill>
              </a:rPr>
              <a:t>upBas</a:t>
            </a:r>
            <a:r>
              <a:rPr lang="fr-FR" b="1" dirty="0">
                <a:solidFill>
                  <a:schemeClr val="tx1"/>
                </a:solidFill>
              </a:rPr>
              <a:t> = -0.5°c (upwelling représenté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88 =&gt; </a:t>
            </a:r>
            <a:r>
              <a:rPr lang="fr-FR" dirty="0">
                <a:solidFill>
                  <a:schemeClr val="tx1"/>
                </a:solidFill>
                <a:highlight>
                  <a:srgbClr val="00FF00"/>
                </a:highlight>
              </a:rPr>
              <a:t>27 </a:t>
            </a:r>
            <a:r>
              <a:rPr lang="fr-FR" dirty="0">
                <a:solidFill>
                  <a:schemeClr val="tx1"/>
                </a:solidFill>
              </a:rPr>
              <a:t>simus (7 cmip5 &amp; 20 cmip6)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42A6A7B-048D-569B-49E3-EE4C02339D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277757" y="1907608"/>
            <a:ext cx="5397500" cy="89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8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AEE6D-90B9-B65E-0089-E2D1BABF6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656032F-139F-479E-B7C9-C135E61416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2229" y="1907608"/>
            <a:ext cx="5397500" cy="899160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42F547A-FBF6-5C45-03B5-F4C775C64FFF}"/>
              </a:ext>
            </a:extLst>
          </p:cNvPr>
          <p:cNvSpPr/>
          <p:nvPr/>
        </p:nvSpPr>
        <p:spPr>
          <a:xfrm>
            <a:off x="2660942" y="2317137"/>
            <a:ext cx="1217485" cy="200070"/>
          </a:xfrm>
          <a:prstGeom prst="roundRect">
            <a:avLst/>
          </a:prstGeom>
          <a:solidFill>
            <a:srgbClr val="92D050">
              <a:alpha val="26670"/>
            </a:srgb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F1483CF-F405-B481-15AE-18CC89EA6FA7}"/>
              </a:ext>
            </a:extLst>
          </p:cNvPr>
          <p:cNvSpPr/>
          <p:nvPr/>
        </p:nvSpPr>
        <p:spPr>
          <a:xfrm>
            <a:off x="4167913" y="2749134"/>
            <a:ext cx="309043" cy="225469"/>
          </a:xfrm>
          <a:prstGeom prst="roundRect">
            <a:avLst/>
          </a:prstGeom>
          <a:solidFill>
            <a:srgbClr val="92D050">
              <a:alpha val="2667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781E7A2C-05DB-B2B2-8651-A451870F1008}"/>
              </a:ext>
            </a:extLst>
          </p:cNvPr>
          <p:cNvSpPr/>
          <p:nvPr/>
        </p:nvSpPr>
        <p:spPr>
          <a:xfrm>
            <a:off x="4603995" y="7688901"/>
            <a:ext cx="309043" cy="225469"/>
          </a:xfrm>
          <a:prstGeom prst="roundRect">
            <a:avLst/>
          </a:prstGeom>
          <a:solidFill>
            <a:srgbClr val="FF0000">
              <a:alpha val="2667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DAEA07C-B87A-6C59-A0C4-DED99F3794C1}"/>
              </a:ext>
            </a:extLst>
          </p:cNvPr>
          <p:cNvSpPr/>
          <p:nvPr/>
        </p:nvSpPr>
        <p:spPr>
          <a:xfrm>
            <a:off x="4613018" y="5055481"/>
            <a:ext cx="400343" cy="237350"/>
          </a:xfrm>
          <a:prstGeom prst="roundRect">
            <a:avLst/>
          </a:prstGeom>
          <a:solidFill>
            <a:srgbClr val="0070C0">
              <a:alpha val="2667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320C7A0F-D051-334E-9AD2-F4F9410BA8FD}"/>
              </a:ext>
            </a:extLst>
          </p:cNvPr>
          <p:cNvSpPr/>
          <p:nvPr/>
        </p:nvSpPr>
        <p:spPr>
          <a:xfrm>
            <a:off x="833640" y="693868"/>
            <a:ext cx="4954678" cy="146933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dy</a:t>
            </a:r>
            <a:r>
              <a:rPr lang="fr-FR" b="1" dirty="0">
                <a:solidFill>
                  <a:schemeClr val="tx1"/>
                </a:solidFill>
              </a:rPr>
              <a:t> &lt; 0.4  (Haute résolution en latitude)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&amp;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diff </a:t>
            </a:r>
            <a:r>
              <a:rPr lang="fr-FR" b="1" dirty="0" err="1">
                <a:solidFill>
                  <a:schemeClr val="tx1"/>
                </a:solidFill>
              </a:rPr>
              <a:t>upBas</a:t>
            </a:r>
            <a:r>
              <a:rPr lang="fr-FR" b="1" dirty="0">
                <a:solidFill>
                  <a:schemeClr val="tx1"/>
                </a:solidFill>
              </a:rPr>
              <a:t> = -0.5°c (upwelling représenté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88 =&gt; </a:t>
            </a:r>
            <a:r>
              <a:rPr lang="fr-FR" dirty="0">
                <a:solidFill>
                  <a:schemeClr val="tx1"/>
                </a:solidFill>
                <a:highlight>
                  <a:srgbClr val="00FF00"/>
                </a:highlight>
              </a:rPr>
              <a:t>15 </a:t>
            </a:r>
            <a:r>
              <a:rPr lang="fr-FR" dirty="0">
                <a:solidFill>
                  <a:schemeClr val="tx1"/>
                </a:solidFill>
              </a:rPr>
              <a:t>simus (7 cmip5 &amp; 8 cmip6)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89D977D-923D-F80F-1A10-CC8C3414CA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27140" y="1907608"/>
            <a:ext cx="5397500" cy="8991600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695D139-0525-C0DE-470B-59965E5E1B22}"/>
              </a:ext>
            </a:extLst>
          </p:cNvPr>
          <p:cNvSpPr/>
          <p:nvPr/>
        </p:nvSpPr>
        <p:spPr>
          <a:xfrm>
            <a:off x="7975853" y="2317137"/>
            <a:ext cx="1217485" cy="200070"/>
          </a:xfrm>
          <a:prstGeom prst="roundRect">
            <a:avLst/>
          </a:prstGeom>
          <a:solidFill>
            <a:srgbClr val="92D050">
              <a:alpha val="26670"/>
            </a:srgb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F1DB61A-5CE4-DCEB-5113-9D141982B2DC}"/>
              </a:ext>
            </a:extLst>
          </p:cNvPr>
          <p:cNvSpPr/>
          <p:nvPr/>
        </p:nvSpPr>
        <p:spPr>
          <a:xfrm>
            <a:off x="9482824" y="2749134"/>
            <a:ext cx="309043" cy="225469"/>
          </a:xfrm>
          <a:prstGeom prst="roundRect">
            <a:avLst/>
          </a:prstGeom>
          <a:solidFill>
            <a:srgbClr val="92D050">
              <a:alpha val="2667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EE0CB17-29C9-651D-BE3B-D6CD59991615}"/>
              </a:ext>
            </a:extLst>
          </p:cNvPr>
          <p:cNvSpPr/>
          <p:nvPr/>
        </p:nvSpPr>
        <p:spPr>
          <a:xfrm>
            <a:off x="10128099" y="7486444"/>
            <a:ext cx="309043" cy="225469"/>
          </a:xfrm>
          <a:prstGeom prst="roundRect">
            <a:avLst/>
          </a:prstGeom>
          <a:solidFill>
            <a:srgbClr val="FF0000">
              <a:alpha val="2667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C63BB571-EC76-1D8C-CF72-0E7CBF1F7991}"/>
              </a:ext>
            </a:extLst>
          </p:cNvPr>
          <p:cNvSpPr/>
          <p:nvPr/>
        </p:nvSpPr>
        <p:spPr>
          <a:xfrm>
            <a:off x="10082450" y="5420880"/>
            <a:ext cx="400343" cy="237350"/>
          </a:xfrm>
          <a:prstGeom prst="roundRect">
            <a:avLst/>
          </a:prstGeom>
          <a:solidFill>
            <a:srgbClr val="0070C0">
              <a:alpha val="2667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D21497C-902A-A21C-A660-D27158D742E1}"/>
              </a:ext>
            </a:extLst>
          </p:cNvPr>
          <p:cNvSpPr/>
          <p:nvPr/>
        </p:nvSpPr>
        <p:spPr>
          <a:xfrm>
            <a:off x="6148551" y="693868"/>
            <a:ext cx="4954678" cy="146933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dy</a:t>
            </a:r>
            <a:r>
              <a:rPr lang="fr-FR" b="1" dirty="0">
                <a:solidFill>
                  <a:schemeClr val="tx1"/>
                </a:solidFill>
              </a:rPr>
              <a:t> &lt; 0.4  (Haute résolution en latitude)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&amp;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diff </a:t>
            </a:r>
            <a:r>
              <a:rPr lang="fr-FR" b="1" dirty="0" err="1">
                <a:solidFill>
                  <a:schemeClr val="tx1"/>
                </a:solidFill>
              </a:rPr>
              <a:t>upBas</a:t>
            </a:r>
            <a:r>
              <a:rPr lang="fr-FR" b="1" dirty="0">
                <a:solidFill>
                  <a:schemeClr val="tx1"/>
                </a:solidFill>
              </a:rPr>
              <a:t> = -0.5°c (upwelling représenté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88 =&gt; </a:t>
            </a:r>
            <a:r>
              <a:rPr lang="fr-FR" dirty="0">
                <a:solidFill>
                  <a:schemeClr val="tx1"/>
                </a:solidFill>
                <a:highlight>
                  <a:srgbClr val="00FF00"/>
                </a:highlight>
              </a:rPr>
              <a:t>27 </a:t>
            </a:r>
            <a:r>
              <a:rPr lang="fr-FR" dirty="0">
                <a:solidFill>
                  <a:schemeClr val="tx1"/>
                </a:solidFill>
              </a:rPr>
              <a:t>simus (7 cmip5 &amp; 20 cmip6)</a:t>
            </a:r>
          </a:p>
        </p:txBody>
      </p:sp>
      <p:pic>
        <p:nvPicPr>
          <p:cNvPr id="2" name="Image 1" descr="Une image contenant croquis, conception, clipart, dessin&#10;&#10;Description générée automatiquement">
            <a:hlinkClick r:id="rId4"/>
            <a:extLst>
              <a:ext uri="{FF2B5EF4-FFF2-40B4-BE49-F238E27FC236}">
                <a16:creationId xmlns:a16="http://schemas.microsoft.com/office/drawing/2014/main" id="{C55BF620-4328-2131-32F3-8C05D7EAF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184671" y="9608684"/>
            <a:ext cx="1372622" cy="1372622"/>
          </a:xfrm>
          <a:prstGeom prst="rect">
            <a:avLst/>
          </a:prstGeom>
          <a:ln w="50800">
            <a:solidFill>
              <a:srgbClr val="00B050"/>
            </a:solidFill>
          </a:ln>
        </p:spPr>
      </p:pic>
      <p:pic>
        <p:nvPicPr>
          <p:cNvPr id="4" name="Image 3" descr="Une image contenant texte, ligne, diagramme, Tracé&#10;&#10;Le contenu généré par l’IA peut être incorrect.">
            <a:extLst>
              <a:ext uri="{FF2B5EF4-FFF2-40B4-BE49-F238E27FC236}">
                <a16:creationId xmlns:a16="http://schemas.microsoft.com/office/drawing/2014/main" id="{1DEC0C36-A4C1-4AD0-E1E5-937A70FBE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17324" y="358207"/>
            <a:ext cx="4318000" cy="431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C42C77E-5A59-D640-AD47-B8C7A482EA5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557293" y="4957825"/>
            <a:ext cx="43180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79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D55F2-C630-586A-F3CC-3F096286E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7D6504B-08A7-551F-C11C-CE544EF39C94}"/>
              </a:ext>
            </a:extLst>
          </p:cNvPr>
          <p:cNvSpPr txBox="1"/>
          <p:nvPr/>
        </p:nvSpPr>
        <p:spPr>
          <a:xfrm>
            <a:off x="1440656" y="2228721"/>
            <a:ext cx="15119350" cy="21279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>
                <a:solidFill>
                  <a:srgbClr val="0070C0"/>
                </a:solidFill>
              </a:rPr>
              <a:t>3: </a:t>
            </a:r>
            <a:r>
              <a:rPr lang="fr-FR" sz="13228" b="1" dirty="0" err="1">
                <a:solidFill>
                  <a:srgbClr val="0070C0"/>
                </a:solidFill>
              </a:rPr>
              <a:t>sst</a:t>
            </a:r>
            <a:r>
              <a:rPr lang="fr-FR" sz="13228" b="1" dirty="0">
                <a:solidFill>
                  <a:srgbClr val="0070C0"/>
                </a:solidFill>
              </a:rPr>
              <a:t>=f(</a:t>
            </a:r>
            <a:r>
              <a:rPr lang="fr-FR" sz="13228" b="1" dirty="0" err="1">
                <a:solidFill>
                  <a:srgbClr val="0070C0"/>
                </a:solidFill>
              </a:rPr>
              <a:t>T_sub</a:t>
            </a:r>
            <a:r>
              <a:rPr lang="fr-FR" sz="13228" b="1" dirty="0">
                <a:solidFill>
                  <a:srgbClr val="0070C0"/>
                </a:solidFill>
              </a:rPr>
              <a:t> | </a:t>
            </a:r>
            <a:r>
              <a:rPr lang="fr-FR" sz="13228" b="1" dirty="0" err="1">
                <a:solidFill>
                  <a:srgbClr val="0070C0"/>
                </a:solidFill>
              </a:rPr>
              <a:t>wo</a:t>
            </a:r>
            <a:r>
              <a:rPr lang="fr-FR" sz="13228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355B002-2B57-28EC-DC30-4E951B638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D42136-AF7A-2C37-540C-E60C13ABE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17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5760964-A85A-C38C-0581-1BC0EF3F19DE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36FFAAA-5471-4279-70C7-2BD3995B9611}"/>
              </a:ext>
            </a:extLst>
          </p:cNvPr>
          <p:cNvSpPr txBox="1"/>
          <p:nvPr/>
        </p:nvSpPr>
        <p:spPr>
          <a:xfrm>
            <a:off x="3870495" y="6728539"/>
            <a:ext cx="9094056" cy="131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3968" b="1" dirty="0"/>
              <a:t>Expliquer qu’on prend les </a:t>
            </a:r>
            <a:r>
              <a:rPr lang="fr-FR" sz="3968" b="1" dirty="0" err="1"/>
              <a:t>wod</a:t>
            </a:r>
            <a:r>
              <a:rPr lang="fr-FR" sz="3968" b="1" dirty="0"/>
              <a:t> et les </a:t>
            </a:r>
            <a:r>
              <a:rPr lang="fr-FR" sz="3968" b="1" dirty="0" err="1"/>
              <a:t>wo</a:t>
            </a:r>
            <a:r>
              <a:rPr lang="fr-FR" sz="3968" b="1" dirty="0"/>
              <a:t> quand les </a:t>
            </a:r>
            <a:r>
              <a:rPr lang="fr-FR" sz="3968" b="1" dirty="0" err="1"/>
              <a:t>wod</a:t>
            </a:r>
            <a:r>
              <a:rPr lang="fr-FR" sz="3968" b="1" dirty="0"/>
              <a:t> manquent</a:t>
            </a:r>
          </a:p>
        </p:txBody>
      </p:sp>
    </p:spTree>
    <p:extLst>
      <p:ext uri="{BB962C8B-B14F-4D97-AF65-F5344CB8AC3E}">
        <p14:creationId xmlns:p14="http://schemas.microsoft.com/office/powerpoint/2010/main" val="3479404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5ECF1-316C-0395-21E7-A804BB781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3A1D12-BD63-BF50-DCF2-478BFABBF0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sst</a:t>
            </a:r>
            <a:r>
              <a:rPr lang="fr-FR" dirty="0"/>
              <a:t> = f (</a:t>
            </a:r>
            <a:r>
              <a:rPr lang="fr-FR" dirty="0" err="1"/>
              <a:t>T_sub</a:t>
            </a:r>
            <a:r>
              <a:rPr lang="fr-FR" dirty="0"/>
              <a:t> | </a:t>
            </a:r>
            <a:r>
              <a:rPr lang="fr-FR" dirty="0" err="1"/>
              <a:t>wo</a:t>
            </a:r>
            <a:r>
              <a:rPr lang="fr-FR" dirty="0"/>
              <a:t>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35B6E9B-D00F-F8B2-FD92-5AD3BBAE47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96480" y="1723382"/>
            <a:ext cx="11315226" cy="565761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A918246-CA53-53E4-94D0-7817832FA235}"/>
              </a:ext>
            </a:extLst>
          </p:cNvPr>
          <p:cNvSpPr txBox="1"/>
          <p:nvPr/>
        </p:nvSpPr>
        <p:spPr>
          <a:xfrm>
            <a:off x="1648688" y="654944"/>
            <a:ext cx="8695586" cy="804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dirty="0"/>
              <a:t>Pas de lien entre la SST et la température de subsurface</a:t>
            </a:r>
          </a:p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dirty="0"/>
              <a:t>Mais du lien entre </a:t>
            </a:r>
            <a:r>
              <a:rPr lang="fr-FR" sz="2315" dirty="0" err="1"/>
              <a:t>sst</a:t>
            </a:r>
            <a:r>
              <a:rPr lang="fr-FR" sz="2315" dirty="0"/>
              <a:t> et </a:t>
            </a:r>
            <a:r>
              <a:rPr lang="fr-FR" sz="2315" dirty="0" err="1"/>
              <a:t>wo</a:t>
            </a:r>
            <a:r>
              <a:rPr lang="fr-FR" sz="2315" dirty="0"/>
              <a:t>!?!</a:t>
            </a:r>
          </a:p>
        </p:txBody>
      </p:sp>
      <p:pic>
        <p:nvPicPr>
          <p:cNvPr id="6" name="Image 5" descr="Une image contenant texte, diagramme, Tracé, ligne&#10;&#10;Le contenu généré par l’IA peut être incorrect.">
            <a:extLst>
              <a:ext uri="{FF2B5EF4-FFF2-40B4-BE49-F238E27FC236}">
                <a16:creationId xmlns:a16="http://schemas.microsoft.com/office/drawing/2014/main" id="{DB5C917C-90C7-7FA7-CB14-EDCE5B49A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688" y="2143025"/>
            <a:ext cx="4823792" cy="4823792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AA5A6B5-2924-46C4-B6FB-FD78D1046F85}"/>
              </a:ext>
            </a:extLst>
          </p:cNvPr>
          <p:cNvSpPr/>
          <p:nvPr/>
        </p:nvSpPr>
        <p:spPr>
          <a:xfrm>
            <a:off x="10344274" y="3862309"/>
            <a:ext cx="2037294" cy="2226668"/>
          </a:xfrm>
          <a:prstGeom prst="roundRect">
            <a:avLst/>
          </a:prstGeom>
          <a:solidFill>
            <a:schemeClr val="accent4">
              <a:lumMod val="60000"/>
              <a:lumOff val="40000"/>
              <a:alpha val="44184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7CF5116-4708-C7C3-6DE5-29483B23A164}"/>
              </a:ext>
            </a:extLst>
          </p:cNvPr>
          <p:cNvSpPr/>
          <p:nvPr/>
        </p:nvSpPr>
        <p:spPr>
          <a:xfrm>
            <a:off x="1648688" y="7374906"/>
            <a:ext cx="7791809" cy="153095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44184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315" dirty="0"/>
              <a:t>La partie la plus éparse est celle où </a:t>
            </a:r>
            <a:r>
              <a:rPr lang="fr-FR" sz="2315" dirty="0" err="1"/>
              <a:t>wo</a:t>
            </a:r>
            <a:r>
              <a:rPr lang="fr-FR" sz="2315" dirty="0"/>
              <a:t> est assez fort pour impacter la surface mais le résultat dépendra de la compétition avec l’atmosphère ?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384AB8D-54CB-729B-BA3A-D84A4E8261AF}"/>
              </a:ext>
            </a:extLst>
          </p:cNvPr>
          <p:cNvSpPr/>
          <p:nvPr/>
        </p:nvSpPr>
        <p:spPr>
          <a:xfrm>
            <a:off x="7814292" y="2669564"/>
            <a:ext cx="2529981" cy="2226668"/>
          </a:xfrm>
          <a:prstGeom prst="roundRect">
            <a:avLst/>
          </a:prstGeom>
          <a:solidFill>
            <a:srgbClr val="FFC000">
              <a:alpha val="4418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1213D3B-0506-6017-DE18-88551E445936}"/>
              </a:ext>
            </a:extLst>
          </p:cNvPr>
          <p:cNvSpPr/>
          <p:nvPr/>
        </p:nvSpPr>
        <p:spPr>
          <a:xfrm>
            <a:off x="1686787" y="9039045"/>
            <a:ext cx="9676133" cy="1530950"/>
          </a:xfrm>
          <a:prstGeom prst="roundRect">
            <a:avLst/>
          </a:prstGeom>
          <a:solidFill>
            <a:srgbClr val="FFC000">
              <a:alpha val="4418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315" dirty="0" err="1"/>
              <a:t>Wo</a:t>
            </a:r>
            <a:r>
              <a:rPr lang="fr-FR" sz="2315" dirty="0"/>
              <a:t> trop faible. Même si la subsurface est bonne, la remontée est trop lente pour monter le froid en surface ?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AE66EE-FF0E-F399-EDDE-4015715E8714}"/>
              </a:ext>
            </a:extLst>
          </p:cNvPr>
          <p:cNvSpPr/>
          <p:nvPr/>
        </p:nvSpPr>
        <p:spPr>
          <a:xfrm>
            <a:off x="12298172" y="4476111"/>
            <a:ext cx="2529981" cy="2226668"/>
          </a:xfrm>
          <a:prstGeom prst="roundRect">
            <a:avLst/>
          </a:prstGeom>
          <a:solidFill>
            <a:srgbClr val="0432FF">
              <a:alpha val="4418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03466EA-6E04-5670-84DD-6CE8770EE3EB}"/>
              </a:ext>
            </a:extLst>
          </p:cNvPr>
          <p:cNvSpPr/>
          <p:nvPr/>
        </p:nvSpPr>
        <p:spPr>
          <a:xfrm>
            <a:off x="9673830" y="7374906"/>
            <a:ext cx="6886176" cy="1530950"/>
          </a:xfrm>
          <a:prstGeom prst="roundRect">
            <a:avLst/>
          </a:prstGeom>
          <a:solidFill>
            <a:srgbClr val="0432FF">
              <a:alpha val="4418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315" dirty="0" err="1"/>
              <a:t>wo</a:t>
            </a:r>
            <a:r>
              <a:rPr lang="fr-FR" sz="2315" dirty="0"/>
              <a:t> tellement fort que même si la subsurface est trop chaude, la remontée est tellement rapide que ça refroidit la surface ?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4BDD083-DD41-02F1-15D6-2D32B8CF8765}"/>
              </a:ext>
            </a:extLst>
          </p:cNvPr>
          <p:cNvSpPr/>
          <p:nvPr/>
        </p:nvSpPr>
        <p:spPr>
          <a:xfrm>
            <a:off x="12724468" y="5653840"/>
            <a:ext cx="297625" cy="297625"/>
          </a:xfrm>
          <a:prstGeom prst="ellipse">
            <a:avLst/>
          </a:prstGeom>
          <a:solidFill>
            <a:srgbClr val="7030A0">
              <a:alpha val="31206"/>
            </a:srgbClr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e bas 12">
            <a:extLst>
              <a:ext uri="{FF2B5EF4-FFF2-40B4-BE49-F238E27FC236}">
                <a16:creationId xmlns:a16="http://schemas.microsoft.com/office/drawing/2014/main" id="{A3B84E44-9DCB-F161-DB93-0ABCA0101824}"/>
              </a:ext>
            </a:extLst>
          </p:cNvPr>
          <p:cNvSpPr/>
          <p:nvPr/>
        </p:nvSpPr>
        <p:spPr>
          <a:xfrm>
            <a:off x="12831898" y="5960207"/>
            <a:ext cx="75595" cy="374800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019B3B7-20DD-C90B-E65A-7CD9D46EE014}"/>
              </a:ext>
            </a:extLst>
          </p:cNvPr>
          <p:cNvSpPr/>
          <p:nvPr/>
        </p:nvSpPr>
        <p:spPr>
          <a:xfrm>
            <a:off x="11530832" y="9517231"/>
            <a:ext cx="4973471" cy="1293888"/>
          </a:xfrm>
          <a:prstGeom prst="roundRect">
            <a:avLst/>
          </a:prstGeom>
          <a:noFill/>
          <a:ln w="1587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315" dirty="0">
                <a:solidFill>
                  <a:schemeClr val="tx1"/>
                </a:solidFill>
              </a:rPr>
              <a:t>(id6c32) cmip6_ECMWF-IFS-HR</a:t>
            </a:r>
          </a:p>
          <a:p>
            <a:r>
              <a:rPr lang="fr-FR" sz="2315" dirty="0">
                <a:solidFill>
                  <a:schemeClr val="tx1"/>
                </a:solidFill>
              </a:rPr>
              <a:t>(id6c44) cmip6_HadGEM3-GC31-HH</a:t>
            </a:r>
          </a:p>
          <a:p>
            <a:r>
              <a:rPr lang="fr-FR" sz="2315" dirty="0">
                <a:solidFill>
                  <a:schemeClr val="tx1"/>
                </a:solidFill>
              </a:rPr>
              <a:t>(id6c45) cmip6_HadGEM3-GC31-HM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21BF397-0E8F-9924-3A64-D2562936D692}"/>
              </a:ext>
            </a:extLst>
          </p:cNvPr>
          <p:cNvSpPr/>
          <p:nvPr/>
        </p:nvSpPr>
        <p:spPr>
          <a:xfrm>
            <a:off x="13024206" y="5937661"/>
            <a:ext cx="297625" cy="297625"/>
          </a:xfrm>
          <a:prstGeom prst="ellipse">
            <a:avLst/>
          </a:prstGeom>
          <a:solidFill>
            <a:srgbClr val="7030A0">
              <a:alpha val="31206"/>
            </a:srgbClr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vers le bas 17">
            <a:extLst>
              <a:ext uri="{FF2B5EF4-FFF2-40B4-BE49-F238E27FC236}">
                <a16:creationId xmlns:a16="http://schemas.microsoft.com/office/drawing/2014/main" id="{3DF73620-88E4-C100-E327-3B3BCF96B434}"/>
              </a:ext>
            </a:extLst>
          </p:cNvPr>
          <p:cNvSpPr/>
          <p:nvPr/>
        </p:nvSpPr>
        <p:spPr>
          <a:xfrm>
            <a:off x="13131636" y="6244028"/>
            <a:ext cx="75595" cy="38196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56377A8-668B-6E7B-8CC4-E0E681B7A2E0}"/>
              </a:ext>
            </a:extLst>
          </p:cNvPr>
          <p:cNvSpPr/>
          <p:nvPr/>
        </p:nvSpPr>
        <p:spPr>
          <a:xfrm>
            <a:off x="13350463" y="6192314"/>
            <a:ext cx="297625" cy="297625"/>
          </a:xfrm>
          <a:prstGeom prst="ellipse">
            <a:avLst/>
          </a:prstGeom>
          <a:solidFill>
            <a:srgbClr val="7030A0">
              <a:alpha val="31206"/>
            </a:srgbClr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e bas 19">
            <a:extLst>
              <a:ext uri="{FF2B5EF4-FFF2-40B4-BE49-F238E27FC236}">
                <a16:creationId xmlns:a16="http://schemas.microsoft.com/office/drawing/2014/main" id="{EEFDC927-0551-4635-7EB9-9CD4407B7762}"/>
              </a:ext>
            </a:extLst>
          </p:cNvPr>
          <p:cNvSpPr/>
          <p:nvPr/>
        </p:nvSpPr>
        <p:spPr>
          <a:xfrm>
            <a:off x="13457893" y="6498681"/>
            <a:ext cx="75595" cy="387796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3651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7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4DDAE-BD8B-3973-3E0F-DD8379F91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4B4351B-4C70-0F6F-F832-CC905A017C14}"/>
              </a:ext>
            </a:extLst>
          </p:cNvPr>
          <p:cNvSpPr txBox="1"/>
          <p:nvPr/>
        </p:nvSpPr>
        <p:spPr>
          <a:xfrm>
            <a:off x="1440656" y="2228722"/>
            <a:ext cx="15119350" cy="41635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>
                <a:solidFill>
                  <a:srgbClr val="0070C0"/>
                </a:solidFill>
              </a:rPr>
              <a:t>Influence sur temp</a:t>
            </a:r>
          </a:p>
          <a:p>
            <a:pPr algn="ctr"/>
            <a:r>
              <a:rPr lang="fr-FR" sz="13228" b="1" dirty="0">
                <a:solidFill>
                  <a:srgbClr val="0070C0"/>
                </a:solidFill>
              </a:rPr>
              <a:t>de dx &amp; </a:t>
            </a:r>
            <a:r>
              <a:rPr lang="fr-FR" sz="13228" b="1" dirty="0" err="1">
                <a:solidFill>
                  <a:srgbClr val="0070C0"/>
                </a:solidFill>
              </a:rPr>
              <a:t>dy</a:t>
            </a:r>
            <a:endParaRPr lang="fr-FR" sz="13228" b="1" dirty="0">
              <a:solidFill>
                <a:srgbClr val="0070C0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C5E9DDE-DB9B-DB8F-1951-9D44FB434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C2DB5A-BFD1-CD85-8DD3-F6346A19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19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E87D015-6112-6B01-9601-D7F9CC566F35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5D9498-0A3A-01E2-F199-0F5C6DA23E2B}"/>
              </a:ext>
            </a:extLst>
          </p:cNvPr>
          <p:cNvSpPr txBox="1"/>
          <p:nvPr/>
        </p:nvSpPr>
        <p:spPr>
          <a:xfrm>
            <a:off x="2576830" y="7257548"/>
            <a:ext cx="12612987" cy="3145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2488" indent="-472488">
              <a:buFont typeface="Arial" panose="020B0604020202020204" pitchFamily="34" charset="0"/>
              <a:buChar char="•"/>
            </a:pPr>
            <a:r>
              <a:rPr lang="fr-FR" sz="3968" b="1" dirty="0"/>
              <a:t>Influence de dx &amp; </a:t>
            </a:r>
            <a:r>
              <a:rPr lang="fr-FR" sz="3968" b="1" dirty="0" err="1"/>
              <a:t>dy</a:t>
            </a:r>
            <a:r>
              <a:rPr lang="fr-FR" sz="3968" b="1" dirty="0"/>
              <a:t> sur </a:t>
            </a:r>
          </a:p>
          <a:p>
            <a:pPr marL="1310764" lvl="1" indent="-472488">
              <a:buFont typeface="Arial" panose="020B0604020202020204" pitchFamily="34" charset="0"/>
              <a:buChar char="•"/>
            </a:pPr>
            <a:r>
              <a:rPr lang="fr-FR" sz="3968" b="1" dirty="0" err="1"/>
              <a:t>sst</a:t>
            </a:r>
            <a:endParaRPr lang="fr-FR" sz="3968" b="1" dirty="0"/>
          </a:p>
          <a:p>
            <a:pPr marL="1310764" lvl="1" indent="-472488">
              <a:buFont typeface="Arial" panose="020B0604020202020204" pitchFamily="34" charset="0"/>
              <a:buChar char="•"/>
            </a:pPr>
            <a:r>
              <a:rPr lang="fr-FR" sz="3968" b="1" dirty="0" err="1"/>
              <a:t>sst</a:t>
            </a:r>
            <a:r>
              <a:rPr lang="fr-FR" sz="3968" b="1" dirty="0"/>
              <a:t> – T_31-108m</a:t>
            </a:r>
          </a:p>
          <a:p>
            <a:pPr marL="1310764" lvl="1" indent="-472488">
              <a:buFont typeface="Arial" panose="020B0604020202020204" pitchFamily="34" charset="0"/>
              <a:buChar char="•"/>
            </a:pPr>
            <a:r>
              <a:rPr lang="fr-FR" sz="3968" b="1" dirty="0"/>
              <a:t>dT_31-108m :</a:t>
            </a:r>
          </a:p>
          <a:p>
            <a:pPr lvl="2"/>
            <a:r>
              <a:rPr lang="fr-FR" sz="3968" b="1" dirty="0"/>
              <a:t> (delta </a:t>
            </a:r>
            <a:r>
              <a:rPr lang="fr-FR" sz="3968" b="1" dirty="0" err="1"/>
              <a:t>T</a:t>
            </a:r>
            <a:r>
              <a:rPr lang="fr-FR" sz="3968" b="1" dirty="0"/>
              <a:t>  en subsurface </a:t>
            </a:r>
            <a:r>
              <a:rPr lang="fr-FR" sz="3968" b="1" dirty="0" err="1"/>
              <a:t>upBas</a:t>
            </a:r>
            <a:r>
              <a:rPr lang="fr-FR" sz="3968" b="1" dirty="0"/>
              <a:t> off/</a:t>
            </a:r>
            <a:r>
              <a:rPr lang="fr-FR" sz="3968" b="1" dirty="0" err="1"/>
              <a:t>coastal</a:t>
            </a:r>
            <a:r>
              <a:rPr lang="fr-FR" sz="3968" b="1" dirty="0"/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1265239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F7D34-58A8-57DA-1B50-97151E5CF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CC1CA54-070B-E299-D217-D17132AD7706}"/>
              </a:ext>
            </a:extLst>
          </p:cNvPr>
          <p:cNvSpPr txBox="1"/>
          <p:nvPr/>
        </p:nvSpPr>
        <p:spPr>
          <a:xfrm>
            <a:off x="1440656" y="2228722"/>
            <a:ext cx="15119350" cy="21279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>
                <a:solidFill>
                  <a:srgbClr val="0070C0"/>
                </a:solidFill>
              </a:rPr>
              <a:t>2: Select upwelling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58B866F-0BA8-22E5-E656-CA38E4476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047EFD-8607-5649-3908-C1815E5BE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2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643703B-C4C8-0806-A4D8-74620AE8D9AD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9F65A52-BB0E-967C-E99D-C65FF4014600}"/>
              </a:ext>
            </a:extLst>
          </p:cNvPr>
          <p:cNvSpPr txBox="1"/>
          <p:nvPr/>
        </p:nvSpPr>
        <p:spPr>
          <a:xfrm>
            <a:off x="2576830" y="6093762"/>
            <a:ext cx="12612987" cy="4366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2488" indent="-472488">
              <a:buFont typeface="Arial" panose="020B0604020202020204" pitchFamily="34" charset="0"/>
              <a:buChar char="•"/>
            </a:pPr>
            <a:r>
              <a:rPr lang="fr-FR" sz="3968" b="1" dirty="0" err="1"/>
              <a:t>sst</a:t>
            </a:r>
            <a:r>
              <a:rPr lang="fr-FR" sz="3968" b="1" dirty="0"/>
              <a:t> est lié à </a:t>
            </a:r>
            <a:r>
              <a:rPr lang="fr-FR" sz="3968" b="1" dirty="0" err="1"/>
              <a:t>wo</a:t>
            </a:r>
            <a:r>
              <a:rPr lang="fr-FR" sz="3968" b="1" dirty="0"/>
              <a:t> (=&gt; l’océan joue bien un rôle sur le biais de </a:t>
            </a:r>
            <a:r>
              <a:rPr lang="fr-FR" sz="3968" b="1" dirty="0" err="1"/>
              <a:t>sst</a:t>
            </a:r>
            <a:r>
              <a:rPr lang="fr-FR" sz="3968" b="1" dirty="0"/>
              <a:t>!!) </a:t>
            </a:r>
          </a:p>
          <a:p>
            <a:pPr marL="472488" indent="-472488">
              <a:buFont typeface="Arial" panose="020B0604020202020204" pitchFamily="34" charset="0"/>
              <a:buChar char="•"/>
            </a:pPr>
            <a:r>
              <a:rPr lang="fr-FR" sz="3968" b="1" dirty="0" err="1"/>
              <a:t>wo</a:t>
            </a:r>
            <a:r>
              <a:rPr lang="fr-FR" sz="3968" b="1" dirty="0"/>
              <a:t> est lié à tau (via </a:t>
            </a:r>
            <a:r>
              <a:rPr lang="fr-FR" sz="3968" b="1" dirty="0" err="1"/>
              <a:t>dropoff</a:t>
            </a:r>
            <a:r>
              <a:rPr lang="fr-FR" sz="3968" b="1" dirty="0"/>
              <a:t>? Off? Coastal?)</a:t>
            </a:r>
          </a:p>
          <a:p>
            <a:pPr marL="472488" indent="-472488">
              <a:buFont typeface="Arial" panose="020B0604020202020204" pitchFamily="34" charset="0"/>
              <a:buChar char="•"/>
            </a:pPr>
            <a:r>
              <a:rPr lang="fr-FR" sz="3968" b="1" dirty="0"/>
              <a:t>Mais </a:t>
            </a:r>
            <a:r>
              <a:rPr lang="fr-FR" sz="3968" b="1" dirty="0" err="1"/>
              <a:t>wo</a:t>
            </a:r>
            <a:r>
              <a:rPr lang="fr-FR" sz="3968" b="1" dirty="0"/>
              <a:t> n’a rien à voir avec la résolution ni horizontale ni verticale.</a:t>
            </a:r>
          </a:p>
          <a:p>
            <a:pPr marL="472488" indent="-472488">
              <a:buFont typeface="Arial" panose="020B0604020202020204" pitchFamily="34" charset="0"/>
              <a:buChar char="•"/>
            </a:pPr>
            <a:r>
              <a:rPr lang="fr-FR" sz="3968" b="1" dirty="0"/>
              <a:t>Et Tau non plus! </a:t>
            </a:r>
          </a:p>
          <a:p>
            <a:pPr marL="472488" indent="-472488">
              <a:buFont typeface="Arial" panose="020B0604020202020204" pitchFamily="34" charset="0"/>
              <a:buChar char="•"/>
            </a:pPr>
            <a:r>
              <a:rPr lang="fr-FR" sz="3968" b="1"/>
              <a:t>Comment améliorer? </a:t>
            </a:r>
            <a:endParaRPr lang="fr-FR" sz="3968" b="1" dirty="0"/>
          </a:p>
        </p:txBody>
      </p:sp>
    </p:spTree>
    <p:extLst>
      <p:ext uri="{BB962C8B-B14F-4D97-AF65-F5344CB8AC3E}">
        <p14:creationId xmlns:p14="http://schemas.microsoft.com/office/powerpoint/2010/main" val="1724271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897997-9EFE-DB8E-B1EB-E914BAF3E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diagramme, ligne, Tracé&#10;&#10;Le contenu généré par l’IA peut être incorrect.">
            <a:extLst>
              <a:ext uri="{FF2B5EF4-FFF2-40B4-BE49-F238E27FC236}">
                <a16:creationId xmlns:a16="http://schemas.microsoft.com/office/drawing/2014/main" id="{FA91C5D4-DD90-AE67-4583-683A6446B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723" y="325256"/>
            <a:ext cx="11441216" cy="11441216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DC0BC955-EE37-494E-3681-90E8DC354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"/>
            <a:ext cx="18000663" cy="650506"/>
          </a:xfrm>
        </p:spPr>
        <p:txBody>
          <a:bodyPr/>
          <a:lstStyle/>
          <a:p>
            <a:r>
              <a:rPr kumimoji="0" lang="fr-FR" sz="2976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sst</a:t>
            </a:r>
            <a:r>
              <a:rPr kumimoji="0" lang="fr-FR" sz="297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= f (</a:t>
            </a:r>
            <a:r>
              <a:rPr kumimoji="0" lang="fr-FR" sz="2976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dx</a:t>
            </a:r>
            <a:r>
              <a:rPr kumimoji="0" lang="fr-FR" sz="297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9532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FCCD9-DD4D-8DB8-FD5F-A36742A7A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73488D7-E963-E8C8-9C02-FACB073050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79723" y="325256"/>
            <a:ext cx="11441216" cy="11441216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52F01C7A-214D-5AAD-E5F5-6A3F52017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"/>
            <a:ext cx="18000663" cy="650506"/>
          </a:xfrm>
        </p:spPr>
        <p:txBody>
          <a:bodyPr/>
          <a:lstStyle/>
          <a:p>
            <a:r>
              <a:rPr kumimoji="0" lang="fr-FR" sz="2976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sst</a:t>
            </a:r>
            <a:r>
              <a:rPr kumimoji="0" lang="fr-FR" sz="297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= f (</a:t>
            </a:r>
            <a:r>
              <a:rPr kumimoji="0" lang="fr-FR" sz="2976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dy</a:t>
            </a:r>
            <a:r>
              <a:rPr kumimoji="0" lang="fr-FR" sz="297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4443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52C57-0D3A-6AFD-3302-3EA1B4506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64A41FF-6098-80EE-F6DF-A7FBE4B3C2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79723" y="325256"/>
            <a:ext cx="11441216" cy="11441216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A845E8D1-04F2-F448-05EC-2923D6E77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"/>
            <a:ext cx="18000663" cy="650506"/>
          </a:xfrm>
        </p:spPr>
        <p:txBody>
          <a:bodyPr/>
          <a:lstStyle/>
          <a:p>
            <a:r>
              <a:rPr lang="fr-FR" sz="2976" b="1" dirty="0">
                <a:solidFill>
                  <a:srgbClr val="0432FF"/>
                </a:solidFill>
                <a:latin typeface="Comic Sans MS"/>
              </a:rPr>
              <a:t>s</a:t>
            </a:r>
            <a:r>
              <a:rPr kumimoji="0" lang="fr-FR" sz="2976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st – T_31-108m </a:t>
            </a:r>
            <a:r>
              <a:rPr kumimoji="0" lang="fr-FR" sz="297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= f (</a:t>
            </a:r>
            <a:r>
              <a:rPr kumimoji="0" lang="fr-FR" sz="2976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dx</a:t>
            </a:r>
            <a:r>
              <a:rPr kumimoji="0" lang="fr-FR" sz="297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7326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0E185-33F5-E468-31A6-7AF7AB118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52897A8-B082-D6FD-955B-53F89A100C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79723" y="325256"/>
            <a:ext cx="11441216" cy="11441216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123BE1A5-EA8A-47CD-6871-3B4174E67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"/>
            <a:ext cx="18000663" cy="650506"/>
          </a:xfrm>
        </p:spPr>
        <p:txBody>
          <a:bodyPr/>
          <a:lstStyle/>
          <a:p>
            <a:r>
              <a:rPr lang="fr-FR" sz="2976" b="1" dirty="0" err="1">
                <a:solidFill>
                  <a:srgbClr val="0432FF"/>
                </a:solidFill>
                <a:latin typeface="Comic Sans MS"/>
              </a:rPr>
              <a:t>sst</a:t>
            </a:r>
            <a:r>
              <a:rPr lang="fr-FR" sz="2976" b="1" dirty="0">
                <a:solidFill>
                  <a:srgbClr val="0432FF"/>
                </a:solidFill>
                <a:latin typeface="Comic Sans MS"/>
              </a:rPr>
              <a:t> – T_31-108m </a:t>
            </a:r>
            <a:r>
              <a:rPr lang="fr-FR" sz="2976" b="1" dirty="0">
                <a:solidFill>
                  <a:prstClr val="black"/>
                </a:solidFill>
                <a:latin typeface="Comic Sans MS"/>
              </a:rPr>
              <a:t>= f (</a:t>
            </a:r>
            <a:r>
              <a:rPr lang="fr-FR" sz="2976" b="1" dirty="0" err="1">
                <a:solidFill>
                  <a:srgbClr val="0432FF"/>
                </a:solidFill>
                <a:latin typeface="Comic Sans MS"/>
              </a:rPr>
              <a:t>dy</a:t>
            </a:r>
            <a:r>
              <a:rPr lang="fr-FR" sz="2976" b="1" dirty="0">
                <a:solidFill>
                  <a:prstClr val="black"/>
                </a:solidFill>
                <a:latin typeface="Comic Sans MS"/>
              </a:rPr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2718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678BF-7988-CD31-8FD1-D4DADB67F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6F41505-39AB-953A-7A68-56BE8CED48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79723" y="325256"/>
            <a:ext cx="11441216" cy="11441216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CD496C14-CB64-0650-D9E5-696EA365D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"/>
            <a:ext cx="18000663" cy="650506"/>
          </a:xfrm>
        </p:spPr>
        <p:txBody>
          <a:bodyPr/>
          <a:lstStyle/>
          <a:p>
            <a:pPr marL="838276" lvl="1"/>
            <a:r>
              <a:rPr lang="fr-FR" sz="3968" b="1" dirty="0">
                <a:solidFill>
                  <a:srgbClr val="0432FF"/>
                </a:solidFill>
              </a:rPr>
              <a:t>dT_31-108m </a:t>
            </a:r>
            <a:r>
              <a:rPr lang="fr-FR" sz="3968" b="1" dirty="0"/>
              <a:t>= f (</a:t>
            </a:r>
            <a:r>
              <a:rPr lang="fr-FR" sz="3968" b="1" dirty="0">
                <a:solidFill>
                  <a:srgbClr val="0432FF"/>
                </a:solidFill>
              </a:rPr>
              <a:t>dx</a:t>
            </a:r>
            <a:r>
              <a:rPr lang="fr-FR" sz="3968" b="1" dirty="0"/>
              <a:t>)  </a:t>
            </a:r>
            <a:r>
              <a:rPr lang="fr-FR" sz="2800" dirty="0"/>
              <a:t>(delta </a:t>
            </a:r>
            <a:r>
              <a:rPr lang="fr-FR" sz="2800" dirty="0" err="1"/>
              <a:t>T</a:t>
            </a:r>
            <a:r>
              <a:rPr lang="fr-FR" sz="2800" dirty="0"/>
              <a:t>  en subsurface </a:t>
            </a:r>
            <a:r>
              <a:rPr lang="fr-FR" sz="2800" dirty="0" err="1"/>
              <a:t>upBas</a:t>
            </a:r>
            <a:r>
              <a:rPr lang="fr-FR" sz="2800" dirty="0"/>
              <a:t> off/</a:t>
            </a:r>
            <a:r>
              <a:rPr lang="fr-FR" sz="2800" dirty="0" err="1"/>
              <a:t>coastal</a:t>
            </a:r>
            <a:r>
              <a:rPr lang="fr-FR" sz="2800" dirty="0"/>
              <a:t>)  </a:t>
            </a:r>
            <a:endParaRPr lang="fr-FR" sz="3968" dirty="0"/>
          </a:p>
        </p:txBody>
      </p:sp>
    </p:spTree>
    <p:extLst>
      <p:ext uri="{BB962C8B-B14F-4D97-AF65-F5344CB8AC3E}">
        <p14:creationId xmlns:p14="http://schemas.microsoft.com/office/powerpoint/2010/main" val="3405395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35883-F284-EBD7-ACCD-7D54F758E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E6DB386-CD27-396D-C21C-4B12E655BF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79723" y="325256"/>
            <a:ext cx="11441216" cy="11441216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69809A12-56F8-BFD3-98D0-B90AE170D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"/>
            <a:ext cx="18000663" cy="650506"/>
          </a:xfrm>
        </p:spPr>
        <p:txBody>
          <a:bodyPr/>
          <a:lstStyle/>
          <a:p>
            <a:r>
              <a:rPr lang="fr-FR" sz="4400" b="1" dirty="0">
                <a:solidFill>
                  <a:srgbClr val="0432FF"/>
                </a:solidFill>
              </a:rPr>
              <a:t>dT_31-108m </a:t>
            </a:r>
            <a:r>
              <a:rPr lang="fr-FR" sz="4400" b="1" dirty="0"/>
              <a:t>= f (</a:t>
            </a:r>
            <a:r>
              <a:rPr lang="fr-FR" sz="4400" b="1" dirty="0" err="1">
                <a:solidFill>
                  <a:srgbClr val="0432FF"/>
                </a:solidFill>
              </a:rPr>
              <a:t>dy</a:t>
            </a:r>
            <a:r>
              <a:rPr lang="fr-FR" sz="4400" b="1" dirty="0"/>
              <a:t>)  </a:t>
            </a:r>
            <a:r>
              <a:rPr lang="fr-FR" sz="3200" dirty="0"/>
              <a:t>(delta </a:t>
            </a:r>
            <a:r>
              <a:rPr lang="fr-FR" sz="3200" dirty="0" err="1"/>
              <a:t>T</a:t>
            </a:r>
            <a:r>
              <a:rPr lang="fr-FR" sz="3200" dirty="0"/>
              <a:t>  en subsurface </a:t>
            </a:r>
            <a:r>
              <a:rPr lang="fr-FR" sz="3200" dirty="0" err="1"/>
              <a:t>upBas</a:t>
            </a:r>
            <a:r>
              <a:rPr lang="fr-FR" sz="3200" dirty="0"/>
              <a:t> off/</a:t>
            </a:r>
            <a:r>
              <a:rPr lang="fr-FR" sz="3200" dirty="0" err="1"/>
              <a:t>coastal</a:t>
            </a:r>
            <a:r>
              <a:rPr lang="fr-FR" sz="3200" dirty="0"/>
              <a:t>)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3485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2CF4B-291C-9F3C-940A-AF75E9940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6757689-63E1-EF5C-86D7-4565CD5C10B4}"/>
              </a:ext>
            </a:extLst>
          </p:cNvPr>
          <p:cNvSpPr txBox="1"/>
          <p:nvPr/>
        </p:nvSpPr>
        <p:spPr>
          <a:xfrm>
            <a:off x="1440656" y="2228722"/>
            <a:ext cx="15119350" cy="41635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>
                <a:solidFill>
                  <a:srgbClr val="0070C0"/>
                </a:solidFill>
              </a:rPr>
              <a:t>Influence sur </a:t>
            </a:r>
            <a:r>
              <a:rPr lang="fr-FR" sz="13228" b="1" dirty="0">
                <a:solidFill>
                  <a:srgbClr val="FF0000"/>
                </a:solidFill>
              </a:rPr>
              <a:t>temp</a:t>
            </a:r>
          </a:p>
          <a:p>
            <a:pPr algn="ctr"/>
            <a:r>
              <a:rPr lang="fr-FR" sz="13228" b="1" dirty="0">
                <a:solidFill>
                  <a:srgbClr val="0070C0"/>
                </a:solidFill>
              </a:rPr>
              <a:t>de dz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0C2802C-6BBB-0FD0-0DB5-B910A3CDD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4B4A5C-0205-80A2-BA29-D0E58FA70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26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4760B98-E287-07F2-EEAB-51CFAB914323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A37863E-8A4F-C222-EEA1-FC5B47983686}"/>
              </a:ext>
            </a:extLst>
          </p:cNvPr>
          <p:cNvSpPr txBox="1"/>
          <p:nvPr/>
        </p:nvSpPr>
        <p:spPr>
          <a:xfrm>
            <a:off x="2576830" y="7257548"/>
            <a:ext cx="12612987" cy="3145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2488" indent="-472488">
              <a:buFont typeface="Arial" panose="020B0604020202020204" pitchFamily="34" charset="0"/>
              <a:buChar char="•"/>
            </a:pPr>
            <a:r>
              <a:rPr lang="fr-FR" sz="3968" b="1" dirty="0"/>
              <a:t>Influence de dz sur </a:t>
            </a:r>
          </a:p>
          <a:p>
            <a:pPr marL="1310764" lvl="1" indent="-472488">
              <a:buFont typeface="Arial" panose="020B0604020202020204" pitchFamily="34" charset="0"/>
              <a:buChar char="•"/>
            </a:pPr>
            <a:r>
              <a:rPr lang="fr-FR" sz="3968" b="1" dirty="0" err="1"/>
              <a:t>sst</a:t>
            </a:r>
            <a:endParaRPr lang="fr-FR" sz="3968" b="1" dirty="0"/>
          </a:p>
          <a:p>
            <a:pPr marL="1310764" lvl="1" indent="-472488">
              <a:buFont typeface="Arial" panose="020B0604020202020204" pitchFamily="34" charset="0"/>
              <a:buChar char="•"/>
            </a:pPr>
            <a:r>
              <a:rPr lang="fr-FR" sz="3968" b="1" dirty="0" err="1"/>
              <a:t>sst</a:t>
            </a:r>
            <a:r>
              <a:rPr lang="fr-FR" sz="3968" b="1" dirty="0"/>
              <a:t> – T_31-108m</a:t>
            </a:r>
          </a:p>
          <a:p>
            <a:pPr marL="1310764" lvl="1" indent="-472488">
              <a:buFont typeface="Arial" panose="020B0604020202020204" pitchFamily="34" charset="0"/>
              <a:buChar char="•"/>
            </a:pPr>
            <a:r>
              <a:rPr lang="fr-FR" sz="3968" b="1" dirty="0"/>
              <a:t>dT_31-108m :</a:t>
            </a:r>
          </a:p>
          <a:p>
            <a:pPr lvl="2"/>
            <a:r>
              <a:rPr lang="fr-FR" sz="3968" b="1" dirty="0"/>
              <a:t> (delta </a:t>
            </a:r>
            <a:r>
              <a:rPr lang="fr-FR" sz="3968" b="1" dirty="0" err="1"/>
              <a:t>T</a:t>
            </a:r>
            <a:r>
              <a:rPr lang="fr-FR" sz="3968" b="1" dirty="0"/>
              <a:t>  en subsurface </a:t>
            </a:r>
            <a:r>
              <a:rPr lang="fr-FR" sz="3968" b="1" dirty="0" err="1"/>
              <a:t>upBas</a:t>
            </a:r>
            <a:r>
              <a:rPr lang="fr-FR" sz="3968" b="1" dirty="0"/>
              <a:t> off/</a:t>
            </a:r>
            <a:r>
              <a:rPr lang="fr-FR" sz="3968" b="1" dirty="0" err="1"/>
              <a:t>coastal</a:t>
            </a:r>
            <a:r>
              <a:rPr lang="fr-FR" sz="3968" b="1" dirty="0"/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2059228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D9E17-6609-684F-8E34-383D9D141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4623B0B-EBD0-8498-BC1F-C06DF8D0E0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79723" y="325256"/>
            <a:ext cx="11441216" cy="11441216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99191E62-542A-7ECC-0825-636B66C621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"/>
            <a:ext cx="18000663" cy="650506"/>
          </a:xfrm>
        </p:spPr>
        <p:txBody>
          <a:bodyPr/>
          <a:lstStyle/>
          <a:p>
            <a:r>
              <a:rPr kumimoji="0" lang="fr-FR" sz="2976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sst</a:t>
            </a:r>
            <a:r>
              <a:rPr kumimoji="0" lang="fr-FR" sz="297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 = f (</a:t>
            </a:r>
            <a:r>
              <a:rPr kumimoji="0" lang="fr-FR" sz="2976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dz</a:t>
            </a:r>
            <a:r>
              <a:rPr kumimoji="0" lang="fr-FR" sz="297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8257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78007-CD4D-1131-73AE-08F689CE4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17D2054-B3AA-74CA-5E4A-6AF3126D15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79723" y="325256"/>
            <a:ext cx="11441216" cy="11441216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ACA61B3F-BAA4-4D0D-95C6-204566C3D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"/>
            <a:ext cx="18000663" cy="650506"/>
          </a:xfrm>
        </p:spPr>
        <p:txBody>
          <a:bodyPr/>
          <a:lstStyle/>
          <a:p>
            <a:r>
              <a:rPr lang="fr-FR" sz="2976" b="1" dirty="0">
                <a:solidFill>
                  <a:srgbClr val="0432FF"/>
                </a:solidFill>
                <a:latin typeface="Comic Sans MS"/>
              </a:rPr>
              <a:t>s</a:t>
            </a:r>
            <a:r>
              <a:rPr kumimoji="0" lang="fr-FR" sz="2976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st – T_31-108m </a:t>
            </a:r>
            <a:r>
              <a:rPr kumimoji="0" lang="fr-FR" sz="297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= f (</a:t>
            </a:r>
            <a:r>
              <a:rPr kumimoji="0" lang="fr-FR" sz="2976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dz</a:t>
            </a:r>
            <a:r>
              <a:rPr kumimoji="0" lang="fr-FR" sz="297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ＭＳ Ｐゴシック" charset="0"/>
              </a:rPr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40196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D223A-5FA2-1372-D589-1204995C2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B5193-742E-511E-B243-09A52CAF6D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79723" y="325256"/>
            <a:ext cx="11441216" cy="11441216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3E4B84D9-7F8A-6D50-A285-8F211645C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"/>
            <a:ext cx="18000663" cy="650506"/>
          </a:xfrm>
        </p:spPr>
        <p:txBody>
          <a:bodyPr/>
          <a:lstStyle/>
          <a:p>
            <a:pPr marL="838276" lvl="1"/>
            <a:r>
              <a:rPr lang="fr-FR" sz="3968" b="1" dirty="0">
                <a:solidFill>
                  <a:srgbClr val="0432FF"/>
                </a:solidFill>
              </a:rPr>
              <a:t>dT_31-108m </a:t>
            </a:r>
            <a:r>
              <a:rPr lang="fr-FR" sz="3968" b="1" dirty="0"/>
              <a:t>= f (</a:t>
            </a:r>
            <a:r>
              <a:rPr lang="fr-FR" sz="3968" b="1" dirty="0">
                <a:solidFill>
                  <a:srgbClr val="0432FF"/>
                </a:solidFill>
              </a:rPr>
              <a:t>dz</a:t>
            </a:r>
            <a:r>
              <a:rPr lang="fr-FR" sz="3968" b="1" dirty="0"/>
              <a:t>)  </a:t>
            </a:r>
            <a:r>
              <a:rPr lang="fr-FR" sz="2800" dirty="0"/>
              <a:t>(delta </a:t>
            </a:r>
            <a:r>
              <a:rPr lang="fr-FR" sz="2800" dirty="0" err="1"/>
              <a:t>T</a:t>
            </a:r>
            <a:r>
              <a:rPr lang="fr-FR" sz="2800" dirty="0"/>
              <a:t>  en subsurface </a:t>
            </a:r>
            <a:r>
              <a:rPr lang="fr-FR" sz="2800" dirty="0" err="1"/>
              <a:t>upBas</a:t>
            </a:r>
            <a:r>
              <a:rPr lang="fr-FR" sz="2800" dirty="0"/>
              <a:t> off/</a:t>
            </a:r>
            <a:r>
              <a:rPr lang="fr-FR" sz="2800" dirty="0" err="1"/>
              <a:t>coastal</a:t>
            </a:r>
            <a:r>
              <a:rPr lang="fr-FR" sz="2800" dirty="0"/>
              <a:t>)  </a:t>
            </a:r>
            <a:endParaRPr lang="fr-FR" sz="3968" dirty="0"/>
          </a:p>
        </p:txBody>
      </p:sp>
    </p:spTree>
    <p:extLst>
      <p:ext uri="{BB962C8B-B14F-4D97-AF65-F5344CB8AC3E}">
        <p14:creationId xmlns:p14="http://schemas.microsoft.com/office/powerpoint/2010/main" val="477674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66E24-C2AA-31DB-18B7-BB83B9E5A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29BA5C6-EF7E-2EF0-5F14-3805345072D4}"/>
              </a:ext>
            </a:extLst>
          </p:cNvPr>
          <p:cNvSpPr txBox="1"/>
          <p:nvPr/>
        </p:nvSpPr>
        <p:spPr>
          <a:xfrm>
            <a:off x="1440656" y="2228722"/>
            <a:ext cx="15119350" cy="21279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>
                <a:solidFill>
                  <a:srgbClr val="0070C0"/>
                </a:solidFill>
              </a:rPr>
              <a:t>Mise en garde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2FE1EBE-639C-8E44-D223-83E0C9B84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92190F8-A275-56A3-8B47-151FE698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3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28E1EFB-B787-15B2-5245-8D1E0737095D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4362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46A79-29DD-EEDA-D056-F996951C5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08B1998-77DC-CCE7-51AB-58789AC2E31C}"/>
              </a:ext>
            </a:extLst>
          </p:cNvPr>
          <p:cNvSpPr txBox="1"/>
          <p:nvPr/>
        </p:nvSpPr>
        <p:spPr>
          <a:xfrm>
            <a:off x="1440656" y="2228722"/>
            <a:ext cx="15119350" cy="41635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>
                <a:solidFill>
                  <a:srgbClr val="0070C0"/>
                </a:solidFill>
              </a:rPr>
              <a:t>Influence sur </a:t>
            </a:r>
            <a:r>
              <a:rPr lang="fr-FR" sz="13228" b="1" dirty="0" err="1">
                <a:solidFill>
                  <a:srgbClr val="FF0000"/>
                </a:solidFill>
              </a:rPr>
              <a:t>wod</a:t>
            </a:r>
            <a:endParaRPr lang="fr-FR" sz="13228" b="1" dirty="0">
              <a:solidFill>
                <a:srgbClr val="FF0000"/>
              </a:solidFill>
            </a:endParaRPr>
          </a:p>
          <a:p>
            <a:pPr algn="ctr"/>
            <a:r>
              <a:rPr lang="fr-FR" sz="13228" b="1" dirty="0">
                <a:solidFill>
                  <a:srgbClr val="0070C0"/>
                </a:solidFill>
              </a:rPr>
              <a:t>de dx, </a:t>
            </a:r>
            <a:r>
              <a:rPr lang="fr-FR" sz="13228" b="1" dirty="0" err="1">
                <a:solidFill>
                  <a:srgbClr val="0070C0"/>
                </a:solidFill>
              </a:rPr>
              <a:t>dy</a:t>
            </a:r>
            <a:r>
              <a:rPr lang="fr-FR" sz="13228" b="1" dirty="0">
                <a:solidFill>
                  <a:srgbClr val="0070C0"/>
                </a:solidFill>
              </a:rPr>
              <a:t> &amp; dz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B919206-CB78-AE68-16ED-CB6FCFC3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DD62F5-1952-103E-96F9-6B82845C9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30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A3EB225-7BDB-CA72-086F-E2481B508EE8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3760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2E367-A0BF-6D2D-D5AA-7B28EAD1B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583C0A3-0EF1-E72F-630D-12284ED283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79723" y="325256"/>
            <a:ext cx="11441216" cy="11441216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F02F47D1-8252-F8C3-5096-A48BD7C9A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"/>
            <a:ext cx="18000663" cy="650506"/>
          </a:xfrm>
        </p:spPr>
        <p:txBody>
          <a:bodyPr/>
          <a:lstStyle/>
          <a:p>
            <a:pPr marL="838276" lvl="1"/>
            <a:r>
              <a:rPr lang="fr-FR" sz="3968" b="1" dirty="0" err="1">
                <a:solidFill>
                  <a:srgbClr val="0432FF"/>
                </a:solidFill>
              </a:rPr>
              <a:t>wod</a:t>
            </a:r>
            <a:r>
              <a:rPr lang="fr-FR" sz="3968" b="1" dirty="0">
                <a:solidFill>
                  <a:srgbClr val="0432FF"/>
                </a:solidFill>
              </a:rPr>
              <a:t> </a:t>
            </a:r>
            <a:r>
              <a:rPr lang="fr-FR" sz="3968" b="1" dirty="0"/>
              <a:t>= f (</a:t>
            </a:r>
            <a:r>
              <a:rPr lang="fr-FR" sz="3968" b="1" dirty="0">
                <a:solidFill>
                  <a:srgbClr val="0432FF"/>
                </a:solidFill>
              </a:rPr>
              <a:t>dx</a:t>
            </a:r>
            <a:r>
              <a:rPr lang="fr-FR" sz="3968" b="1" dirty="0"/>
              <a:t>)</a:t>
            </a:r>
            <a:endParaRPr lang="fr-FR" sz="3968" dirty="0"/>
          </a:p>
        </p:txBody>
      </p:sp>
    </p:spTree>
    <p:extLst>
      <p:ext uri="{BB962C8B-B14F-4D97-AF65-F5344CB8AC3E}">
        <p14:creationId xmlns:p14="http://schemas.microsoft.com/office/powerpoint/2010/main" val="4180411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0F27B-1C98-C3AE-8252-C86552859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857C879-42EE-15AD-4C8C-8B26D4E7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79723" y="325256"/>
            <a:ext cx="11441216" cy="11441216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2EA0D17-E8DE-6DB0-E8C7-BAE2F65451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"/>
            <a:ext cx="18000663" cy="650506"/>
          </a:xfrm>
        </p:spPr>
        <p:txBody>
          <a:bodyPr/>
          <a:lstStyle/>
          <a:p>
            <a:pPr marL="838276" lvl="1"/>
            <a:r>
              <a:rPr lang="fr-FR" sz="3968" b="1" dirty="0" err="1">
                <a:solidFill>
                  <a:srgbClr val="0432FF"/>
                </a:solidFill>
              </a:rPr>
              <a:t>wod</a:t>
            </a:r>
            <a:r>
              <a:rPr lang="fr-FR" sz="3968" b="1" dirty="0">
                <a:solidFill>
                  <a:srgbClr val="0432FF"/>
                </a:solidFill>
              </a:rPr>
              <a:t> </a:t>
            </a:r>
            <a:r>
              <a:rPr lang="fr-FR" sz="3968" b="1" dirty="0"/>
              <a:t>= f (</a:t>
            </a:r>
            <a:r>
              <a:rPr lang="fr-FR" sz="3968" b="1" dirty="0" err="1">
                <a:solidFill>
                  <a:srgbClr val="0432FF"/>
                </a:solidFill>
              </a:rPr>
              <a:t>dy</a:t>
            </a:r>
            <a:r>
              <a:rPr lang="fr-FR" sz="3968" b="1" dirty="0"/>
              <a:t>)</a:t>
            </a:r>
            <a:endParaRPr lang="fr-FR" sz="3968" dirty="0"/>
          </a:p>
        </p:txBody>
      </p:sp>
    </p:spTree>
    <p:extLst>
      <p:ext uri="{BB962C8B-B14F-4D97-AF65-F5344CB8AC3E}">
        <p14:creationId xmlns:p14="http://schemas.microsoft.com/office/powerpoint/2010/main" val="22128589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685F2-A099-53EA-C9E2-F7DD1C0CB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0EE0FFF-BA2A-A306-5E75-DDAB4AB862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79723" y="325256"/>
            <a:ext cx="11441216" cy="11441216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275EF7AB-8C05-A992-EDE1-BDE96E13A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"/>
            <a:ext cx="18000663" cy="650506"/>
          </a:xfrm>
        </p:spPr>
        <p:txBody>
          <a:bodyPr/>
          <a:lstStyle/>
          <a:p>
            <a:pPr marL="838276" lvl="1"/>
            <a:r>
              <a:rPr lang="fr-FR" sz="3968" b="1" dirty="0" err="1">
                <a:solidFill>
                  <a:srgbClr val="0432FF"/>
                </a:solidFill>
              </a:rPr>
              <a:t>wod</a:t>
            </a:r>
            <a:r>
              <a:rPr lang="fr-FR" sz="3968" b="1" dirty="0">
                <a:solidFill>
                  <a:srgbClr val="0432FF"/>
                </a:solidFill>
              </a:rPr>
              <a:t> </a:t>
            </a:r>
            <a:r>
              <a:rPr lang="fr-FR" sz="3968" b="1" dirty="0"/>
              <a:t>= f (</a:t>
            </a:r>
            <a:r>
              <a:rPr lang="fr-FR" sz="3968" b="1" dirty="0">
                <a:solidFill>
                  <a:srgbClr val="0432FF"/>
                </a:solidFill>
              </a:rPr>
              <a:t>dx</a:t>
            </a:r>
            <a:r>
              <a:rPr lang="fr-FR" sz="3968" b="1" dirty="0"/>
              <a:t>)</a:t>
            </a:r>
            <a:endParaRPr lang="fr-FR" sz="3968" dirty="0"/>
          </a:p>
        </p:txBody>
      </p:sp>
    </p:spTree>
    <p:extLst>
      <p:ext uri="{BB962C8B-B14F-4D97-AF65-F5344CB8AC3E}">
        <p14:creationId xmlns:p14="http://schemas.microsoft.com/office/powerpoint/2010/main" val="3987220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BC8D5-5178-93E0-7637-D2D2C4776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E0F63D3-8BC6-2D38-EF15-29F2A68BE567}"/>
              </a:ext>
            </a:extLst>
          </p:cNvPr>
          <p:cNvSpPr txBox="1"/>
          <p:nvPr/>
        </p:nvSpPr>
        <p:spPr>
          <a:xfrm>
            <a:off x="1440656" y="2228722"/>
            <a:ext cx="15119350" cy="619919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>
                <a:solidFill>
                  <a:srgbClr val="0070C0"/>
                </a:solidFill>
              </a:rPr>
              <a:t>Quel lien entre </a:t>
            </a:r>
          </a:p>
          <a:p>
            <a:pPr algn="ctr"/>
            <a:r>
              <a:rPr lang="fr-FR" sz="13228" b="1" dirty="0">
                <a:solidFill>
                  <a:srgbClr val="0070C0"/>
                </a:solidFill>
              </a:rPr>
              <a:t>Critère d’upwelling </a:t>
            </a:r>
          </a:p>
          <a:p>
            <a:pPr algn="ctr"/>
            <a:r>
              <a:rPr lang="fr-FR" sz="13228" b="1" dirty="0">
                <a:solidFill>
                  <a:srgbClr val="0070C0"/>
                </a:solidFill>
              </a:rPr>
              <a:t>Et </a:t>
            </a:r>
            <a:r>
              <a:rPr lang="fr-FR" sz="13228" b="1" dirty="0" err="1">
                <a:solidFill>
                  <a:srgbClr val="0070C0"/>
                </a:solidFill>
              </a:rPr>
              <a:t>wo</a:t>
            </a:r>
            <a:endParaRPr lang="fr-FR" sz="13228" b="1" dirty="0">
              <a:solidFill>
                <a:srgbClr val="0070C0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CF61FC6-C98B-F573-8E87-831D340AD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F90CB2-423E-EA00-76A8-52C56B5FF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34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EE99F30-8308-1370-EF75-E1BFA8AA72F6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3581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A2631-7615-D79C-344C-68D4CD167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61DABDE7-FD31-BC97-67DC-6986ABEAEC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5669756"/>
            <a:ext cx="9000000" cy="450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A2F96E-24D9-F717-A467-471361D57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1" y="604266"/>
            <a:ext cx="9000000" cy="450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FF7285B-DD47-964A-508C-BA946B6922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672945" y="5669756"/>
            <a:ext cx="900000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09229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97446-7A66-910F-5B37-9C3AD81C2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A539C31D-E4AB-53DC-EE29-731D51B8C2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5669756"/>
            <a:ext cx="9000000" cy="450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BE25885-730E-1F73-48DE-2E930642B2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1" y="604266"/>
            <a:ext cx="9000000" cy="450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A285267-5A04-FB32-9232-9DF26C3C3E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672945" y="5669756"/>
            <a:ext cx="900000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78067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F398A-6486-6D85-662B-DCE7A1A53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8D8F219-F20D-89F7-F041-2721FA0C20C8}"/>
              </a:ext>
            </a:extLst>
          </p:cNvPr>
          <p:cNvSpPr txBox="1"/>
          <p:nvPr/>
        </p:nvSpPr>
        <p:spPr>
          <a:xfrm>
            <a:off x="1440656" y="2228721"/>
            <a:ext cx="15119350" cy="41635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>
                <a:solidFill>
                  <a:srgbClr val="0070C0"/>
                </a:solidFill>
              </a:rPr>
              <a:t>Les candidats </a:t>
            </a:r>
            <a:r>
              <a:rPr lang="fr-FR" sz="13228" b="1" dirty="0" err="1">
                <a:solidFill>
                  <a:srgbClr val="0070C0"/>
                </a:solidFill>
              </a:rPr>
              <a:t>wo</a:t>
            </a:r>
            <a:endParaRPr lang="fr-FR" sz="13228" b="1" dirty="0">
              <a:solidFill>
                <a:srgbClr val="0070C0"/>
              </a:solidFill>
            </a:endParaRPr>
          </a:p>
          <a:p>
            <a:pPr algn="ctr"/>
            <a:r>
              <a:rPr lang="fr-FR" sz="13228" b="1" dirty="0">
                <a:solidFill>
                  <a:srgbClr val="0070C0"/>
                </a:solidFill>
              </a:rPr>
              <a:t>Intéressants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C424522-E80D-AC66-AEDA-CABBFE58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F55C2E-2272-B678-D6B1-FAF96BE1A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37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7D5001D-9FCC-E2AA-AA55-22DAC47C304B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40499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04ED3-E698-29F0-953B-EE7E369D8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792781BF-21D9-D480-2CED-FB08EAF847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40509" y="3021827"/>
            <a:ext cx="4533538" cy="75523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4FB56A3-D0CE-7EB5-77EC-80A0807EA0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06382" y="3021827"/>
            <a:ext cx="4533538" cy="755234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C9DAD1D-8CA0-E12D-347D-C3C1B28E1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658" y="907542"/>
            <a:ext cx="15119350" cy="367321"/>
          </a:xfrm>
        </p:spPr>
        <p:txBody>
          <a:bodyPr>
            <a:normAutofit fontScale="90000"/>
          </a:bodyPr>
          <a:lstStyle/>
          <a:p>
            <a:r>
              <a:rPr lang="fr-FR" dirty="0"/>
              <a:t>cmip6_HadGEM3-GC31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BBF664B-D4C7-CA12-08FD-70C4F4261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6D76-4315-5C41-9C31-F58E26389C73}" type="datetime1">
              <a:rPr lang="fr-FR" smtClean="0"/>
              <a:t>05/11/2025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B122187-AF28-1206-BE6E-CC502572B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Christophe HOURDIN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AEA4DD-E5EE-E1F2-3AE2-82A9D4A91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3F78-87E4-B144-A295-2DB80552E3AF}" type="slidenum">
              <a:rPr lang="fr-FR" smtClean="0"/>
              <a:t>38</a:t>
            </a:fld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095C934-BCF5-8234-A193-C17361E3F5D2}"/>
              </a:ext>
            </a:extLst>
          </p:cNvPr>
          <p:cNvSpPr/>
          <p:nvPr/>
        </p:nvSpPr>
        <p:spPr>
          <a:xfrm>
            <a:off x="2323451" y="1683128"/>
            <a:ext cx="3706838" cy="8474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Tous cmip5 &amp; 6 </a:t>
            </a:r>
          </a:p>
          <a:p>
            <a:pPr algn="ctr"/>
            <a:r>
              <a:rPr lang="fr-FR" dirty="0">
                <a:solidFill>
                  <a:schemeClr val="tx1"/>
                </a:solidFill>
                <a:highlight>
                  <a:srgbClr val="00FF00"/>
                </a:highlight>
              </a:rPr>
              <a:t>111</a:t>
            </a:r>
            <a:r>
              <a:rPr lang="fr-FR" dirty="0">
                <a:solidFill>
                  <a:schemeClr val="tx1"/>
                </a:solidFill>
              </a:rPr>
              <a:t> simus (46 cmip5 &amp; 65 cmip6)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1DF43B5-B881-D901-5F30-3A8AD2A82F5B}"/>
              </a:ext>
            </a:extLst>
          </p:cNvPr>
          <p:cNvSpPr/>
          <p:nvPr/>
        </p:nvSpPr>
        <p:spPr>
          <a:xfrm>
            <a:off x="9000332" y="1299056"/>
            <a:ext cx="7467820" cy="219098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924" dirty="0">
              <a:solidFill>
                <a:schemeClr val="tx1"/>
              </a:solidFill>
            </a:endParaRPr>
          </a:p>
          <a:p>
            <a:pPr marL="240024" indent="-240024">
              <a:buFont typeface="Arial" panose="020B0604020202020204" pitchFamily="34" charset="0"/>
              <a:buChar char="•"/>
            </a:pPr>
            <a:r>
              <a:rPr lang="fr-FR" sz="924" dirty="0">
                <a:solidFill>
                  <a:schemeClr val="tx1"/>
                </a:solidFill>
              </a:rPr>
              <a:t>id        dx     </a:t>
            </a:r>
            <a:r>
              <a:rPr lang="fr-FR" sz="924" dirty="0" err="1">
                <a:solidFill>
                  <a:schemeClr val="tx1"/>
                </a:solidFill>
              </a:rPr>
              <a:t>dy</a:t>
            </a:r>
            <a:r>
              <a:rPr lang="fr-FR" sz="924" dirty="0">
                <a:solidFill>
                  <a:schemeClr val="tx1"/>
                </a:solidFill>
              </a:rPr>
              <a:t>       upBas1  upBas2    diff   </a:t>
            </a:r>
            <a:r>
              <a:rPr lang="fr-FR" sz="924" dirty="0" err="1">
                <a:solidFill>
                  <a:schemeClr val="tx1"/>
                </a:solidFill>
              </a:rPr>
              <a:t>uo</a:t>
            </a:r>
            <a:r>
              <a:rPr lang="fr-FR" sz="924" dirty="0">
                <a:solidFill>
                  <a:schemeClr val="tx1"/>
                </a:solidFill>
              </a:rPr>
              <a:t> 110W    </a:t>
            </a:r>
            <a:r>
              <a:rPr lang="fr-FR" sz="924" dirty="0" err="1">
                <a:solidFill>
                  <a:schemeClr val="tx1"/>
                </a:solidFill>
              </a:rPr>
              <a:t>exp</a:t>
            </a:r>
            <a:endParaRPr lang="fr-FR" sz="924" dirty="0">
              <a:solidFill>
                <a:schemeClr val="tx1"/>
              </a:solidFill>
            </a:endParaRPr>
          </a:p>
          <a:p>
            <a:pPr marL="240024" indent="-240024">
              <a:buFont typeface="Arial" panose="020B0604020202020204" pitchFamily="34" charset="0"/>
              <a:buChar char="•"/>
            </a:pPr>
            <a:endParaRPr lang="fr-FR" sz="924" dirty="0">
              <a:solidFill>
                <a:schemeClr val="tx1"/>
              </a:solidFill>
            </a:endParaRPr>
          </a:p>
          <a:p>
            <a:pPr marL="240024" indent="-240024">
              <a:buFont typeface="Arial" panose="020B0604020202020204" pitchFamily="34" charset="0"/>
              <a:buChar char="•"/>
            </a:pPr>
            <a:r>
              <a:rPr lang="fr-FR" sz="924" dirty="0">
                <a:solidFill>
                  <a:schemeClr val="tx1"/>
                </a:solidFill>
              </a:rPr>
              <a:t>id6c44    0.08   0.08     15.65   16.4     -0.75   0.59       cmip6_HadGEM3-GC31-HH_hist-1950_19890101-20051231_Omon_1m_r1i1p1f1_gn</a:t>
            </a:r>
          </a:p>
          <a:p>
            <a:pPr marL="240024" indent="-240024">
              <a:buFont typeface="Arial" panose="020B0604020202020204" pitchFamily="34" charset="0"/>
              <a:buChar char="•"/>
            </a:pPr>
            <a:r>
              <a:rPr lang="fr-FR" sz="924" dirty="0">
                <a:solidFill>
                  <a:schemeClr val="tx1"/>
                </a:solidFill>
              </a:rPr>
              <a:t>id6c45    0.25   0.25     16.3    17.08    -0.78   0.56       cmip6_HadGEM3-GC31-HM_hist-1950_19890101-20051231_Omon_1m_r1i1p1f1_gn</a:t>
            </a:r>
          </a:p>
          <a:p>
            <a:pPr marL="240024" indent="-240024">
              <a:buFont typeface="Arial" panose="020B0604020202020204" pitchFamily="34" charset="0"/>
              <a:buChar char="•"/>
            </a:pPr>
            <a:r>
              <a:rPr lang="fr-FR" sz="924" dirty="0">
                <a:solidFill>
                  <a:schemeClr val="tx1"/>
                </a:solidFill>
              </a:rPr>
              <a:t>id6c47    0.25   0.25     15.34   16.43    -1.09   0.58       cmip6_HadGEM3-GC31-MM_hist-1950_19890101-20051231_Omon_1m_r1i1p1f1_gn</a:t>
            </a:r>
          </a:p>
          <a:p>
            <a:pPr marL="240024" indent="-240024">
              <a:buFont typeface="Arial" panose="020B0604020202020204" pitchFamily="34" charset="0"/>
              <a:buChar char="•"/>
            </a:pPr>
            <a:endParaRPr lang="fr-FR" sz="924" dirty="0">
              <a:solidFill>
                <a:schemeClr val="tx1"/>
              </a:solidFill>
            </a:endParaRPr>
          </a:p>
          <a:p>
            <a:pPr marL="240024" indent="-240024">
              <a:buFont typeface="Arial" panose="020B0604020202020204" pitchFamily="34" charset="0"/>
              <a:buChar char="•"/>
            </a:pPr>
            <a:r>
              <a:rPr lang="fr-FR" sz="924" dirty="0">
                <a:solidFill>
                  <a:schemeClr val="tx1"/>
                </a:solidFill>
              </a:rPr>
              <a:t>id6c46    1.00   0.75     14.79   13.81     0.98   0.35       cmip6_HadGEM3-GC31-LL_hist-1950_19890101-20051231_Omon_1m_r1i1p1f1_gn</a:t>
            </a:r>
          </a:p>
        </p:txBody>
      </p:sp>
      <p:sp>
        <p:nvSpPr>
          <p:cNvPr id="7" name="ZoneTexte 6">
            <a:hlinkClick r:id="rId4"/>
            <a:extLst>
              <a:ext uri="{FF2B5EF4-FFF2-40B4-BE49-F238E27FC236}">
                <a16:creationId xmlns:a16="http://schemas.microsoft.com/office/drawing/2014/main" id="{A2369EFB-50F6-BF3E-76CF-579DA64BA872}"/>
              </a:ext>
            </a:extLst>
          </p:cNvPr>
          <p:cNvSpPr txBox="1"/>
          <p:nvPr/>
        </p:nvSpPr>
        <p:spPr>
          <a:xfrm>
            <a:off x="13084669" y="6446787"/>
            <a:ext cx="748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ATLAS</a:t>
            </a:r>
          </a:p>
        </p:txBody>
      </p:sp>
      <p:pic>
        <p:nvPicPr>
          <p:cNvPr id="9" name="Image 8" descr="Une image contenant croquis, conception, clipart, dessin&#10;&#10;Description générée automatiquement">
            <a:hlinkClick r:id="rId5"/>
            <a:extLst>
              <a:ext uri="{FF2B5EF4-FFF2-40B4-BE49-F238E27FC236}">
                <a16:creationId xmlns:a16="http://schemas.microsoft.com/office/drawing/2014/main" id="{C577565C-6723-D7A4-B27D-47955BBC1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3066482" y="5735369"/>
            <a:ext cx="697266" cy="697266"/>
          </a:xfrm>
          <a:prstGeom prst="rect">
            <a:avLst/>
          </a:prstGeom>
          <a:ln w="508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0746008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4B056-00A1-09A0-1176-DE27AE03F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22DA41-A5DA-58E8-FC9A-10AE341D4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658" y="907542"/>
            <a:ext cx="15119350" cy="367321"/>
          </a:xfrm>
        </p:spPr>
        <p:txBody>
          <a:bodyPr>
            <a:normAutofit fontScale="90000"/>
          </a:bodyPr>
          <a:lstStyle/>
          <a:p>
            <a:r>
              <a:rPr lang="fr-FR" dirty="0"/>
              <a:t>cmip6_HadGEM3-GC31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6B315E7-CE04-D36B-F41F-2B3B9D0F4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6D76-4315-5C41-9C31-F58E26389C73}" type="datetime1">
              <a:rPr lang="fr-FR" smtClean="0"/>
              <a:t>05/11/2025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47EF342-2631-471D-FB18-2562F92C1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Christophe HOURDIN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154167B-3327-A0D4-9976-E785C3D4A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3F78-87E4-B144-A295-2DB80552E3AF}" type="slidenum">
              <a:rPr lang="fr-FR" smtClean="0"/>
              <a:t>39</a:t>
            </a:fld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8F4EDE9-631A-2397-2D13-1BFC7591A1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9980" y="2774392"/>
            <a:ext cx="3326135" cy="665226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8E0A6CE-D803-F506-D93E-F972DE0763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99794" y="2774392"/>
            <a:ext cx="3326135" cy="6652269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2E6AE66-B47F-EF05-2ABC-406FE844C139}"/>
              </a:ext>
            </a:extLst>
          </p:cNvPr>
          <p:cNvSpPr/>
          <p:nvPr/>
        </p:nvSpPr>
        <p:spPr>
          <a:xfrm>
            <a:off x="2173821" y="2093855"/>
            <a:ext cx="2906354" cy="4358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HH (id6c44)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4F369AE-33D5-B0B1-3E7D-E6E9AC7D2091}"/>
              </a:ext>
            </a:extLst>
          </p:cNvPr>
          <p:cNvSpPr/>
          <p:nvPr/>
        </p:nvSpPr>
        <p:spPr>
          <a:xfrm>
            <a:off x="5628979" y="2084369"/>
            <a:ext cx="2906354" cy="4358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HM (id6c45)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DF3A7C4-875B-6410-A048-7F85ED4CD7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088793" y="2774392"/>
            <a:ext cx="3326135" cy="6652269"/>
          </a:xfrm>
          <a:prstGeom prst="rect">
            <a:avLst/>
          </a:prstGeom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DF48B71A-F970-45A8-A6AF-45952B10817F}"/>
              </a:ext>
            </a:extLst>
          </p:cNvPr>
          <p:cNvSpPr/>
          <p:nvPr/>
        </p:nvSpPr>
        <p:spPr>
          <a:xfrm>
            <a:off x="9298684" y="2094092"/>
            <a:ext cx="2906354" cy="4358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MM (id6c47)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1BF0AB1-2887-6546-F6E9-C79DD234BC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734547" y="2774392"/>
            <a:ext cx="3326135" cy="665226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7E7D5B4-7662-8EF9-D8E9-91EADC95C44A}"/>
              </a:ext>
            </a:extLst>
          </p:cNvPr>
          <p:cNvSpPr/>
          <p:nvPr/>
        </p:nvSpPr>
        <p:spPr>
          <a:xfrm>
            <a:off x="12965485" y="2095709"/>
            <a:ext cx="2906354" cy="4358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LL (id6c46)</a:t>
            </a:r>
          </a:p>
        </p:txBody>
      </p:sp>
    </p:spTree>
    <p:extLst>
      <p:ext uri="{BB962C8B-B14F-4D97-AF65-F5344CB8AC3E}">
        <p14:creationId xmlns:p14="http://schemas.microsoft.com/office/powerpoint/2010/main" val="511797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4EE861-04F6-4EA3-790F-1C54477013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E0DDB7-0EE1-00F2-0A0D-FF63B15FEDF8}"/>
              </a:ext>
            </a:extLst>
          </p:cNvPr>
          <p:cNvSpPr txBox="1"/>
          <p:nvPr/>
        </p:nvSpPr>
        <p:spPr>
          <a:xfrm>
            <a:off x="1648688" y="1273460"/>
            <a:ext cx="8695586" cy="507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dirty="0"/>
              <a:t>On laisse de côté l’analyse </a:t>
            </a:r>
            <a:r>
              <a:rPr lang="fr-FR" sz="2315" dirty="0" err="1"/>
              <a:t>isopycnale</a:t>
            </a:r>
            <a:r>
              <a:rPr lang="fr-FR" sz="2315" dirty="0"/>
              <a:t> (problème de moyenne)</a:t>
            </a:r>
          </a:p>
          <a:p>
            <a:pPr marL="1228468" lvl="1" indent="-472488" algn="just">
              <a:buFont typeface="Arial" panose="020B0604020202020204" pitchFamily="34" charset="0"/>
              <a:buChar char="•"/>
            </a:pPr>
            <a:r>
              <a:rPr lang="fr-FR" sz="2315" dirty="0"/>
              <a:t>Utilisé pour la circulation pacifique et son impact sur EUC 110W qu’on retrouve en subsurface dans la zone d’upwelling</a:t>
            </a:r>
          </a:p>
          <a:p>
            <a:pPr marL="1228468" lvl="1" indent="-472488" algn="just">
              <a:buFont typeface="Arial" panose="020B0604020202020204" pitchFamily="34" charset="0"/>
              <a:buChar char="•"/>
            </a:pPr>
            <a:r>
              <a:rPr lang="fr-FR" sz="2315" dirty="0"/>
              <a:t>Mais </a:t>
            </a:r>
            <a:r>
              <a:rPr lang="fr-FR" sz="2315" dirty="0">
                <a:solidFill>
                  <a:srgbClr val="0432FF"/>
                </a:solidFill>
              </a:rPr>
              <a:t>comprendre précisément pourquoi ça semble si mal fonctionner</a:t>
            </a:r>
            <a:r>
              <a:rPr lang="fr-FR" sz="2315" dirty="0"/>
              <a:t>! </a:t>
            </a:r>
          </a:p>
          <a:p>
            <a:pPr marL="472488" indent="-472488" algn="just">
              <a:buFont typeface="Arial" panose="020B0604020202020204" pitchFamily="34" charset="0"/>
              <a:buChar char="•"/>
            </a:pPr>
            <a:endParaRPr lang="fr-FR" sz="2315" dirty="0"/>
          </a:p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dirty="0"/>
              <a:t>On laisse l’interprétation des flux qui n’est qu’une réponse à l’équilibre du biais du couplé. (Il faudrait comparer le biais de SST aux flux du forcé OMIP équivalent?) </a:t>
            </a:r>
          </a:p>
          <a:p>
            <a:pPr marL="472488" indent="-472488" algn="just">
              <a:buFont typeface="Arial" panose="020B0604020202020204" pitchFamily="34" charset="0"/>
              <a:buChar char="•"/>
            </a:pPr>
            <a:endParaRPr lang="fr-FR" sz="2315" dirty="0"/>
          </a:p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dirty="0"/>
              <a:t>Attention aux discussions sur la </a:t>
            </a:r>
            <a:r>
              <a:rPr lang="fr-FR" sz="2315" dirty="0" err="1"/>
              <a:t>sst</a:t>
            </a:r>
            <a:r>
              <a:rPr lang="fr-FR" sz="2315" dirty="0"/>
              <a:t> en fonction de </a:t>
            </a:r>
            <a:r>
              <a:rPr lang="fr-FR" sz="2315" dirty="0" err="1"/>
              <a:t>l’ocean</a:t>
            </a:r>
            <a:r>
              <a:rPr lang="fr-FR" sz="2315" dirty="0"/>
              <a:t>, sachant qu’on ignore complètement ce qui se passe en surface côté chauffage atmosphère. En revanche on peut s’en servir comme de statistiques pour mettre en évidence un invariant océanique. </a:t>
            </a:r>
          </a:p>
        </p:txBody>
      </p:sp>
    </p:spTree>
    <p:extLst>
      <p:ext uri="{BB962C8B-B14F-4D97-AF65-F5344CB8AC3E}">
        <p14:creationId xmlns:p14="http://schemas.microsoft.com/office/powerpoint/2010/main" val="3758126481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8491A-AA0D-86D1-3D36-C425C760B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FA18EE-5E6A-6EAF-EF82-D4CE9B7E56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1188201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18802-880C-C932-19AC-A20D45FE2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F0848-D3DC-2C4C-28CB-33763AE91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658" y="907542"/>
            <a:ext cx="15119350" cy="367321"/>
          </a:xfrm>
        </p:spPr>
        <p:txBody>
          <a:bodyPr>
            <a:normAutofit fontScale="90000"/>
          </a:bodyPr>
          <a:lstStyle/>
          <a:p>
            <a:r>
              <a:rPr lang="fr-FR" dirty="0"/>
              <a:t>HR 10-25 km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4A16ABF-CC5D-CEDB-CDDE-E44CED091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6D76-4315-5C41-9C31-F58E26389C73}" type="datetime1">
              <a:rPr lang="fr-FR" smtClean="0"/>
              <a:t>05/11/2025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DF5101D-1266-6E05-C66B-4C5A85F34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Christophe HOURDIN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3194408-62B6-1E0A-45D5-48AF3A18E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3F78-87E4-B144-A295-2DB80552E3AF}" type="slidenum">
              <a:rPr lang="fr-FR" smtClean="0"/>
              <a:t>41</a:t>
            </a:fld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7BB8169-CCCA-E342-D3F7-2079FAFB13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72170" y="2013591"/>
            <a:ext cx="3776170" cy="755234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C984E64-DF9C-33C2-A3FE-06202FB68D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40363" y="2013591"/>
            <a:ext cx="3776170" cy="7552342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447492EE-57C7-A655-94E8-27EC7456CFA9}"/>
              </a:ext>
            </a:extLst>
          </p:cNvPr>
          <p:cNvSpPr/>
          <p:nvPr/>
        </p:nvSpPr>
        <p:spPr>
          <a:xfrm>
            <a:off x="3126675" y="1928583"/>
            <a:ext cx="2906354" cy="4358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id6c2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371D198-5A32-7112-2AC6-26F27A3876EC}"/>
              </a:ext>
            </a:extLst>
          </p:cNvPr>
          <p:cNvSpPr/>
          <p:nvPr/>
        </p:nvSpPr>
        <p:spPr>
          <a:xfrm>
            <a:off x="7375271" y="1928583"/>
            <a:ext cx="2906354" cy="4358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id6c44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C12EFC2-60F8-B0B5-0F20-D78EC7EC0B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643463" y="2013591"/>
            <a:ext cx="3776170" cy="7552342"/>
          </a:xfrm>
          <a:prstGeom prst="rect">
            <a:avLst/>
          </a:prstGeom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EB6B2FFF-7D0C-4BD8-DC0D-6D007C3F901C}"/>
              </a:ext>
            </a:extLst>
          </p:cNvPr>
          <p:cNvSpPr/>
          <p:nvPr/>
        </p:nvSpPr>
        <p:spPr>
          <a:xfrm>
            <a:off x="12078371" y="1928583"/>
            <a:ext cx="2906354" cy="4358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id6c32</a:t>
            </a:r>
          </a:p>
        </p:txBody>
      </p:sp>
    </p:spTree>
    <p:extLst>
      <p:ext uri="{BB962C8B-B14F-4D97-AF65-F5344CB8AC3E}">
        <p14:creationId xmlns:p14="http://schemas.microsoft.com/office/powerpoint/2010/main" val="21620394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76324-3E68-11D7-DF3D-0702FEF95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DC71830-22FB-1B48-0FDD-B669A226D1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40509" y="3021827"/>
            <a:ext cx="4533538" cy="75523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7BA2670-2527-1781-054F-D4B907615A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06382" y="3021827"/>
            <a:ext cx="4533538" cy="755234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9F1B19E-E09C-E01D-21A2-4DD7C8D46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658" y="907542"/>
            <a:ext cx="15119350" cy="367321"/>
          </a:xfrm>
        </p:spPr>
        <p:txBody>
          <a:bodyPr>
            <a:normAutofit fontScale="90000"/>
          </a:bodyPr>
          <a:lstStyle/>
          <a:p>
            <a:r>
              <a:rPr lang="fr-FR" dirty="0"/>
              <a:t>HR 10-25 km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D969CC3-3538-A7D3-28D9-D330B10D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6D76-4315-5C41-9C31-F58E26389C73}" type="datetime1">
              <a:rPr lang="fr-FR" smtClean="0"/>
              <a:t>05/11/2025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5592C9-D89B-43F5-73E5-3E9E09705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Christophe HOURDIN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3DD68A6-66B4-E056-CDE0-B15E94DC6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3F78-87E4-B144-A295-2DB80552E3AF}" type="slidenum">
              <a:rPr lang="fr-FR" smtClean="0"/>
              <a:t>42</a:t>
            </a:fld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CD2A2A5-1612-E9D9-AFBE-ED31CA3D4C4A}"/>
              </a:ext>
            </a:extLst>
          </p:cNvPr>
          <p:cNvSpPr/>
          <p:nvPr/>
        </p:nvSpPr>
        <p:spPr>
          <a:xfrm>
            <a:off x="2323451" y="1683128"/>
            <a:ext cx="3706838" cy="8474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Tous cmip5 &amp; 6 </a:t>
            </a:r>
          </a:p>
          <a:p>
            <a:pPr algn="ctr"/>
            <a:r>
              <a:rPr lang="fr-FR" dirty="0">
                <a:solidFill>
                  <a:schemeClr val="tx1"/>
                </a:solidFill>
                <a:highlight>
                  <a:srgbClr val="00FF00"/>
                </a:highlight>
              </a:rPr>
              <a:t>111</a:t>
            </a:r>
            <a:r>
              <a:rPr lang="fr-FR" dirty="0">
                <a:solidFill>
                  <a:schemeClr val="tx1"/>
                </a:solidFill>
              </a:rPr>
              <a:t> simus (46 cmip5 &amp; 65 cmip6)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AD1D354-83D4-0017-2019-5EDD62B371E8}"/>
              </a:ext>
            </a:extLst>
          </p:cNvPr>
          <p:cNvSpPr/>
          <p:nvPr/>
        </p:nvSpPr>
        <p:spPr>
          <a:xfrm>
            <a:off x="9183672" y="1299056"/>
            <a:ext cx="7284479" cy="219098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924" dirty="0">
                <a:solidFill>
                  <a:schemeClr val="tx1"/>
                </a:solidFill>
              </a:rPr>
              <a:t>id        dx     </a:t>
            </a:r>
            <a:r>
              <a:rPr lang="fr-FR" sz="924" dirty="0" err="1">
                <a:solidFill>
                  <a:schemeClr val="tx1"/>
                </a:solidFill>
              </a:rPr>
              <a:t>dy</a:t>
            </a:r>
            <a:r>
              <a:rPr lang="fr-FR" sz="924" dirty="0">
                <a:solidFill>
                  <a:schemeClr val="tx1"/>
                </a:solidFill>
              </a:rPr>
              <a:t>       upBas1  upBas2    diff   </a:t>
            </a:r>
            <a:r>
              <a:rPr lang="fr-FR" sz="924" dirty="0" err="1">
                <a:solidFill>
                  <a:schemeClr val="tx1"/>
                </a:solidFill>
              </a:rPr>
              <a:t>uo</a:t>
            </a:r>
            <a:r>
              <a:rPr lang="fr-FR" sz="924" dirty="0">
                <a:solidFill>
                  <a:schemeClr val="tx1"/>
                </a:solidFill>
              </a:rPr>
              <a:t> 110W    </a:t>
            </a:r>
            <a:r>
              <a:rPr lang="fr-FR" sz="924" dirty="0" err="1">
                <a:solidFill>
                  <a:schemeClr val="tx1"/>
                </a:solidFill>
              </a:rPr>
              <a:t>exp</a:t>
            </a:r>
            <a:endParaRPr lang="fr-FR" sz="924" dirty="0">
              <a:solidFill>
                <a:schemeClr val="tx1"/>
              </a:solidFill>
            </a:endParaRPr>
          </a:p>
          <a:p>
            <a:r>
              <a:rPr lang="fr-FR" sz="924" dirty="0">
                <a:solidFill>
                  <a:schemeClr val="tx1"/>
                </a:solidFill>
              </a:rPr>
              <a:t>id6c29    0.08   0.08     17.63   18.5     -0.87   0.62       cmip6_EC-Earth3P-VHR_hist-1950_19890101-20051231_Omon_1m_r1i1p1f1_gn</a:t>
            </a:r>
          </a:p>
          <a:p>
            <a:r>
              <a:rPr lang="fr-FR" sz="924" dirty="0">
                <a:solidFill>
                  <a:schemeClr val="tx1"/>
                </a:solidFill>
              </a:rPr>
              <a:t>id6c35    0.10   0.10     18.67   19.81    -1.14   0.58       cmip6_FGOALS-f3-H_hist-1950_19890101-20051231_Omon_1m_r1i1p1f1_gn</a:t>
            </a:r>
          </a:p>
          <a:p>
            <a:r>
              <a:rPr lang="fr-FR" sz="924" dirty="0">
                <a:solidFill>
                  <a:schemeClr val="tx1"/>
                </a:solidFill>
              </a:rPr>
              <a:t>id6c44    0.08   0.08     15.65   16.4     -0.75   0.59       cmip6_HadGEM3-GC31-HH_hist-1950_19890101-20051231_Omon_1m_r1i1p1f1_gn</a:t>
            </a:r>
          </a:p>
          <a:p>
            <a:endParaRPr lang="fr-FR" sz="924" dirty="0">
              <a:solidFill>
                <a:schemeClr val="tx1"/>
              </a:solidFill>
            </a:endParaRPr>
          </a:p>
          <a:p>
            <a:r>
              <a:rPr lang="fr-FR" sz="924" dirty="0">
                <a:solidFill>
                  <a:schemeClr val="tx1"/>
                </a:solidFill>
              </a:rPr>
              <a:t>id6c2     0.25   0.25     16.2    16.84    -0.64   0.44       cmip6_BCC-CSM2-HR_hist-1950_19890101-20051231_Omon_1m_r1i1p1f1_gn</a:t>
            </a:r>
          </a:p>
          <a:p>
            <a:r>
              <a:rPr lang="fr-FR" sz="924" dirty="0">
                <a:solidFill>
                  <a:schemeClr val="tx1"/>
                </a:solidFill>
              </a:rPr>
              <a:t>id6c6     0.10   0.10     18.68   19.97    -1.29   0.55       cmip6_CESM1-CAM5-SE-HR_hist-1950_19890101-20051231_Omon_1m_r1i1p1f1_gn</a:t>
            </a:r>
          </a:p>
          <a:p>
            <a:r>
              <a:rPr lang="fr-FR" sz="924" dirty="0">
                <a:solidFill>
                  <a:schemeClr val="tx1"/>
                </a:solidFill>
              </a:rPr>
              <a:t>id6c14    0.25   0.25    15.68   15.62     0.06   0.46       cmip6_CMCC-CM2-HR4_hist-1950_19890101-20051231_Omon_1m_r1i1p1f1_gn</a:t>
            </a:r>
          </a:p>
          <a:p>
            <a:r>
              <a:rPr lang="fr-FR" sz="924" dirty="0">
                <a:solidFill>
                  <a:schemeClr val="tx1"/>
                </a:solidFill>
              </a:rPr>
              <a:t>id6c15    0.25   0.25     15.98   16.02    -0.04   0.43       cmip6_CMCC-CM2-HR4_historical_19890101-20051231_Omon_1m_r1i1p1f1_gn</a:t>
            </a:r>
          </a:p>
          <a:p>
            <a:r>
              <a:rPr lang="fr-FR" sz="924" dirty="0">
                <a:solidFill>
                  <a:schemeClr val="tx1"/>
                </a:solidFill>
              </a:rPr>
              <a:t>id6c17    0.25   0.25     16.53   17.02    -0.49   0.41       cmip6_CMCC-CM2-VHR4_hist-1950_19890101-20051231_Omon_1m_r1i1p1f1_gn</a:t>
            </a:r>
          </a:p>
          <a:p>
            <a:r>
              <a:rPr lang="fr-FR" sz="924" dirty="0">
                <a:solidFill>
                  <a:schemeClr val="tx1"/>
                </a:solidFill>
              </a:rPr>
              <a:t>id6c19    0.25   0.25     16.13   16.5     -0.37   0.30       cmip6_CNRM-CM6-1-HR_hist-1950_19890101-20051231_Omon_1m_r1i1p1f2_gn</a:t>
            </a:r>
          </a:p>
          <a:p>
            <a:r>
              <a:rPr lang="fr-FR" sz="924" dirty="0">
                <a:solidFill>
                  <a:schemeClr val="tx1"/>
                </a:solidFill>
              </a:rPr>
              <a:t>id6c28    0.25   0.25     17.62   18.35    -0.73   0.61       cmip6_EC-Earth3P-HR_hist-1950_19890101-20051231_Omon_1m_r1i1p2f1_gn</a:t>
            </a:r>
          </a:p>
          <a:p>
            <a:r>
              <a:rPr lang="fr-FR" sz="924" dirty="0">
                <a:solidFill>
                  <a:schemeClr val="tx1"/>
                </a:solidFill>
              </a:rPr>
              <a:t>id6c32    0.25   0.25     16.27   17.47    -1.20   0.32       cmip6_ECMWF-IFS-HR_hist-1950_19890101-20051231_Omon_1m_r1i1p1f1_gn</a:t>
            </a:r>
          </a:p>
          <a:p>
            <a:r>
              <a:rPr lang="fr-FR" sz="924" dirty="0">
                <a:solidFill>
                  <a:schemeClr val="tx1"/>
                </a:solidFill>
              </a:rPr>
              <a:t>id6c34    0.25   0.25     16.71   18.02    -1.31   0.31       cmip6_ECMWF-IFS-MR_hist-1950_19890101-20051231_Omon_1m_r1i1p1f1_gn</a:t>
            </a:r>
          </a:p>
        </p:txBody>
      </p:sp>
      <p:sp>
        <p:nvSpPr>
          <p:cNvPr id="7" name="ZoneTexte 6">
            <a:hlinkClick r:id="rId4"/>
            <a:extLst>
              <a:ext uri="{FF2B5EF4-FFF2-40B4-BE49-F238E27FC236}">
                <a16:creationId xmlns:a16="http://schemas.microsoft.com/office/drawing/2014/main" id="{5B849572-3115-87D7-7A51-2181845EFFCC}"/>
              </a:ext>
            </a:extLst>
          </p:cNvPr>
          <p:cNvSpPr txBox="1"/>
          <p:nvPr/>
        </p:nvSpPr>
        <p:spPr>
          <a:xfrm>
            <a:off x="13084669" y="6446787"/>
            <a:ext cx="748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ATLAS</a:t>
            </a:r>
          </a:p>
        </p:txBody>
      </p:sp>
      <p:pic>
        <p:nvPicPr>
          <p:cNvPr id="9" name="Image 8" descr="Une image contenant croquis, conception, clipart, dessin&#10;&#10;Description générée automatiquement">
            <a:hlinkClick r:id="rId5"/>
            <a:extLst>
              <a:ext uri="{FF2B5EF4-FFF2-40B4-BE49-F238E27FC236}">
                <a16:creationId xmlns:a16="http://schemas.microsoft.com/office/drawing/2014/main" id="{9738EB87-82AB-46BD-2BF7-031BCFFF9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3066482" y="5735369"/>
            <a:ext cx="697266" cy="697266"/>
          </a:xfrm>
          <a:prstGeom prst="rect">
            <a:avLst/>
          </a:prstGeom>
          <a:ln w="50800">
            <a:solidFill>
              <a:srgbClr val="00B050"/>
            </a:solidFill>
          </a:ln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D20BB88-B416-11BF-857D-7BB2734B787B}"/>
              </a:ext>
            </a:extLst>
          </p:cNvPr>
          <p:cNvSpPr/>
          <p:nvPr/>
        </p:nvSpPr>
        <p:spPr>
          <a:xfrm>
            <a:off x="3272067" y="5915878"/>
            <a:ext cx="488515" cy="1597150"/>
          </a:xfrm>
          <a:prstGeom prst="roundRect">
            <a:avLst/>
          </a:prstGeom>
          <a:noFill/>
          <a:ln w="38100">
            <a:solidFill>
              <a:srgbClr val="00F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7FAD8D5D-5A96-7B00-A5AF-5BF9CCF4F1EF}"/>
              </a:ext>
            </a:extLst>
          </p:cNvPr>
          <p:cNvSpPr/>
          <p:nvPr/>
        </p:nvSpPr>
        <p:spPr>
          <a:xfrm>
            <a:off x="3095493" y="8702998"/>
            <a:ext cx="488517" cy="261110"/>
          </a:xfrm>
          <a:prstGeom prst="roundRect">
            <a:avLst/>
          </a:prstGeom>
          <a:noFill/>
          <a:ln w="38100">
            <a:solidFill>
              <a:srgbClr val="00F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B032065-D313-D36F-552D-CAC92ED3B539}"/>
              </a:ext>
            </a:extLst>
          </p:cNvPr>
          <p:cNvSpPr/>
          <p:nvPr/>
        </p:nvSpPr>
        <p:spPr>
          <a:xfrm>
            <a:off x="3760582" y="8616672"/>
            <a:ext cx="488517" cy="26111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F6D64C0-D701-2689-E81D-F2FA7A716504}"/>
              </a:ext>
            </a:extLst>
          </p:cNvPr>
          <p:cNvSpPr/>
          <p:nvPr/>
        </p:nvSpPr>
        <p:spPr>
          <a:xfrm>
            <a:off x="3745699" y="6714453"/>
            <a:ext cx="488517" cy="26111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0884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307D1-6B9E-8A69-C7A9-4BAC6029D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5CE6C20-00DF-D15A-E14A-3C86980452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4888" y="2509804"/>
            <a:ext cx="4533538" cy="755234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90F58A1-55BE-A7CF-76F5-9E86E083F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658" y="907542"/>
            <a:ext cx="15119350" cy="367321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4789F3B-4B99-FD13-F798-89969307D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6D76-4315-5C41-9C31-F58E26389C73}" type="datetime1">
              <a:rPr lang="fr-FR" smtClean="0"/>
              <a:t>05/11/2025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F0B600-AA38-4B42-C311-20C9D4765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Christophe HOURDIN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2A53790-B031-C84C-FA6A-5ECA0F2DC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3F78-87E4-B144-A295-2DB80552E3AF}" type="slidenum">
              <a:rPr lang="fr-FR" smtClean="0"/>
              <a:t>43</a:t>
            </a:fld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9C9B1A6-4D00-D67E-FE49-E88D7D98CA96}"/>
              </a:ext>
            </a:extLst>
          </p:cNvPr>
          <p:cNvSpPr/>
          <p:nvPr/>
        </p:nvSpPr>
        <p:spPr>
          <a:xfrm>
            <a:off x="2323451" y="1683128"/>
            <a:ext cx="3706838" cy="8474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Tous cmip5 &amp; 6 </a:t>
            </a:r>
          </a:p>
          <a:p>
            <a:pPr algn="ctr"/>
            <a:r>
              <a:rPr lang="fr-FR" dirty="0">
                <a:solidFill>
                  <a:schemeClr val="tx1"/>
                </a:solidFill>
                <a:highlight>
                  <a:srgbClr val="00FF00"/>
                </a:highlight>
              </a:rPr>
              <a:t>111</a:t>
            </a:r>
            <a:r>
              <a:rPr lang="fr-FR" dirty="0">
                <a:solidFill>
                  <a:schemeClr val="tx1"/>
                </a:solidFill>
              </a:rPr>
              <a:t> simus (46 cmip5 &amp; 65 cmip6)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F5E5B5E-DB41-0E8C-989D-9D5CEF58F0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44446" y="2530600"/>
            <a:ext cx="4533538" cy="7552342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7817DD-7B69-8D92-F9E1-9EA3F9EAEB2A}"/>
              </a:ext>
            </a:extLst>
          </p:cNvPr>
          <p:cNvSpPr/>
          <p:nvPr/>
        </p:nvSpPr>
        <p:spPr>
          <a:xfrm>
            <a:off x="7957796" y="1683128"/>
            <a:ext cx="3706838" cy="8474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Tous cmip5 &amp; 6 (</a:t>
            </a:r>
            <a:r>
              <a:rPr lang="fr-FR" b="1" dirty="0" err="1">
                <a:solidFill>
                  <a:schemeClr val="tx1"/>
                </a:solidFill>
              </a:rPr>
              <a:t>with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hfdsO</a:t>
            </a:r>
            <a:r>
              <a:rPr lang="fr-FR" b="1" dirty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fr-FR" dirty="0">
                <a:solidFill>
                  <a:schemeClr val="tx1"/>
                </a:solidFill>
                <a:highlight>
                  <a:srgbClr val="00FF00"/>
                </a:highlight>
              </a:rPr>
              <a:t>76</a:t>
            </a:r>
            <a:r>
              <a:rPr lang="fr-FR" dirty="0">
                <a:solidFill>
                  <a:schemeClr val="tx1"/>
                </a:solidFill>
              </a:rPr>
              <a:t> simus (25 cmip5 &amp; 51 cmip6)</a:t>
            </a:r>
          </a:p>
        </p:txBody>
      </p:sp>
      <p:pic>
        <p:nvPicPr>
          <p:cNvPr id="12" name="Image 11" descr="Une image contenant croquis, conception, clipart, dessin&#10;&#10;Description générée automatiquement">
            <a:hlinkClick r:id="rId4"/>
            <a:extLst>
              <a:ext uri="{FF2B5EF4-FFF2-40B4-BE49-F238E27FC236}">
                <a16:creationId xmlns:a16="http://schemas.microsoft.com/office/drawing/2014/main" id="{E10AC0B9-6B71-B296-8A13-62F5E166B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387147" y="2416974"/>
            <a:ext cx="697266" cy="697266"/>
          </a:xfrm>
          <a:prstGeom prst="rect">
            <a:avLst/>
          </a:prstGeom>
          <a:ln w="50800">
            <a:solidFill>
              <a:srgbClr val="00B050"/>
            </a:solidFill>
          </a:ln>
        </p:spPr>
      </p:pic>
      <p:sp>
        <p:nvSpPr>
          <p:cNvPr id="15" name="ZoneTexte 14">
            <a:hlinkClick r:id="rId6"/>
            <a:extLst>
              <a:ext uri="{FF2B5EF4-FFF2-40B4-BE49-F238E27FC236}">
                <a16:creationId xmlns:a16="http://schemas.microsoft.com/office/drawing/2014/main" id="{6056370C-3362-6B59-368C-9A3783551CC9}"/>
              </a:ext>
            </a:extLst>
          </p:cNvPr>
          <p:cNvSpPr txBox="1"/>
          <p:nvPr/>
        </p:nvSpPr>
        <p:spPr>
          <a:xfrm>
            <a:off x="13408241" y="3171608"/>
            <a:ext cx="748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ATLAS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62699F4-1512-0027-D6DB-FFDFB65CC404}"/>
              </a:ext>
            </a:extLst>
          </p:cNvPr>
          <p:cNvSpPr/>
          <p:nvPr/>
        </p:nvSpPr>
        <p:spPr>
          <a:xfrm>
            <a:off x="4408714" y="7114188"/>
            <a:ext cx="488517" cy="26111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ACBE0AD-01FA-6AB8-204D-46B01D240BE7}"/>
              </a:ext>
            </a:extLst>
          </p:cNvPr>
          <p:cNvSpPr/>
          <p:nvPr/>
        </p:nvSpPr>
        <p:spPr>
          <a:xfrm>
            <a:off x="4427395" y="6208912"/>
            <a:ext cx="488517" cy="26111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EE8FB07-34A2-0B5D-356B-6B4334A8433F}"/>
              </a:ext>
            </a:extLst>
          </p:cNvPr>
          <p:cNvSpPr/>
          <p:nvPr/>
        </p:nvSpPr>
        <p:spPr>
          <a:xfrm>
            <a:off x="2913211" y="6165817"/>
            <a:ext cx="488517" cy="261110"/>
          </a:xfrm>
          <a:prstGeom prst="roundRect">
            <a:avLst/>
          </a:prstGeom>
          <a:noFill/>
          <a:ln w="38100">
            <a:solidFill>
              <a:srgbClr val="00F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962E2A6-3EB3-7F6C-4F4E-C9A5399433E3}"/>
              </a:ext>
            </a:extLst>
          </p:cNvPr>
          <p:cNvSpPr/>
          <p:nvPr/>
        </p:nvSpPr>
        <p:spPr>
          <a:xfrm>
            <a:off x="2913209" y="8343287"/>
            <a:ext cx="488517" cy="261110"/>
          </a:xfrm>
          <a:prstGeom prst="roundRect">
            <a:avLst/>
          </a:prstGeom>
          <a:noFill/>
          <a:ln w="38100">
            <a:solidFill>
              <a:srgbClr val="00F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75140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D6AD3-5114-274C-6CAE-4E2FDA377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7BB8C0-1745-784A-94D7-5F02E4379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658" y="907542"/>
            <a:ext cx="15119350" cy="367321"/>
          </a:xfrm>
        </p:spPr>
        <p:txBody>
          <a:bodyPr>
            <a:normAutofit fontScale="90000"/>
          </a:bodyPr>
          <a:lstStyle/>
          <a:p>
            <a:r>
              <a:rPr lang="fr-FR" dirty="0"/>
              <a:t>HR 10-25 km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573C8E9-71D6-DB4D-DB19-801ACE66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6D76-4315-5C41-9C31-F58E26389C73}" type="datetime1">
              <a:rPr lang="fr-FR" smtClean="0"/>
              <a:t>05/11/2025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98E3FC-EAE8-5370-2C32-F5A48E121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Christophe HOURDIN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0E11B00-3C7D-3DA6-4FA1-1A0637C7E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3F78-87E4-B144-A295-2DB80552E3AF}" type="slidenum">
              <a:rPr lang="fr-FR" smtClean="0"/>
              <a:t>44</a:t>
            </a:fld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7BEFDB6-34E6-B0DE-1A01-800A9CBAAB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72170" y="2013591"/>
            <a:ext cx="3776170" cy="755234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F9FA3E5-1B45-237D-B6E5-0C42CA87BB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40363" y="2013591"/>
            <a:ext cx="3776170" cy="7552342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74B0DD4B-B258-2AC5-0DFF-46B422D0A95F}"/>
              </a:ext>
            </a:extLst>
          </p:cNvPr>
          <p:cNvSpPr/>
          <p:nvPr/>
        </p:nvSpPr>
        <p:spPr>
          <a:xfrm>
            <a:off x="3126675" y="1928583"/>
            <a:ext cx="2906354" cy="4358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id6c43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FA917300-5272-1A53-FE81-EA8FA01A6561}"/>
              </a:ext>
            </a:extLst>
          </p:cNvPr>
          <p:cNvSpPr/>
          <p:nvPr/>
        </p:nvSpPr>
        <p:spPr>
          <a:xfrm>
            <a:off x="7375271" y="1928583"/>
            <a:ext cx="2906354" cy="4358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id6c35</a:t>
            </a:r>
          </a:p>
        </p:txBody>
      </p:sp>
    </p:spTree>
    <p:extLst>
      <p:ext uri="{BB962C8B-B14F-4D97-AF65-F5344CB8AC3E}">
        <p14:creationId xmlns:p14="http://schemas.microsoft.com/office/powerpoint/2010/main" val="17482488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2888B-F52E-F151-6639-CB2F81FA4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76DA8F0-F1BF-FFBD-3599-3B19B8D96F36}"/>
              </a:ext>
            </a:extLst>
          </p:cNvPr>
          <p:cNvSpPr txBox="1"/>
          <p:nvPr/>
        </p:nvSpPr>
        <p:spPr>
          <a:xfrm>
            <a:off x="1440656" y="2228723"/>
            <a:ext cx="15119350" cy="619919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>
                <a:solidFill>
                  <a:srgbClr val="0070C0"/>
                </a:solidFill>
              </a:rPr>
              <a:t>Sst-T_31-108m</a:t>
            </a:r>
          </a:p>
          <a:p>
            <a:pPr algn="ctr"/>
            <a:r>
              <a:rPr lang="fr-FR" sz="13228" b="1" dirty="0">
                <a:solidFill>
                  <a:srgbClr val="0070C0"/>
                </a:solidFill>
              </a:rPr>
              <a:t>=</a:t>
            </a:r>
          </a:p>
          <a:p>
            <a:pPr algn="ctr"/>
            <a:r>
              <a:rPr lang="fr-FR" sz="13228" b="1" dirty="0">
                <a:solidFill>
                  <a:srgbClr val="0070C0"/>
                </a:solidFill>
              </a:rPr>
              <a:t>F(Q_H_wod_54m)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AF5C040-C719-BFE9-1E36-5B0168A45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D3E22C-5E3A-499F-5110-814737E7E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45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305E588-0022-AD98-F85C-B05839F53DE6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90682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ligne, diagramme, Tracé&#10;&#10;Le contenu généré par l’IA peut être incorrect.">
            <a:extLst>
              <a:ext uri="{FF2B5EF4-FFF2-40B4-BE49-F238E27FC236}">
                <a16:creationId xmlns:a16="http://schemas.microsoft.com/office/drawing/2014/main" id="{1AE8CD44-2253-859F-6E5C-3FB4293DD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075" y="1146331"/>
            <a:ext cx="9211604" cy="921160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6E5DB3F-10A8-7C61-9570-886B13A4E433}"/>
              </a:ext>
            </a:extLst>
          </p:cNvPr>
          <p:cNvSpPr txBox="1"/>
          <p:nvPr/>
        </p:nvSpPr>
        <p:spPr>
          <a:xfrm>
            <a:off x="304745" y="1063953"/>
            <a:ext cx="8523945" cy="2942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dirty="0"/>
              <a:t>Même si la pente n’est pas proche de 1, le nuage de point est centré sur un équilibre entre sst-T_31-108m &amp; </a:t>
            </a:r>
            <a:r>
              <a:rPr lang="fr-FR" sz="2315" dirty="0" err="1"/>
              <a:t>Q_Hwod</a:t>
            </a:r>
            <a:r>
              <a:rPr lang="fr-FR" sz="2315" dirty="0"/>
              <a:t> ?</a:t>
            </a:r>
          </a:p>
          <a:p>
            <a:pPr marL="472488" indent="-472488" algn="just">
              <a:buFont typeface="Arial" panose="020B0604020202020204" pitchFamily="34" charset="0"/>
              <a:buChar char="•"/>
            </a:pPr>
            <a:endParaRPr lang="fr-FR" sz="2315" dirty="0"/>
          </a:p>
          <a:p>
            <a:pPr marL="472488" indent="-472488" algn="just">
              <a:buFont typeface="Arial" panose="020B0604020202020204" pitchFamily="34" charset="0"/>
              <a:buChar char="•"/>
            </a:pPr>
            <a:endParaRPr lang="fr-FR" sz="2315" dirty="0"/>
          </a:p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dirty="0"/>
              <a:t>Que signifie quand on est sur la droite 1 pour 1?</a:t>
            </a:r>
          </a:p>
          <a:p>
            <a:pPr marL="1310764" lvl="1" indent="-472488" algn="just">
              <a:buFont typeface="Arial" panose="020B0604020202020204" pitchFamily="34" charset="0"/>
              <a:buChar char="•"/>
            </a:pPr>
            <a:r>
              <a:rPr lang="fr-FR" sz="2315" dirty="0"/>
              <a:t>Aucun échange autre que vertical entre chauffage soleil / refroidissement profondeur de l’’océan?</a:t>
            </a:r>
          </a:p>
          <a:p>
            <a:pPr marL="1310764" lvl="1" indent="-472488" algn="just">
              <a:buFont typeface="Arial" panose="020B0604020202020204" pitchFamily="34" charset="0"/>
              <a:buChar char="•"/>
            </a:pPr>
            <a:r>
              <a:rPr lang="fr-FR" sz="2315" dirty="0"/>
              <a:t>Pas de latéral ni de diffusion? Ou une compensation? </a:t>
            </a:r>
          </a:p>
        </p:txBody>
      </p:sp>
    </p:spTree>
    <p:extLst>
      <p:ext uri="{BB962C8B-B14F-4D97-AF65-F5344CB8AC3E}">
        <p14:creationId xmlns:p14="http://schemas.microsoft.com/office/powerpoint/2010/main" val="18621802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B0B25-09FE-9081-B9C9-A430AFF80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12C88B0-BEEB-F0A6-D751-05C07666A5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58075" y="1146331"/>
            <a:ext cx="9211604" cy="921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065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0EE6A-A44C-BB98-53A9-14DA6CD84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DED2A4E-CCC5-2651-5946-1CE129762BB7}"/>
              </a:ext>
            </a:extLst>
          </p:cNvPr>
          <p:cNvSpPr txBox="1"/>
          <p:nvPr/>
        </p:nvSpPr>
        <p:spPr>
          <a:xfrm>
            <a:off x="1440656" y="2228723"/>
            <a:ext cx="15119350" cy="619919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>
                <a:solidFill>
                  <a:srgbClr val="0070C0"/>
                </a:solidFill>
              </a:rPr>
              <a:t>Alimentation upwelling par l’EUC</a:t>
            </a:r>
          </a:p>
          <a:p>
            <a:pPr algn="ctr"/>
            <a:r>
              <a:rPr lang="fr-FR" sz="13228" b="1" dirty="0">
                <a:solidFill>
                  <a:srgbClr val="0070C0"/>
                </a:solidFill>
              </a:rPr>
              <a:t>(Isopycnes)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A4F879F-CFF0-F954-3279-CF4E304A2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11BE985-0ACD-AEF5-A2C3-48FA5BCDA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48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C281488-FF81-404A-24B8-AF2FF717A055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51702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D0AA1-AC28-C969-0905-DEE8CE903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D420A91-38CD-A2F1-4E6C-21EEF8B7254D}"/>
              </a:ext>
            </a:extLst>
          </p:cNvPr>
          <p:cNvSpPr txBox="1"/>
          <p:nvPr/>
        </p:nvSpPr>
        <p:spPr>
          <a:xfrm>
            <a:off x="1440656" y="718576"/>
            <a:ext cx="15119350" cy="41635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>
                <a:solidFill>
                  <a:srgbClr val="0070C0"/>
                </a:solidFill>
              </a:rPr>
              <a:t>=&gt; Biais </a:t>
            </a:r>
            <a:r>
              <a:rPr lang="fr-FR" sz="13228" b="1" dirty="0" err="1">
                <a:solidFill>
                  <a:srgbClr val="0070C0"/>
                </a:solidFill>
              </a:rPr>
              <a:t>O_Sub+Oatm</a:t>
            </a:r>
            <a:endParaRPr lang="fr-FR" sz="13228" b="1" dirty="0">
              <a:solidFill>
                <a:srgbClr val="0070C0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0B0868-84EA-03DF-F3B9-300ECF950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027A77-C9C8-84FE-744C-A82C0A96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49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C06E5E-1D13-AE1C-A6DB-07AA252E2321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3E72E42-392F-556C-F816-9A252162FB6A}"/>
              </a:ext>
            </a:extLst>
          </p:cNvPr>
          <p:cNvSpPr txBox="1"/>
          <p:nvPr/>
        </p:nvSpPr>
        <p:spPr>
          <a:xfrm>
            <a:off x="3870495" y="7296578"/>
            <a:ext cx="9094056" cy="3145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3968" b="1" dirty="0"/>
              <a:t>Attention! Les indices ont changé!</a:t>
            </a:r>
          </a:p>
          <a:p>
            <a:pPr marL="472488" indent="-472488" algn="just">
              <a:buFont typeface="Arial" panose="020B0604020202020204" pitchFamily="34" charset="0"/>
              <a:buChar char="•"/>
            </a:pPr>
            <a:endParaRPr lang="fr-FR" sz="3968" b="1" dirty="0"/>
          </a:p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3968" b="1" dirty="0"/>
              <a:t>La somme des biais n’est pas tout à fait juste car. Dépend comment le biais est remonté (en fonction de </a:t>
            </a:r>
            <a:r>
              <a:rPr lang="fr-FR" sz="3968" b="1" dirty="0" err="1"/>
              <a:t>wo</a:t>
            </a:r>
            <a:r>
              <a:rPr lang="fr-FR" sz="3968" b="1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148290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A1881-A316-5054-685C-E80706945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E7594B6-6E09-81AE-5A36-1CA540AAB3FB}"/>
              </a:ext>
            </a:extLst>
          </p:cNvPr>
          <p:cNvSpPr txBox="1"/>
          <p:nvPr/>
        </p:nvSpPr>
        <p:spPr>
          <a:xfrm>
            <a:off x="1440656" y="2228721"/>
            <a:ext cx="15119350" cy="41635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>
                <a:solidFill>
                  <a:srgbClr val="0070C0"/>
                </a:solidFill>
              </a:rPr>
              <a:t>Bons candidats</a:t>
            </a:r>
          </a:p>
          <a:p>
            <a:pPr algn="ctr"/>
            <a:r>
              <a:rPr lang="fr-FR" sz="13228" b="1" dirty="0">
                <a:solidFill>
                  <a:srgbClr val="0070C0"/>
                </a:solidFill>
              </a:rPr>
              <a:t>=&gt; Repère (</a:t>
            </a:r>
            <a:r>
              <a:rPr lang="fr-FR" sz="13228" b="1" dirty="0" err="1">
                <a:solidFill>
                  <a:srgbClr val="0070C0"/>
                </a:solidFill>
              </a:rPr>
              <a:t>wo</a:t>
            </a:r>
            <a:r>
              <a:rPr lang="fr-FR" sz="13228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E76B376-F7C5-64C6-A459-C52D05B0B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D8C647-FAA0-BB53-E769-B8C19CFA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5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EC0FAA-5833-30DB-377A-3F9115A9C196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6" name="Image 5" descr="Une image contenant croquis, conception, clipart, dessin&#10;&#10;Description générée automatiquement">
            <a:hlinkClick r:id="rId2"/>
            <a:extLst>
              <a:ext uri="{FF2B5EF4-FFF2-40B4-BE49-F238E27FC236}">
                <a16:creationId xmlns:a16="http://schemas.microsoft.com/office/drawing/2014/main" id="{3ACB21E2-FB8F-9119-5577-E7E3477A5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90747" y="7591077"/>
            <a:ext cx="1372622" cy="1372622"/>
          </a:xfrm>
          <a:prstGeom prst="rect">
            <a:avLst/>
          </a:prstGeom>
          <a:ln w="508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5448584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3CE2F-D41D-A77D-FA11-591DF2746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F3FFFE0-6064-45FE-7689-030F6F05DB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6261" y="0"/>
            <a:ext cx="7176307" cy="11954883"/>
          </a:xfrm>
          <a:prstGeom prst="rect">
            <a:avLst/>
          </a:prstGeom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ADFB32-63AD-A397-792C-52C774DE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8000663" cy="437322"/>
          </a:xfrm>
        </p:spPr>
        <p:txBody>
          <a:bodyPr>
            <a:normAutofit fontScale="90000"/>
          </a:bodyPr>
          <a:lstStyle/>
          <a:p>
            <a:r>
              <a:rPr lang="fr-FR" sz="4900" dirty="0" err="1">
                <a:solidFill>
                  <a:srgbClr val="0432FF"/>
                </a:solidFill>
              </a:rPr>
              <a:t>Keypoint</a:t>
            </a:r>
            <a:r>
              <a:rPr lang="fr-FR" sz="4900" dirty="0">
                <a:solidFill>
                  <a:srgbClr val="0432FF"/>
                </a:solidFill>
              </a:rPr>
              <a:t> 3	</a:t>
            </a:r>
            <a:r>
              <a:rPr lang="fr-FR" sz="4900" b="1" dirty="0"/>
              <a:t>Biais </a:t>
            </a:r>
            <a:r>
              <a:rPr lang="fr-FR" sz="4900" b="1" dirty="0" err="1"/>
              <a:t>Ocean</a:t>
            </a:r>
            <a:r>
              <a:rPr lang="fr-FR" sz="4900" b="1" dirty="0"/>
              <a:t> subsurface / OA </a:t>
            </a:r>
            <a:endParaRPr lang="fr-FR" b="1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1B1266-2546-ED78-2D95-B0023484B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6D76-4315-5C41-9C31-F58E26389C73}" type="datetime1">
              <a:rPr lang="fr-FR" smtClean="0"/>
              <a:t>05/11/2025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3A38047-DBEA-BC40-1F84-BD97679F0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Christophe HOURDIN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5E6E909-A7AF-671A-389F-5C80C8600B21}"/>
              </a:ext>
            </a:extLst>
          </p:cNvPr>
          <p:cNvSpPr txBox="1"/>
          <p:nvPr/>
        </p:nvSpPr>
        <p:spPr>
          <a:xfrm>
            <a:off x="5670176" y="6194128"/>
            <a:ext cx="1249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40FF"/>
                </a:solidFill>
              </a:rPr>
              <a:t>Obs </a:t>
            </a:r>
            <a:r>
              <a:rPr lang="fr-FR" dirty="0" err="1">
                <a:solidFill>
                  <a:srgbClr val="FF40FF"/>
                </a:solidFill>
              </a:rPr>
              <a:t>sst</a:t>
            </a:r>
            <a:endParaRPr lang="fr-FR" dirty="0">
              <a:solidFill>
                <a:srgbClr val="FF40FF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85C48F7-9505-6BD1-4152-69FA8D1157CC}"/>
              </a:ext>
            </a:extLst>
          </p:cNvPr>
          <p:cNvSpPr txBox="1"/>
          <p:nvPr/>
        </p:nvSpPr>
        <p:spPr>
          <a:xfrm>
            <a:off x="4944787" y="8977201"/>
            <a:ext cx="2341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40FF"/>
                </a:solidFill>
              </a:rPr>
              <a:t>Obs subsurface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F20FEB0-7594-77CD-CBBA-B7A1111B672B}"/>
              </a:ext>
            </a:extLst>
          </p:cNvPr>
          <p:cNvSpPr txBox="1"/>
          <p:nvPr/>
        </p:nvSpPr>
        <p:spPr>
          <a:xfrm>
            <a:off x="2204558" y="10219029"/>
            <a:ext cx="203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40FF"/>
                </a:solidFill>
              </a:rPr>
              <a:t>Obs TAO EUC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59F6BCC-9480-CBAD-41FE-D2363C1D53F0}"/>
              </a:ext>
            </a:extLst>
          </p:cNvPr>
          <p:cNvSpPr/>
          <p:nvPr/>
        </p:nvSpPr>
        <p:spPr>
          <a:xfrm>
            <a:off x="1288229" y="6076387"/>
            <a:ext cx="5552369" cy="167511"/>
          </a:xfrm>
          <a:prstGeom prst="rect">
            <a:avLst/>
          </a:prstGeom>
          <a:solidFill>
            <a:srgbClr val="FF40FF">
              <a:alpha val="2912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B24F35-F11C-6242-84C6-78FC128BAD4F}"/>
              </a:ext>
            </a:extLst>
          </p:cNvPr>
          <p:cNvSpPr/>
          <p:nvPr/>
        </p:nvSpPr>
        <p:spPr>
          <a:xfrm>
            <a:off x="1367511" y="8810830"/>
            <a:ext cx="5552369" cy="205742"/>
          </a:xfrm>
          <a:prstGeom prst="rect">
            <a:avLst/>
          </a:prstGeom>
          <a:solidFill>
            <a:srgbClr val="FF40FF">
              <a:alpha val="2912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Double flèche verticale 11">
            <a:extLst>
              <a:ext uri="{FF2B5EF4-FFF2-40B4-BE49-F238E27FC236}">
                <a16:creationId xmlns:a16="http://schemas.microsoft.com/office/drawing/2014/main" id="{EC470625-50A6-D717-331B-CE80B37E7579}"/>
              </a:ext>
            </a:extLst>
          </p:cNvPr>
          <p:cNvSpPr/>
          <p:nvPr/>
        </p:nvSpPr>
        <p:spPr>
          <a:xfrm>
            <a:off x="4197350" y="7239000"/>
            <a:ext cx="133350" cy="167470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Double flèche verticale 16">
            <a:extLst>
              <a:ext uri="{FF2B5EF4-FFF2-40B4-BE49-F238E27FC236}">
                <a16:creationId xmlns:a16="http://schemas.microsoft.com/office/drawing/2014/main" id="{7041118C-15A3-2ED9-E3B5-B21447C0FE3F}"/>
              </a:ext>
            </a:extLst>
          </p:cNvPr>
          <p:cNvSpPr/>
          <p:nvPr/>
        </p:nvSpPr>
        <p:spPr>
          <a:xfrm>
            <a:off x="2156933" y="8913701"/>
            <a:ext cx="133350" cy="747179"/>
          </a:xfrm>
          <a:prstGeom prst="upDownArrow">
            <a:avLst/>
          </a:prstGeom>
          <a:solidFill>
            <a:srgbClr val="043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Double flèche verticale 19">
            <a:extLst>
              <a:ext uri="{FF2B5EF4-FFF2-40B4-BE49-F238E27FC236}">
                <a16:creationId xmlns:a16="http://schemas.microsoft.com/office/drawing/2014/main" id="{DB0638E5-0AB0-0311-D3AC-04EA0F4C9BB4}"/>
              </a:ext>
            </a:extLst>
          </p:cNvPr>
          <p:cNvSpPr/>
          <p:nvPr/>
        </p:nvSpPr>
        <p:spPr>
          <a:xfrm>
            <a:off x="4183417" y="4478522"/>
            <a:ext cx="133350" cy="167470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Double flèche verticale 21">
            <a:extLst>
              <a:ext uri="{FF2B5EF4-FFF2-40B4-BE49-F238E27FC236}">
                <a16:creationId xmlns:a16="http://schemas.microsoft.com/office/drawing/2014/main" id="{63EA17A5-69D7-8057-B241-CE16CE02B61B}"/>
              </a:ext>
            </a:extLst>
          </p:cNvPr>
          <p:cNvSpPr/>
          <p:nvPr/>
        </p:nvSpPr>
        <p:spPr>
          <a:xfrm>
            <a:off x="4191000" y="3873500"/>
            <a:ext cx="133350" cy="605022"/>
          </a:xfrm>
          <a:prstGeom prst="upDownArrow">
            <a:avLst/>
          </a:prstGeom>
          <a:pattFill prst="dkHorz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Double flèche verticale 24">
            <a:extLst>
              <a:ext uri="{FF2B5EF4-FFF2-40B4-BE49-F238E27FC236}">
                <a16:creationId xmlns:a16="http://schemas.microsoft.com/office/drawing/2014/main" id="{06D22C4E-D129-1F3C-47ED-E1BFED8B36D0}"/>
              </a:ext>
            </a:extLst>
          </p:cNvPr>
          <p:cNvSpPr/>
          <p:nvPr/>
        </p:nvSpPr>
        <p:spPr>
          <a:xfrm>
            <a:off x="2090258" y="6149383"/>
            <a:ext cx="133350" cy="747179"/>
          </a:xfrm>
          <a:prstGeom prst="upDownArrow">
            <a:avLst/>
          </a:prstGeom>
          <a:solidFill>
            <a:srgbClr val="043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Double flèche verticale 25">
            <a:extLst>
              <a:ext uri="{FF2B5EF4-FFF2-40B4-BE49-F238E27FC236}">
                <a16:creationId xmlns:a16="http://schemas.microsoft.com/office/drawing/2014/main" id="{7E948708-5E29-E1F8-05FE-7EBE6C9CD53C}"/>
              </a:ext>
            </a:extLst>
          </p:cNvPr>
          <p:cNvSpPr/>
          <p:nvPr/>
        </p:nvSpPr>
        <p:spPr>
          <a:xfrm>
            <a:off x="2290283" y="5735667"/>
            <a:ext cx="133349" cy="1160895"/>
          </a:xfrm>
          <a:prstGeom prst="upDownArrow">
            <a:avLst/>
          </a:prstGeom>
          <a:pattFill prst="dkHorz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Double flèche verticale 27">
            <a:extLst>
              <a:ext uri="{FF2B5EF4-FFF2-40B4-BE49-F238E27FC236}">
                <a16:creationId xmlns:a16="http://schemas.microsoft.com/office/drawing/2014/main" id="{ABC9F47F-50EC-49DC-E5B6-5541AC365F4D}"/>
              </a:ext>
            </a:extLst>
          </p:cNvPr>
          <p:cNvSpPr/>
          <p:nvPr/>
        </p:nvSpPr>
        <p:spPr>
          <a:xfrm>
            <a:off x="3074925" y="5486401"/>
            <a:ext cx="133350" cy="672848"/>
          </a:xfrm>
          <a:prstGeom prst="upDownArrow">
            <a:avLst/>
          </a:prstGeom>
          <a:pattFill prst="dkHorz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hlinkClick r:id="rId3"/>
            <a:extLst>
              <a:ext uri="{FF2B5EF4-FFF2-40B4-BE49-F238E27FC236}">
                <a16:creationId xmlns:a16="http://schemas.microsoft.com/office/drawing/2014/main" id="{922392A9-F956-F34A-C990-0D8A32CF739B}"/>
              </a:ext>
            </a:extLst>
          </p:cNvPr>
          <p:cNvSpPr txBox="1"/>
          <p:nvPr/>
        </p:nvSpPr>
        <p:spPr>
          <a:xfrm>
            <a:off x="7284144" y="2717162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ATLAS 5</a:t>
            </a:r>
          </a:p>
        </p:txBody>
      </p:sp>
      <p:pic>
        <p:nvPicPr>
          <p:cNvPr id="39" name="Image 38" descr="Une image contenant croquis, conception, clipart, dessin&#10;&#10;Description générée automatiquement">
            <a:hlinkClick r:id="rId4"/>
            <a:extLst>
              <a:ext uri="{FF2B5EF4-FFF2-40B4-BE49-F238E27FC236}">
                <a16:creationId xmlns:a16="http://schemas.microsoft.com/office/drawing/2014/main" id="{7A4D50ED-A81C-339A-06EE-6D0D0A3EC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60852" y="1820709"/>
            <a:ext cx="830145" cy="830145"/>
          </a:xfrm>
          <a:prstGeom prst="rect">
            <a:avLst/>
          </a:prstGeom>
          <a:ln w="50800">
            <a:solidFill>
              <a:srgbClr val="00B050"/>
            </a:solidFill>
          </a:ln>
        </p:spPr>
      </p:pic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2C5045CA-A9CE-B3F7-A019-202A1F3510A6}"/>
              </a:ext>
            </a:extLst>
          </p:cNvPr>
          <p:cNvSpPr/>
          <p:nvPr/>
        </p:nvSpPr>
        <p:spPr>
          <a:xfrm>
            <a:off x="8897987" y="1709057"/>
            <a:ext cx="8927026" cy="460437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0432FF"/>
                </a:solidFill>
              </a:rPr>
              <a:t>Existence d’un biais en surface lié aux changes OA et d’un biais lié à la circulation océanique.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FF0000"/>
                </a:solidFill>
              </a:rPr>
              <a:t>Hypothèse : Sommer les biais océan + OA c’est faire l’hypothèse que les eaux de surface dans la zone d’upwelling sont essentiellement composées des eaux de subsurface </a:t>
            </a:r>
            <a:r>
              <a:rPr lang="fr-FR" sz="1600" b="1" dirty="0">
                <a:solidFill>
                  <a:schemeClr val="tx1"/>
                </a:solidFill>
              </a:rPr>
              <a:t>(</a:t>
            </a:r>
            <a:r>
              <a:rPr lang="fr-FR" sz="1600" b="1" dirty="0" err="1">
                <a:solidFill>
                  <a:schemeClr val="tx1"/>
                </a:solidFill>
              </a:rPr>
              <a:t>dy</a:t>
            </a:r>
            <a:r>
              <a:rPr lang="fr-FR" sz="1600" b="1" dirty="0">
                <a:solidFill>
                  <a:schemeClr val="tx1"/>
                </a:solidFill>
              </a:rPr>
              <a:t>&gt;4 et diff_up_31-108m &gt; 0.5°C)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1" dirty="0">
                <a:solidFill>
                  <a:schemeClr val="tx1"/>
                </a:solidFill>
              </a:rPr>
              <a:t>Pour les réanalyses soda3 bien calées sur TAO et woa2009, T_EUC et T_SUB ont 2°C de différence. On ne peut pas dire que les eaux de subsurface ont la même température que dans l’EUC à 110W.  Les températures sont corrélées mais pas égales.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</a:rPr>
              <a:t>(</a:t>
            </a:r>
            <a:r>
              <a:rPr lang="fr-FR" sz="1600" b="1" dirty="0">
                <a:solidFill>
                  <a:srgbClr val="0432FF"/>
                </a:solidFill>
              </a:rPr>
              <a:t>Id6c24</a:t>
            </a:r>
            <a:r>
              <a:rPr lang="fr-FR" sz="1600" dirty="0">
                <a:solidFill>
                  <a:schemeClr val="tx1"/>
                </a:solidFill>
              </a:rPr>
              <a:t>) cmip6_GFDL-CM4_historical_19890101-20051231_Omon_1m_r1i1p1f1_gn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</a:rPr>
              <a:t>(</a:t>
            </a:r>
            <a:r>
              <a:rPr lang="fr-FR" sz="1600" b="1" dirty="0">
                <a:solidFill>
                  <a:srgbClr val="00B050"/>
                </a:solidFill>
              </a:rPr>
              <a:t>Soda3.15.2</a:t>
            </a:r>
            <a:r>
              <a:rPr lang="fr-FR" sz="1600" dirty="0">
                <a:solidFill>
                  <a:schemeClr val="tx1"/>
                </a:solidFill>
              </a:rPr>
              <a:t>) soda3.15.2_mn_ocean_reg_1981-2022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</a:rPr>
              <a:t>(</a:t>
            </a:r>
            <a:r>
              <a:rPr lang="fr-FR" sz="1600" b="1" dirty="0">
                <a:solidFill>
                  <a:srgbClr val="00FDFF"/>
                </a:solidFill>
              </a:rPr>
              <a:t>id5c16</a:t>
            </a:r>
            <a:r>
              <a:rPr lang="fr-FR" sz="1600" dirty="0">
                <a:solidFill>
                  <a:schemeClr val="tx1"/>
                </a:solidFill>
              </a:rPr>
              <a:t>) cmip5_EC-EARTH_historical_19890101-20051231_Omon_1m_r1i1p1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</a:rPr>
              <a:t>(</a:t>
            </a:r>
            <a:r>
              <a:rPr lang="fr-FR" sz="1600" b="1" dirty="0">
                <a:solidFill>
                  <a:srgbClr val="FFC000"/>
                </a:solidFill>
              </a:rPr>
              <a:t>Id6c23</a:t>
            </a:r>
            <a:r>
              <a:rPr lang="fr-FR" sz="1600" dirty="0">
                <a:solidFill>
                  <a:schemeClr val="tx1"/>
                </a:solidFill>
              </a:rPr>
              <a:t>) cmip6_FIO-ESM-2-0_historical_19890101-20051231_Omon_1m_r1i1p1f1_gn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</a:rPr>
              <a:t>(</a:t>
            </a:r>
            <a:r>
              <a:rPr lang="fr-FR" sz="1600" b="1" dirty="0">
                <a:solidFill>
                  <a:srgbClr val="FF0000"/>
                </a:solidFill>
              </a:rPr>
              <a:t>Id5c36</a:t>
            </a:r>
            <a:r>
              <a:rPr lang="fr-FR" sz="1600" dirty="0">
                <a:solidFill>
                  <a:schemeClr val="tx1"/>
                </a:solidFill>
              </a:rPr>
              <a:t>) cmip5_MIROC4h_historical_19890101-20051231_Omon_1m_r1i1p1</a:t>
            </a: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EDE7545B-0580-2EE2-9A30-EB063D998CFF}"/>
              </a:ext>
            </a:extLst>
          </p:cNvPr>
          <p:cNvSpPr/>
          <p:nvPr/>
        </p:nvSpPr>
        <p:spPr>
          <a:xfrm>
            <a:off x="7150640" y="7033119"/>
            <a:ext cx="2393412" cy="111759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b="1" dirty="0">
                <a:solidFill>
                  <a:srgbClr val="FF0000"/>
                </a:solidFill>
              </a:rPr>
              <a:t>Id5c36</a:t>
            </a:r>
            <a:r>
              <a:rPr lang="fr-FR" sz="1600" b="1" dirty="0">
                <a:solidFill>
                  <a:schemeClr val="tx1"/>
                </a:solidFill>
              </a:rPr>
              <a:t> : </a:t>
            </a:r>
          </a:p>
          <a:p>
            <a:r>
              <a:rPr lang="fr-FR" sz="1600" b="1" dirty="0">
                <a:solidFill>
                  <a:schemeClr val="tx1"/>
                </a:solidFill>
              </a:rPr>
              <a:t>	T_EUC = 18.7°</a:t>
            </a:r>
          </a:p>
          <a:p>
            <a:r>
              <a:rPr lang="fr-FR" sz="1600" b="1" dirty="0">
                <a:solidFill>
                  <a:schemeClr val="tx1"/>
                </a:solidFill>
              </a:rPr>
              <a:t>	T_SUB = 18.4°</a:t>
            </a:r>
          </a:p>
          <a:p>
            <a:r>
              <a:rPr lang="fr-FR" sz="1600" b="1" dirty="0">
                <a:solidFill>
                  <a:schemeClr val="tx1"/>
                </a:solidFill>
              </a:rPr>
              <a:t>	</a:t>
            </a:r>
            <a:r>
              <a:rPr lang="fr-FR" sz="1600" b="1" dirty="0">
                <a:solidFill>
                  <a:srgbClr val="FF0000"/>
                </a:solidFill>
              </a:rPr>
              <a:t>T_SST = 25.7°  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A02CFF25-BE66-9D9C-47E0-75EAB45CBE20}"/>
              </a:ext>
            </a:extLst>
          </p:cNvPr>
          <p:cNvSpPr/>
          <p:nvPr/>
        </p:nvSpPr>
        <p:spPr>
          <a:xfrm>
            <a:off x="7150638" y="8570248"/>
            <a:ext cx="2393412" cy="107644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b="1" dirty="0">
                <a:solidFill>
                  <a:srgbClr val="FFC000"/>
                </a:solidFill>
              </a:rPr>
              <a:t>Id6c23</a:t>
            </a:r>
            <a:r>
              <a:rPr lang="fr-FR" sz="1600" b="1" dirty="0">
                <a:solidFill>
                  <a:schemeClr val="tx1"/>
                </a:solidFill>
              </a:rPr>
              <a:t> : </a:t>
            </a:r>
          </a:p>
          <a:p>
            <a:r>
              <a:rPr lang="fr-FR" sz="1600" b="1" dirty="0">
                <a:solidFill>
                  <a:schemeClr val="tx1"/>
                </a:solidFill>
              </a:rPr>
              <a:t>	T_EUC = 16.6°</a:t>
            </a:r>
          </a:p>
          <a:p>
            <a:r>
              <a:rPr lang="fr-FR" sz="1600" b="1" dirty="0">
                <a:solidFill>
                  <a:schemeClr val="tx1"/>
                </a:solidFill>
              </a:rPr>
              <a:t>	T_SUB = 14.7°</a:t>
            </a:r>
          </a:p>
          <a:p>
            <a:r>
              <a:rPr lang="fr-FR" sz="1600" b="1" dirty="0">
                <a:solidFill>
                  <a:schemeClr val="tx1"/>
                </a:solidFill>
              </a:rPr>
              <a:t>	T_SST = 22.2°  </a:t>
            </a:r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C092680F-04E5-ACA4-58F7-A9A5E64641B4}"/>
              </a:ext>
            </a:extLst>
          </p:cNvPr>
          <p:cNvSpPr/>
          <p:nvPr/>
        </p:nvSpPr>
        <p:spPr>
          <a:xfrm>
            <a:off x="7150638" y="9805448"/>
            <a:ext cx="2393412" cy="107644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b="1" dirty="0">
                <a:solidFill>
                  <a:srgbClr val="0432FF"/>
                </a:solidFill>
              </a:rPr>
              <a:t>Id6c24</a:t>
            </a:r>
            <a:r>
              <a:rPr lang="fr-FR" sz="1600" b="1" dirty="0">
                <a:solidFill>
                  <a:schemeClr val="tx1"/>
                </a:solidFill>
              </a:rPr>
              <a:t> : </a:t>
            </a:r>
          </a:p>
          <a:p>
            <a:r>
              <a:rPr lang="fr-FR" sz="1600" b="1" dirty="0">
                <a:solidFill>
                  <a:schemeClr val="tx1"/>
                </a:solidFill>
              </a:rPr>
              <a:t>	T_EUC = 14.7°</a:t>
            </a:r>
          </a:p>
          <a:p>
            <a:r>
              <a:rPr lang="fr-FR" sz="1600" b="1" dirty="0">
                <a:solidFill>
                  <a:schemeClr val="tx1"/>
                </a:solidFill>
              </a:rPr>
              <a:t>	T_SUB = 13.1°</a:t>
            </a:r>
          </a:p>
          <a:p>
            <a:r>
              <a:rPr lang="fr-FR" sz="1600" b="1" dirty="0">
                <a:solidFill>
                  <a:schemeClr val="tx1"/>
                </a:solidFill>
              </a:rPr>
              <a:t>	</a:t>
            </a:r>
            <a:r>
              <a:rPr lang="fr-FR" sz="1600" b="1" dirty="0">
                <a:solidFill>
                  <a:srgbClr val="0432FF"/>
                </a:solidFill>
              </a:rPr>
              <a:t>T_SST = 21.6°  </a:t>
            </a: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86820669-F0CD-4A33-F846-1EA496BC5F6A}"/>
              </a:ext>
            </a:extLst>
          </p:cNvPr>
          <p:cNvSpPr/>
          <p:nvPr/>
        </p:nvSpPr>
        <p:spPr>
          <a:xfrm>
            <a:off x="9678906" y="8570248"/>
            <a:ext cx="2393412" cy="107644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b="1" dirty="0">
                <a:solidFill>
                  <a:srgbClr val="00B050"/>
                </a:solidFill>
              </a:rPr>
              <a:t>Soda3.15.2</a:t>
            </a:r>
            <a:r>
              <a:rPr lang="fr-FR" sz="1600" b="1" dirty="0">
                <a:solidFill>
                  <a:schemeClr val="tx1"/>
                </a:solidFill>
              </a:rPr>
              <a:t> : </a:t>
            </a:r>
          </a:p>
          <a:p>
            <a:r>
              <a:rPr lang="fr-FR" sz="1600" b="1" dirty="0">
                <a:solidFill>
                  <a:schemeClr val="tx1"/>
                </a:solidFill>
              </a:rPr>
              <a:t>	T_EUC = 16.7°</a:t>
            </a:r>
          </a:p>
          <a:p>
            <a:r>
              <a:rPr lang="fr-FR" sz="1600" b="1" dirty="0">
                <a:solidFill>
                  <a:schemeClr val="tx1"/>
                </a:solidFill>
              </a:rPr>
              <a:t>	T_SUB = 14.7°</a:t>
            </a:r>
          </a:p>
          <a:p>
            <a:r>
              <a:rPr lang="fr-FR" sz="1600" b="1" dirty="0">
                <a:solidFill>
                  <a:schemeClr val="tx1"/>
                </a:solidFill>
              </a:rPr>
              <a:t>	T_SST = 20.7°  </a:t>
            </a:r>
          </a:p>
        </p:txBody>
      </p:sp>
      <p:pic>
        <p:nvPicPr>
          <p:cNvPr id="10" name="Image 9" descr="Une image contenant croquis, conception, clipart, dessin&#10;&#10;Description générée automatiquement">
            <a:hlinkClick r:id="rId6"/>
            <a:extLst>
              <a:ext uri="{FF2B5EF4-FFF2-40B4-BE49-F238E27FC236}">
                <a16:creationId xmlns:a16="http://schemas.microsoft.com/office/drawing/2014/main" id="{4D3429E7-96C7-F01E-CA61-616E27619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60852" y="3877116"/>
            <a:ext cx="830145" cy="830145"/>
          </a:xfrm>
          <a:prstGeom prst="rect">
            <a:avLst/>
          </a:prstGeom>
          <a:ln w="50800">
            <a:solidFill>
              <a:srgbClr val="00B050"/>
            </a:solidFill>
          </a:ln>
        </p:spPr>
      </p:pic>
      <p:sp>
        <p:nvSpPr>
          <p:cNvPr id="11" name="ZoneTexte 10">
            <a:hlinkClick r:id="rId3"/>
            <a:extLst>
              <a:ext uri="{FF2B5EF4-FFF2-40B4-BE49-F238E27FC236}">
                <a16:creationId xmlns:a16="http://schemas.microsoft.com/office/drawing/2014/main" id="{CCADFBAE-3109-7250-F2A5-50793761BE6F}"/>
              </a:ext>
            </a:extLst>
          </p:cNvPr>
          <p:cNvSpPr txBox="1"/>
          <p:nvPr/>
        </p:nvSpPr>
        <p:spPr>
          <a:xfrm>
            <a:off x="7238939" y="4757464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ATLAS 15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30A4AD0-7523-7E5C-FB7A-69201CB28768}"/>
              </a:ext>
            </a:extLst>
          </p:cNvPr>
          <p:cNvSpPr/>
          <p:nvPr/>
        </p:nvSpPr>
        <p:spPr>
          <a:xfrm>
            <a:off x="3115569" y="9193858"/>
            <a:ext cx="133350" cy="144868"/>
          </a:xfrm>
          <a:prstGeom prst="ellipse">
            <a:avLst/>
          </a:prstGeom>
          <a:solidFill>
            <a:srgbClr val="00FD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82D1D28-C365-3612-52FA-261DA9F14700}"/>
              </a:ext>
            </a:extLst>
          </p:cNvPr>
          <p:cNvSpPr/>
          <p:nvPr/>
        </p:nvSpPr>
        <p:spPr>
          <a:xfrm>
            <a:off x="3148016" y="6001522"/>
            <a:ext cx="133350" cy="144868"/>
          </a:xfrm>
          <a:prstGeom prst="ellipse">
            <a:avLst/>
          </a:prstGeom>
          <a:solidFill>
            <a:srgbClr val="00FD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361194B7-4F7F-85BC-A744-7C04698BCA86}"/>
              </a:ext>
            </a:extLst>
          </p:cNvPr>
          <p:cNvSpPr/>
          <p:nvPr/>
        </p:nvSpPr>
        <p:spPr>
          <a:xfrm>
            <a:off x="12483854" y="7854078"/>
            <a:ext cx="3686182" cy="247379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b="1" dirty="0">
                <a:solidFill>
                  <a:srgbClr val="00FDFF"/>
                </a:solidFill>
              </a:rPr>
              <a:t>id5c16</a:t>
            </a:r>
            <a:r>
              <a:rPr lang="fr-FR" sz="1600" b="1" dirty="0">
                <a:solidFill>
                  <a:schemeClr val="tx1"/>
                </a:solidFill>
              </a:rPr>
              <a:t>: </a:t>
            </a:r>
          </a:p>
          <a:p>
            <a:r>
              <a:rPr lang="fr-FR" sz="1600" b="1" dirty="0">
                <a:solidFill>
                  <a:schemeClr val="tx1"/>
                </a:solidFill>
              </a:rPr>
              <a:t>	T_EUC = 16.6°</a:t>
            </a:r>
          </a:p>
          <a:p>
            <a:r>
              <a:rPr lang="fr-FR" sz="1600" b="1" dirty="0">
                <a:solidFill>
                  <a:schemeClr val="tx1"/>
                </a:solidFill>
              </a:rPr>
              <a:t>	T_SUB = 14°</a:t>
            </a:r>
          </a:p>
          <a:p>
            <a:r>
              <a:rPr lang="fr-FR" sz="1600" b="1" dirty="0">
                <a:solidFill>
                  <a:schemeClr val="tx1"/>
                </a:solidFill>
              </a:rPr>
              <a:t>	T_SST = 20.9°</a:t>
            </a:r>
          </a:p>
          <a:p>
            <a:endParaRPr lang="fr-FR" sz="1600" b="1" dirty="0">
              <a:solidFill>
                <a:schemeClr val="tx1"/>
              </a:solidFill>
            </a:endParaRPr>
          </a:p>
          <a:p>
            <a:r>
              <a:rPr lang="fr-FR" sz="1600" b="1" dirty="0">
                <a:solidFill>
                  <a:schemeClr val="tx1"/>
                </a:solidFill>
              </a:rPr>
              <a:t>	dx=1 &amp; </a:t>
            </a:r>
            <a:r>
              <a:rPr lang="fr-FR" sz="1600" b="1" dirty="0" err="1">
                <a:solidFill>
                  <a:schemeClr val="tx1"/>
                </a:solidFill>
              </a:rPr>
              <a:t>dy</a:t>
            </a:r>
            <a:r>
              <a:rPr lang="fr-FR" sz="1600" b="1" dirty="0">
                <a:solidFill>
                  <a:schemeClr val="tx1"/>
                </a:solidFill>
              </a:rPr>
              <a:t>=0.75</a:t>
            </a:r>
          </a:p>
          <a:p>
            <a:r>
              <a:rPr lang="fr-FR" sz="1600" b="1" dirty="0">
                <a:solidFill>
                  <a:schemeClr val="tx1"/>
                </a:solidFill>
              </a:rPr>
              <a:t>	</a:t>
            </a:r>
            <a:r>
              <a:rPr lang="fr-FR" sz="1600" b="1" dirty="0" err="1">
                <a:solidFill>
                  <a:schemeClr val="tx1"/>
                </a:solidFill>
              </a:rPr>
              <a:t>diff_up</a:t>
            </a:r>
            <a:r>
              <a:rPr lang="fr-FR" sz="1600" b="1" dirty="0">
                <a:solidFill>
                  <a:schemeClr val="tx1"/>
                </a:solidFill>
              </a:rPr>
              <a:t> = -2.40°</a:t>
            </a:r>
          </a:p>
          <a:p>
            <a:endParaRPr lang="fr-FR" sz="1600" b="1" dirty="0">
              <a:solidFill>
                <a:schemeClr val="tx1"/>
              </a:solidFill>
            </a:endParaRPr>
          </a:p>
          <a:p>
            <a:r>
              <a:rPr lang="fr-FR" sz="1600" b="1" dirty="0">
                <a:solidFill>
                  <a:srgbClr val="00FDFF"/>
                </a:solidFill>
              </a:rPr>
              <a:t>Le bon élève pas dans le critère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283D082-A4AB-06B7-A13E-FA488487AB2B}"/>
              </a:ext>
            </a:extLst>
          </p:cNvPr>
          <p:cNvSpPr/>
          <p:nvPr/>
        </p:nvSpPr>
        <p:spPr>
          <a:xfrm>
            <a:off x="3109503" y="8871704"/>
            <a:ext cx="133350" cy="14486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EABD060-F477-8F43-9D01-5DB960908FD0}"/>
              </a:ext>
            </a:extLst>
          </p:cNvPr>
          <p:cNvSpPr/>
          <p:nvPr/>
        </p:nvSpPr>
        <p:spPr>
          <a:xfrm>
            <a:off x="3164355" y="8871704"/>
            <a:ext cx="133350" cy="14486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DB255AE-016D-4076-5272-BDC68C31E034}"/>
              </a:ext>
            </a:extLst>
          </p:cNvPr>
          <p:cNvSpPr/>
          <p:nvPr/>
        </p:nvSpPr>
        <p:spPr>
          <a:xfrm>
            <a:off x="4197350" y="7166566"/>
            <a:ext cx="133350" cy="14486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C6DB07D-F64D-0440-30B0-220512417A7C}"/>
              </a:ext>
            </a:extLst>
          </p:cNvPr>
          <p:cNvSpPr/>
          <p:nvPr/>
        </p:nvSpPr>
        <p:spPr>
          <a:xfrm>
            <a:off x="2171283" y="9601037"/>
            <a:ext cx="133350" cy="144868"/>
          </a:xfrm>
          <a:prstGeom prst="ellipse">
            <a:avLst/>
          </a:prstGeom>
          <a:solidFill>
            <a:srgbClr val="043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025B75C-45DD-02BA-38EC-721473DBAFE1}"/>
              </a:ext>
            </a:extLst>
          </p:cNvPr>
          <p:cNvSpPr/>
          <p:nvPr/>
        </p:nvSpPr>
        <p:spPr>
          <a:xfrm>
            <a:off x="3136433" y="5383530"/>
            <a:ext cx="133350" cy="14486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8ACFBF5-C01C-6F27-F604-6136949B0555}"/>
              </a:ext>
            </a:extLst>
          </p:cNvPr>
          <p:cNvSpPr/>
          <p:nvPr/>
        </p:nvSpPr>
        <p:spPr>
          <a:xfrm>
            <a:off x="3169349" y="6092641"/>
            <a:ext cx="133350" cy="14486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DB79C0F-3943-1634-2799-A430B31FD92C}"/>
              </a:ext>
            </a:extLst>
          </p:cNvPr>
          <p:cNvSpPr/>
          <p:nvPr/>
        </p:nvSpPr>
        <p:spPr>
          <a:xfrm>
            <a:off x="2190271" y="5685167"/>
            <a:ext cx="133350" cy="144868"/>
          </a:xfrm>
          <a:prstGeom prst="ellipse">
            <a:avLst/>
          </a:prstGeom>
          <a:solidFill>
            <a:srgbClr val="043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4167779-577E-F3B3-5444-A43B41ABF1E1}"/>
              </a:ext>
            </a:extLst>
          </p:cNvPr>
          <p:cNvSpPr/>
          <p:nvPr/>
        </p:nvSpPr>
        <p:spPr>
          <a:xfrm>
            <a:off x="4191000" y="3770629"/>
            <a:ext cx="133350" cy="14486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Double flèche verticale 4">
            <a:extLst>
              <a:ext uri="{FF2B5EF4-FFF2-40B4-BE49-F238E27FC236}">
                <a16:creationId xmlns:a16="http://schemas.microsoft.com/office/drawing/2014/main" id="{61276E73-3865-C208-B956-71054F44381F}"/>
              </a:ext>
            </a:extLst>
          </p:cNvPr>
          <p:cNvSpPr/>
          <p:nvPr/>
        </p:nvSpPr>
        <p:spPr>
          <a:xfrm>
            <a:off x="3356232" y="6050559"/>
            <a:ext cx="133349" cy="323584"/>
          </a:xfrm>
          <a:prstGeom prst="upDownArrow">
            <a:avLst/>
          </a:prstGeom>
          <a:solidFill>
            <a:srgbClr val="043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Double flèche verticale 5">
            <a:extLst>
              <a:ext uri="{FF2B5EF4-FFF2-40B4-BE49-F238E27FC236}">
                <a16:creationId xmlns:a16="http://schemas.microsoft.com/office/drawing/2014/main" id="{3A8B0E82-B7BC-8D1E-8382-0B0A49A1AFE2}"/>
              </a:ext>
            </a:extLst>
          </p:cNvPr>
          <p:cNvSpPr/>
          <p:nvPr/>
        </p:nvSpPr>
        <p:spPr>
          <a:xfrm>
            <a:off x="3275393" y="8929183"/>
            <a:ext cx="143000" cy="323584"/>
          </a:xfrm>
          <a:prstGeom prst="upDownArrow">
            <a:avLst/>
          </a:prstGeom>
          <a:solidFill>
            <a:srgbClr val="043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Double flèche verticale 6">
            <a:extLst>
              <a:ext uri="{FF2B5EF4-FFF2-40B4-BE49-F238E27FC236}">
                <a16:creationId xmlns:a16="http://schemas.microsoft.com/office/drawing/2014/main" id="{F9B0DE85-B6B1-EF79-B5DC-8F70A11A6F61}"/>
              </a:ext>
            </a:extLst>
          </p:cNvPr>
          <p:cNvSpPr/>
          <p:nvPr/>
        </p:nvSpPr>
        <p:spPr>
          <a:xfrm>
            <a:off x="3238098" y="6040672"/>
            <a:ext cx="133349" cy="323584"/>
          </a:xfrm>
          <a:prstGeom prst="upDownArrow">
            <a:avLst/>
          </a:prstGeom>
          <a:pattFill prst="dkHorz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652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0" grpId="0" animBg="1"/>
      <p:bldP spid="51" grpId="0" animBg="1"/>
      <p:bldP spid="52" grpId="0" animBg="1"/>
      <p:bldP spid="53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F6DE2-2BB8-8C08-77C4-5A0A12E37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3B2A06-2596-DEA1-2800-C39406256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>
                <a:solidFill>
                  <a:srgbClr val="0432FF"/>
                </a:solidFill>
              </a:rPr>
              <a:t>Keypoint</a:t>
            </a:r>
            <a:r>
              <a:rPr lang="fr-FR" dirty="0">
                <a:solidFill>
                  <a:srgbClr val="0432FF"/>
                </a:solidFill>
              </a:rPr>
              <a:t> 4		</a:t>
            </a:r>
            <a:r>
              <a:rPr lang="fr-FR" b="1" dirty="0"/>
              <a:t>Densité et circulation pacifique : 2 extrêmes + 1 milieu + </a:t>
            </a:r>
            <a:r>
              <a:rPr lang="fr-FR" b="1" dirty="0" err="1"/>
              <a:t>obs</a:t>
            </a:r>
            <a:r>
              <a:rPr lang="fr-FR" b="1" dirty="0"/>
              <a:t> + le bon élève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719B6E6-AE35-66CD-07ED-106283C5C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6D76-4315-5C41-9C31-F58E26389C73}" type="datetime1">
              <a:rPr lang="fr-FR" smtClean="0"/>
              <a:t>05/11/2025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DA10D71-3954-F3C5-8807-23807CE70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Christophe HOURDIN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DA80C8D-D1C5-CBCF-44BB-186BB9F4F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3F78-87E4-B144-A295-2DB80552E3AF}" type="slidenum">
              <a:rPr lang="fr-FR" smtClean="0"/>
              <a:t>51</a:t>
            </a:fld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C378B0D-5E9B-24B7-AE72-8A2FF12DCE91}"/>
              </a:ext>
            </a:extLst>
          </p:cNvPr>
          <p:cNvSpPr txBox="1"/>
          <p:nvPr/>
        </p:nvSpPr>
        <p:spPr>
          <a:xfrm>
            <a:off x="858158" y="8495040"/>
            <a:ext cx="9010890" cy="147732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(</a:t>
            </a:r>
            <a:r>
              <a:rPr lang="fr-FR" sz="1800" b="1" dirty="0">
                <a:solidFill>
                  <a:srgbClr val="0432FF"/>
                </a:solidFill>
              </a:rPr>
              <a:t>Id6c24</a:t>
            </a:r>
            <a:r>
              <a:rPr lang="fr-FR" sz="1800" dirty="0">
                <a:solidFill>
                  <a:schemeClr val="tx1"/>
                </a:solidFill>
              </a:rPr>
              <a:t>) cmip6_GFDL-CM4_historical_19890101-20051231_Omon_1m_r1i1p1f1_gn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(</a:t>
            </a:r>
            <a:r>
              <a:rPr lang="fr-FR" sz="1800" b="1" dirty="0">
                <a:solidFill>
                  <a:srgbClr val="00B050"/>
                </a:solidFill>
              </a:rPr>
              <a:t>Soda3.15.2</a:t>
            </a:r>
            <a:r>
              <a:rPr lang="fr-FR" sz="1800" dirty="0">
                <a:solidFill>
                  <a:schemeClr val="tx1"/>
                </a:solidFill>
              </a:rPr>
              <a:t>) soda3.15.2_mn_ocean_reg_1981-2022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(</a:t>
            </a:r>
            <a:r>
              <a:rPr lang="fr-FR" sz="1800" b="1" dirty="0">
                <a:solidFill>
                  <a:srgbClr val="00FDFF"/>
                </a:solidFill>
              </a:rPr>
              <a:t>id5c16</a:t>
            </a:r>
            <a:r>
              <a:rPr lang="fr-FR" sz="1800" dirty="0">
                <a:solidFill>
                  <a:schemeClr val="tx1"/>
                </a:solidFill>
              </a:rPr>
              <a:t>) cmip5_EC-EARTH_historical_19890101-20051231_Omon_1m_r1i1p1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(</a:t>
            </a:r>
            <a:r>
              <a:rPr lang="fr-FR" sz="1800" b="1" dirty="0">
                <a:solidFill>
                  <a:srgbClr val="FFC000"/>
                </a:solidFill>
              </a:rPr>
              <a:t>Id6c23</a:t>
            </a:r>
            <a:r>
              <a:rPr lang="fr-FR" sz="1800" dirty="0">
                <a:solidFill>
                  <a:schemeClr val="tx1"/>
                </a:solidFill>
              </a:rPr>
              <a:t>) cmip6_FIO-ESM-2-0_historical_19890101-20051231_Omon_1m_r1i1p1f1_gn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(</a:t>
            </a:r>
            <a:r>
              <a:rPr lang="fr-FR" sz="1800" b="1" dirty="0">
                <a:solidFill>
                  <a:srgbClr val="FF0000"/>
                </a:solidFill>
              </a:rPr>
              <a:t>Id5c36</a:t>
            </a:r>
            <a:r>
              <a:rPr lang="fr-FR" sz="1800" dirty="0">
                <a:solidFill>
                  <a:schemeClr val="tx1"/>
                </a:solidFill>
              </a:rPr>
              <a:t>) cmip5_MIROC4h_historical_19890101-20051231_Omon_1m_r1i1p1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EF0C9228-6555-E164-4DDB-48C1E4ADB1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03835" y="1159219"/>
            <a:ext cx="3600000" cy="270000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4EA2AD4E-89E4-1592-14FB-D8F1459426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44067" y="1159219"/>
            <a:ext cx="3600000" cy="27000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FE1DB21A-C5AA-4BA4-09C3-3D05280152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882017" y="1159219"/>
            <a:ext cx="3600000" cy="270000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71E29D43-F93C-C8AB-5F6A-E83414F8F0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563603" y="1159219"/>
            <a:ext cx="3600000" cy="2700000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ABE628FC-79BE-137A-2FA3-790BB2E0CD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6372" y="1159219"/>
            <a:ext cx="3599280" cy="2699460"/>
          </a:xfrm>
          <a:prstGeom prst="rect">
            <a:avLst/>
          </a:prstGeom>
        </p:spPr>
      </p:pic>
      <p:pic>
        <p:nvPicPr>
          <p:cNvPr id="52" name="Image 51" descr="Une image contenant texte, capture d’écran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2BFD93FC-A594-1B55-92F7-1CF44148E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3835" y="3545533"/>
            <a:ext cx="3600000" cy="2700000"/>
          </a:xfrm>
          <a:prstGeom prst="rect">
            <a:avLst/>
          </a:prstGeom>
        </p:spPr>
      </p:pic>
      <p:pic>
        <p:nvPicPr>
          <p:cNvPr id="53" name="Image 52" descr="Une image contenant texte, capture d’écran, graphisme, Graphique&#10;&#10;Le contenu généré par l’IA peut être incorrect.">
            <a:extLst>
              <a:ext uri="{FF2B5EF4-FFF2-40B4-BE49-F238E27FC236}">
                <a16:creationId xmlns:a16="http://schemas.microsoft.com/office/drawing/2014/main" id="{1C947DA2-36EF-91D4-74BC-86DA0AD7FA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4067" y="3545533"/>
            <a:ext cx="3600000" cy="2700000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1294CC3C-7166-411E-2B85-EDC66A4398C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3882017" y="3545533"/>
            <a:ext cx="3600000" cy="2700000"/>
          </a:xfrm>
          <a:prstGeom prst="rect">
            <a:avLst/>
          </a:prstGeom>
        </p:spPr>
      </p:pic>
      <p:pic>
        <p:nvPicPr>
          <p:cNvPr id="55" name="Image 54" descr="Une image contenant texte, capture d’écran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4D9F37EE-C8BB-10A8-4BBF-FA9C28FAD5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3603" y="3545533"/>
            <a:ext cx="3600000" cy="2700000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A8C8B8DC-9EDB-22DD-F694-50BF2B91A7E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26372" y="3545533"/>
            <a:ext cx="3599281" cy="269946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74520DF-A815-F3F6-CAE8-5398CCCE1F10}"/>
              </a:ext>
            </a:extLst>
          </p:cNvPr>
          <p:cNvSpPr txBox="1"/>
          <p:nvPr/>
        </p:nvSpPr>
        <p:spPr>
          <a:xfrm>
            <a:off x="456965" y="5975303"/>
            <a:ext cx="2900598" cy="92333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(</a:t>
            </a:r>
            <a:r>
              <a:rPr lang="fr-FR" sz="1800" b="1" dirty="0">
                <a:solidFill>
                  <a:srgbClr val="0432FF"/>
                </a:solidFill>
              </a:rPr>
              <a:t>Id6c24</a:t>
            </a:r>
            <a:r>
              <a:rPr lang="fr-FR" sz="1800" dirty="0">
                <a:solidFill>
                  <a:schemeClr val="tx1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surface  : Biais chaud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Subsurface : Biais froid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7DA9947-CF4B-3886-7C52-19A967EFE3CB}"/>
              </a:ext>
            </a:extLst>
          </p:cNvPr>
          <p:cNvSpPr txBox="1"/>
          <p:nvPr/>
        </p:nvSpPr>
        <p:spPr>
          <a:xfrm>
            <a:off x="10837061" y="5975303"/>
            <a:ext cx="3207006" cy="92333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(</a:t>
            </a:r>
            <a:r>
              <a:rPr lang="fr-FR" sz="1800" b="1" dirty="0">
                <a:solidFill>
                  <a:srgbClr val="FFC000"/>
                </a:solidFill>
              </a:rPr>
              <a:t>Id6c23</a:t>
            </a:r>
            <a:r>
              <a:rPr lang="fr-FR" sz="1800" dirty="0">
                <a:solidFill>
                  <a:schemeClr val="tx1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surface  : Biais chaud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Subsurface : none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938857E-3A4D-0F67-815C-07D739DDE091}"/>
              </a:ext>
            </a:extLst>
          </p:cNvPr>
          <p:cNvSpPr txBox="1"/>
          <p:nvPr/>
        </p:nvSpPr>
        <p:spPr>
          <a:xfrm>
            <a:off x="14210987" y="5973668"/>
            <a:ext cx="3207006" cy="92333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(</a:t>
            </a:r>
            <a:r>
              <a:rPr lang="fr-FR" sz="1800" b="1" dirty="0">
                <a:solidFill>
                  <a:srgbClr val="FF0000"/>
                </a:solidFill>
              </a:rPr>
              <a:t>Id5c36</a:t>
            </a:r>
            <a:r>
              <a:rPr lang="fr-FR" sz="1800" dirty="0">
                <a:solidFill>
                  <a:schemeClr val="tx1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surface  : Biais chaud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Subsurface : Biais chaud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FA68D48-369B-9A2F-D860-8D49D2EF61E1}"/>
              </a:ext>
            </a:extLst>
          </p:cNvPr>
          <p:cNvSpPr txBox="1"/>
          <p:nvPr/>
        </p:nvSpPr>
        <p:spPr>
          <a:xfrm>
            <a:off x="7162884" y="5973668"/>
            <a:ext cx="3600000" cy="1200329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(</a:t>
            </a:r>
            <a:r>
              <a:rPr lang="fr-FR" sz="1800" b="1" dirty="0">
                <a:solidFill>
                  <a:srgbClr val="00FDFF"/>
                </a:solidFill>
              </a:rPr>
              <a:t>id5c16</a:t>
            </a:r>
            <a:r>
              <a:rPr lang="fr-FR" sz="1800" dirty="0">
                <a:solidFill>
                  <a:schemeClr val="tx1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FF40FF"/>
                </a:solidFill>
              </a:rPr>
              <a:t>surface  : Biais chaud léger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Subsurface : Biais froid léger</a:t>
            </a:r>
          </a:p>
          <a:p>
            <a:r>
              <a:rPr lang="fr-FR" sz="1800" b="1" dirty="0">
                <a:solidFill>
                  <a:srgbClr val="00FDFF"/>
                </a:solidFill>
              </a:rPr>
              <a:t>Le bon élève pas dans le critère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1749D15-A37D-CDE7-748E-1F05A91EB195}"/>
              </a:ext>
            </a:extLst>
          </p:cNvPr>
          <p:cNvSpPr txBox="1"/>
          <p:nvPr/>
        </p:nvSpPr>
        <p:spPr>
          <a:xfrm>
            <a:off x="3882420" y="5967620"/>
            <a:ext cx="2900598" cy="92333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(</a:t>
            </a:r>
            <a:r>
              <a:rPr lang="fr-FR" sz="1800" b="1" dirty="0">
                <a:solidFill>
                  <a:srgbClr val="00B050"/>
                </a:solidFill>
              </a:rPr>
              <a:t>Soda3.15.2</a:t>
            </a:r>
            <a:r>
              <a:rPr lang="fr-FR" sz="1800" dirty="0">
                <a:solidFill>
                  <a:schemeClr val="tx1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FF40FF"/>
                </a:solidFill>
              </a:rPr>
              <a:t>surface  : none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Subsurface : none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8D37607-2D69-214B-EC5B-BDAB9411EA01}"/>
              </a:ext>
            </a:extLst>
          </p:cNvPr>
          <p:cNvSpPr txBox="1"/>
          <p:nvPr/>
        </p:nvSpPr>
        <p:spPr>
          <a:xfrm>
            <a:off x="3725652" y="8004716"/>
            <a:ext cx="2351265" cy="36933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chemeClr val="tx1"/>
                </a:solidFill>
              </a:rPr>
              <a:t>Aucun o2 ni no3 </a:t>
            </a:r>
            <a:r>
              <a:rPr lang="fr-FR" sz="1800" b="1" dirty="0">
                <a:solidFill>
                  <a:schemeClr val="tx1"/>
                </a:solidFill>
                <a:sym typeface="Wingdings" pitchFamily="2" charset="2"/>
              </a:rPr>
              <a:t></a:t>
            </a:r>
          </a:p>
        </p:txBody>
      </p:sp>
    </p:spTree>
    <p:extLst>
      <p:ext uri="{BB962C8B-B14F-4D97-AF65-F5344CB8AC3E}">
        <p14:creationId xmlns:p14="http://schemas.microsoft.com/office/powerpoint/2010/main" val="17760235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093B1-15AA-54E7-FCB8-95FB151F8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248967C-A695-6755-6CF4-11E8CA940438}"/>
              </a:ext>
            </a:extLst>
          </p:cNvPr>
          <p:cNvSpPr txBox="1"/>
          <p:nvPr/>
        </p:nvSpPr>
        <p:spPr>
          <a:xfrm>
            <a:off x="1440656" y="2228723"/>
            <a:ext cx="15119350" cy="21279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 err="1">
                <a:solidFill>
                  <a:srgbClr val="0070C0"/>
                </a:solidFill>
              </a:rPr>
              <a:t>Wo</a:t>
            </a:r>
            <a:r>
              <a:rPr lang="fr-FR" sz="13228" b="1" dirty="0">
                <a:solidFill>
                  <a:srgbClr val="0070C0"/>
                </a:solidFill>
              </a:rPr>
              <a:t> = f (tau)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D8FF4E-AF1A-3365-49D8-113F3113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A7CBDB-E11E-2FDB-B4F6-2B30241B0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52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44E06A6-93FA-D6DB-A01C-7829367FAB1D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71586C1-E9E2-AF2A-BA43-DDB0371BBDAD}"/>
              </a:ext>
            </a:extLst>
          </p:cNvPr>
          <p:cNvSpPr txBox="1"/>
          <p:nvPr/>
        </p:nvSpPr>
        <p:spPr>
          <a:xfrm>
            <a:off x="1917700" y="5669756"/>
            <a:ext cx="11719951" cy="3756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3968" b="1" dirty="0"/>
              <a:t>Cf </a:t>
            </a:r>
            <a:r>
              <a:rPr lang="fr-FR" sz="3968" b="1" dirty="0" err="1"/>
              <a:t>ppt</a:t>
            </a:r>
            <a:r>
              <a:rPr lang="fr-FR" sz="3968" b="1" dirty="0"/>
              <a:t> 2025_09_03_point_10_Relation_tau_wo</a:t>
            </a:r>
          </a:p>
          <a:p>
            <a:pPr marL="472488" indent="-472488" algn="just">
              <a:buFont typeface="Arial" panose="020B0604020202020204" pitchFamily="34" charset="0"/>
              <a:buChar char="•"/>
            </a:pPr>
            <a:endParaRPr lang="fr-FR" sz="3968" b="1" dirty="0"/>
          </a:p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3968" b="1" dirty="0"/>
              <a:t>Pour la relation </a:t>
            </a:r>
            <a:r>
              <a:rPr lang="fr-FR" sz="3968" b="1" dirty="0" err="1"/>
              <a:t>wo</a:t>
            </a:r>
            <a:r>
              <a:rPr lang="fr-FR" sz="3968" b="1" dirty="0"/>
              <a:t> = f(tau) </a:t>
            </a:r>
          </a:p>
          <a:p>
            <a:pPr marL="1310764" lvl="1" indent="-472488" algn="just">
              <a:buFont typeface="Arial" panose="020B0604020202020204" pitchFamily="34" charset="0"/>
              <a:buChar char="•"/>
            </a:pPr>
            <a:r>
              <a:rPr lang="fr-FR" sz="3968" b="1" dirty="0"/>
              <a:t>Coastal 1…6-12</a:t>
            </a:r>
          </a:p>
          <a:p>
            <a:pPr marL="1310764" lvl="1" indent="-472488" algn="just">
              <a:buFont typeface="Arial" panose="020B0604020202020204" pitchFamily="34" charset="0"/>
              <a:buChar char="•"/>
            </a:pPr>
            <a:r>
              <a:rPr lang="fr-FR" sz="3968" b="1" dirty="0"/>
              <a:t>Off  1 / 12</a:t>
            </a:r>
          </a:p>
          <a:p>
            <a:pPr marL="1310764" lvl="1" indent="-472488" algn="just">
              <a:buFont typeface="Arial" panose="020B0604020202020204" pitchFamily="34" charset="0"/>
              <a:buChar char="•"/>
            </a:pPr>
            <a:r>
              <a:rPr lang="fr-FR" sz="3968" b="1" dirty="0" err="1"/>
              <a:t>dropoff</a:t>
            </a:r>
            <a:endParaRPr lang="fr-FR" sz="3968" b="1" dirty="0"/>
          </a:p>
        </p:txBody>
      </p:sp>
    </p:spTree>
    <p:extLst>
      <p:ext uri="{BB962C8B-B14F-4D97-AF65-F5344CB8AC3E}">
        <p14:creationId xmlns:p14="http://schemas.microsoft.com/office/powerpoint/2010/main" val="5311068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1C805-BE10-D99A-D8D9-613485C76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02B45B8-D316-5080-9FDD-41F864A03F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79723" y="325256"/>
            <a:ext cx="11441216" cy="11441216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CFFE7627-AE4B-07BC-23EF-1FB856E363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"/>
            <a:ext cx="18000663" cy="650506"/>
          </a:xfrm>
        </p:spPr>
        <p:txBody>
          <a:bodyPr/>
          <a:lstStyle/>
          <a:p>
            <a:pPr marL="838276" lvl="1"/>
            <a:r>
              <a:rPr lang="fr-FR" sz="3968" b="1" dirty="0">
                <a:solidFill>
                  <a:srgbClr val="0432FF"/>
                </a:solidFill>
              </a:rPr>
              <a:t>Tau </a:t>
            </a:r>
            <a:r>
              <a:rPr lang="fr-FR" sz="3968" b="1" dirty="0" err="1">
                <a:solidFill>
                  <a:srgbClr val="0432FF"/>
                </a:solidFill>
              </a:rPr>
              <a:t>coastal</a:t>
            </a:r>
            <a:r>
              <a:rPr lang="fr-FR" sz="3968" b="1" dirty="0">
                <a:solidFill>
                  <a:srgbClr val="0432FF"/>
                </a:solidFill>
              </a:rPr>
              <a:t> 6-12 </a:t>
            </a:r>
            <a:r>
              <a:rPr lang="fr-FR" sz="3968" b="1" dirty="0"/>
              <a:t>= f (</a:t>
            </a:r>
            <a:r>
              <a:rPr lang="fr-FR" sz="3968" b="1" dirty="0">
                <a:solidFill>
                  <a:srgbClr val="0432FF"/>
                </a:solidFill>
              </a:rPr>
              <a:t>dx</a:t>
            </a:r>
            <a:r>
              <a:rPr lang="fr-FR" sz="3968" b="1" dirty="0"/>
              <a:t>)</a:t>
            </a:r>
            <a:endParaRPr lang="fr-FR" sz="3968" dirty="0"/>
          </a:p>
        </p:txBody>
      </p:sp>
    </p:spTree>
    <p:extLst>
      <p:ext uri="{BB962C8B-B14F-4D97-AF65-F5344CB8AC3E}">
        <p14:creationId xmlns:p14="http://schemas.microsoft.com/office/powerpoint/2010/main" val="2244093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EAAED-F261-6BC0-8F9C-5641C9767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8D8C656-1347-A061-475C-EED13EA35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79723" y="325256"/>
            <a:ext cx="11441216" cy="11441216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200BBB36-BDEF-C231-6167-8D6BD6DBF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"/>
            <a:ext cx="18000663" cy="650506"/>
          </a:xfrm>
        </p:spPr>
        <p:txBody>
          <a:bodyPr/>
          <a:lstStyle/>
          <a:p>
            <a:pPr marL="838276" lvl="1"/>
            <a:r>
              <a:rPr lang="fr-FR" sz="3968" b="1" dirty="0">
                <a:solidFill>
                  <a:srgbClr val="0432FF"/>
                </a:solidFill>
              </a:rPr>
              <a:t>Tau </a:t>
            </a:r>
            <a:r>
              <a:rPr lang="fr-FR" sz="3968" b="1" dirty="0" err="1">
                <a:solidFill>
                  <a:srgbClr val="0432FF"/>
                </a:solidFill>
              </a:rPr>
              <a:t>coastal</a:t>
            </a:r>
            <a:r>
              <a:rPr lang="fr-FR" sz="3968" b="1" dirty="0">
                <a:solidFill>
                  <a:srgbClr val="0432FF"/>
                </a:solidFill>
              </a:rPr>
              <a:t> 6-12 </a:t>
            </a:r>
            <a:r>
              <a:rPr lang="fr-FR" sz="3968" b="1" dirty="0"/>
              <a:t>= f (</a:t>
            </a:r>
            <a:r>
              <a:rPr lang="fr-FR" sz="3968" b="1" dirty="0" err="1">
                <a:solidFill>
                  <a:srgbClr val="0432FF"/>
                </a:solidFill>
              </a:rPr>
              <a:t>dy</a:t>
            </a:r>
            <a:r>
              <a:rPr lang="fr-FR" sz="3968" b="1" dirty="0"/>
              <a:t>)</a:t>
            </a:r>
            <a:endParaRPr lang="fr-FR" sz="3968" dirty="0"/>
          </a:p>
        </p:txBody>
      </p:sp>
    </p:spTree>
    <p:extLst>
      <p:ext uri="{BB962C8B-B14F-4D97-AF65-F5344CB8AC3E}">
        <p14:creationId xmlns:p14="http://schemas.microsoft.com/office/powerpoint/2010/main" val="2817034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23FAF14-CD4F-DA95-3482-4DF5B53177BB}"/>
              </a:ext>
            </a:extLst>
          </p:cNvPr>
          <p:cNvSpPr txBox="1"/>
          <p:nvPr/>
        </p:nvSpPr>
        <p:spPr>
          <a:xfrm>
            <a:off x="1648687" y="1273459"/>
            <a:ext cx="14165707" cy="4723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dirty="0"/>
              <a:t>Est-ce l’augmentation de résolution dans l’océan qui améliore tau et donc </a:t>
            </a:r>
            <a:r>
              <a:rPr lang="fr-FR" sz="2315" dirty="0" err="1"/>
              <a:t>wo</a:t>
            </a:r>
            <a:r>
              <a:rPr lang="fr-FR" sz="2315" dirty="0"/>
              <a:t>??? </a:t>
            </a:r>
          </a:p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dirty="0"/>
              <a:t>Ex IPSL </a:t>
            </a:r>
          </a:p>
          <a:p>
            <a:pPr marL="1228468" lvl="1" indent="-472488" algn="just">
              <a:buFont typeface="Arial" panose="020B0604020202020204" pitchFamily="34" charset="0"/>
              <a:buChar char="•"/>
            </a:pPr>
            <a:r>
              <a:rPr lang="fr-FR" sz="2315" dirty="0"/>
              <a:t>(id6c48) cmip6_IPSL-CM5A2-INCA		dx=2.00 </a:t>
            </a:r>
            <a:r>
              <a:rPr lang="fr-FR" sz="2315" dirty="0" err="1"/>
              <a:t>dy</a:t>
            </a:r>
            <a:r>
              <a:rPr lang="fr-FR" sz="2315" dirty="0"/>
              <a:t>=1.45	</a:t>
            </a:r>
            <a:r>
              <a:rPr lang="fr-FR" sz="2315" dirty="0" err="1"/>
              <a:t>wo</a:t>
            </a:r>
            <a:r>
              <a:rPr lang="fr-FR" sz="2315" dirty="0"/>
              <a:t> 54m ~= 4</a:t>
            </a:r>
          </a:p>
          <a:p>
            <a:pPr marL="1228468" lvl="1" indent="-472488" algn="just">
              <a:buFont typeface="Arial" panose="020B0604020202020204" pitchFamily="34" charset="0"/>
              <a:buChar char="•"/>
            </a:pPr>
            <a:r>
              <a:rPr lang="fr-FR" sz="2315" dirty="0"/>
              <a:t>(id6c49) cmip6_IPSL-CM6A-LR-INCA 	dx=1.00 </a:t>
            </a:r>
            <a:r>
              <a:rPr lang="fr-FR" sz="2315" dirty="0" err="1"/>
              <a:t>dy</a:t>
            </a:r>
            <a:r>
              <a:rPr lang="fr-FR" sz="2315" dirty="0"/>
              <a:t>=0.75	</a:t>
            </a:r>
            <a:r>
              <a:rPr lang="fr-FR" sz="2315" dirty="0" err="1"/>
              <a:t>wo</a:t>
            </a:r>
            <a:r>
              <a:rPr lang="fr-FR" sz="2315" dirty="0"/>
              <a:t> 54m ~= 9</a:t>
            </a:r>
          </a:p>
          <a:p>
            <a:pPr marL="1228468" lvl="1" indent="-472488" algn="just">
              <a:buFont typeface="Arial" panose="020B0604020202020204" pitchFamily="34" charset="0"/>
              <a:buChar char="•"/>
            </a:pPr>
            <a:r>
              <a:rPr lang="fr-FR" sz="2315" dirty="0"/>
              <a:t>(id6c50) cmip6_IPSL-CM6A-LR		dx=1.00 </a:t>
            </a:r>
            <a:r>
              <a:rPr lang="fr-FR" sz="2315" dirty="0" err="1"/>
              <a:t>dy</a:t>
            </a:r>
            <a:r>
              <a:rPr lang="fr-FR" sz="2315" dirty="0"/>
              <a:t>=0.75	</a:t>
            </a:r>
            <a:r>
              <a:rPr lang="fr-FR" sz="2315" dirty="0" err="1"/>
              <a:t>wo</a:t>
            </a:r>
            <a:r>
              <a:rPr lang="fr-FR" sz="2315" dirty="0"/>
              <a:t> 54m ~= 9</a:t>
            </a:r>
          </a:p>
          <a:p>
            <a:pPr lvl="1" algn="just"/>
            <a:endParaRPr lang="fr-FR" sz="2315" dirty="0"/>
          </a:p>
          <a:p>
            <a:pPr marL="472488" indent="-472488">
              <a:buFont typeface="Arial" panose="020B0604020202020204" pitchFamily="34" charset="0"/>
              <a:buChar char="•"/>
            </a:pPr>
            <a:r>
              <a:rPr lang="fr-FR" sz="2315" dirty="0"/>
              <a:t>Ex HadGEM3-GC31</a:t>
            </a:r>
          </a:p>
          <a:p>
            <a:pPr marL="1228468" lvl="1" indent="-472488">
              <a:buFont typeface="Arial" panose="020B0604020202020204" pitchFamily="34" charset="0"/>
              <a:buChar char="•"/>
            </a:pPr>
            <a:r>
              <a:rPr lang="fr-FR" sz="2315" dirty="0"/>
              <a:t>(id6c44) cmip6_HadGEM3-GC31-HH	dx=0.08 </a:t>
            </a:r>
            <a:r>
              <a:rPr lang="fr-FR" sz="2315" dirty="0" err="1"/>
              <a:t>dy</a:t>
            </a:r>
            <a:r>
              <a:rPr lang="fr-FR" sz="2315" dirty="0"/>
              <a:t>=0.08	</a:t>
            </a:r>
            <a:r>
              <a:rPr lang="fr-FR" sz="2315" dirty="0" err="1"/>
              <a:t>wo</a:t>
            </a:r>
            <a:r>
              <a:rPr lang="fr-FR" sz="2315" dirty="0"/>
              <a:t> 54m ~= 15</a:t>
            </a:r>
          </a:p>
          <a:p>
            <a:pPr marL="1228468" lvl="1" indent="-472488">
              <a:buFont typeface="Arial" panose="020B0604020202020204" pitchFamily="34" charset="0"/>
              <a:buChar char="•"/>
            </a:pPr>
            <a:r>
              <a:rPr lang="fr-FR" sz="2315" dirty="0"/>
              <a:t>(id6c45) cmip6_HadGEM3-GC31-HM	dx=0.25 </a:t>
            </a:r>
            <a:r>
              <a:rPr lang="fr-FR" sz="2315" dirty="0" err="1"/>
              <a:t>dy</a:t>
            </a:r>
            <a:r>
              <a:rPr lang="fr-FR" sz="2315" dirty="0"/>
              <a:t>=0.25	</a:t>
            </a:r>
            <a:r>
              <a:rPr lang="fr-FR" sz="2315" dirty="0" err="1"/>
              <a:t>wo</a:t>
            </a:r>
            <a:r>
              <a:rPr lang="fr-FR" sz="2315" dirty="0"/>
              <a:t> 54m ~= 14</a:t>
            </a:r>
          </a:p>
          <a:p>
            <a:pPr marL="1228468" lvl="1" indent="-472488">
              <a:buFont typeface="Arial" panose="020B0604020202020204" pitchFamily="34" charset="0"/>
              <a:buChar char="•"/>
            </a:pPr>
            <a:r>
              <a:rPr lang="fr-FR" sz="2315" dirty="0"/>
              <a:t>(id6c47) cmip6_HadGEM3-GC31-MM	dx=0.25 </a:t>
            </a:r>
            <a:r>
              <a:rPr lang="fr-FR" sz="2315" dirty="0" err="1"/>
              <a:t>dy</a:t>
            </a:r>
            <a:r>
              <a:rPr lang="fr-FR" sz="2315" dirty="0"/>
              <a:t>=0.25	</a:t>
            </a:r>
            <a:r>
              <a:rPr lang="fr-FR" sz="2315" dirty="0" err="1"/>
              <a:t>wo</a:t>
            </a:r>
            <a:r>
              <a:rPr lang="fr-FR" sz="2315" dirty="0"/>
              <a:t> 54m ~= 14</a:t>
            </a:r>
          </a:p>
          <a:p>
            <a:pPr marL="1228468" lvl="1" indent="-472488">
              <a:buFont typeface="Arial" panose="020B0604020202020204" pitchFamily="34" charset="0"/>
              <a:buChar char="•"/>
            </a:pPr>
            <a:r>
              <a:rPr lang="fr-FR" sz="2315" dirty="0"/>
              <a:t>(id6c46) cmip6_HadGEM3-GC31-LL	dx=1.00 </a:t>
            </a:r>
            <a:r>
              <a:rPr lang="fr-FR" sz="2315" dirty="0" err="1"/>
              <a:t>dy</a:t>
            </a:r>
            <a:r>
              <a:rPr lang="fr-FR" sz="2315" dirty="0"/>
              <a:t>=0.75	</a:t>
            </a:r>
            <a:r>
              <a:rPr lang="fr-FR" sz="2315" dirty="0" err="1"/>
              <a:t>wo</a:t>
            </a:r>
            <a:r>
              <a:rPr lang="fr-FR" sz="2315" dirty="0"/>
              <a:t> 54m ~= 4</a:t>
            </a:r>
          </a:p>
          <a:p>
            <a:pPr lvl="1" algn="just"/>
            <a:endParaRPr lang="fr-FR" sz="2315" dirty="0"/>
          </a:p>
          <a:p>
            <a:pPr marL="1228468" lvl="1" indent="-472488" algn="just">
              <a:buFont typeface="Arial" panose="020B0604020202020204" pitchFamily="34" charset="0"/>
              <a:buChar char="•"/>
            </a:pPr>
            <a:endParaRPr lang="fr-FR" sz="2315" dirty="0"/>
          </a:p>
        </p:txBody>
      </p:sp>
    </p:spTree>
    <p:extLst>
      <p:ext uri="{BB962C8B-B14F-4D97-AF65-F5344CB8AC3E}">
        <p14:creationId xmlns:p14="http://schemas.microsoft.com/office/powerpoint/2010/main" val="37027444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56CAD-D1F2-0B73-4442-FEF7EBB03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BA13472-F5A3-8306-FFAB-30E746DBC25B}"/>
              </a:ext>
            </a:extLst>
          </p:cNvPr>
          <p:cNvSpPr txBox="1"/>
          <p:nvPr/>
        </p:nvSpPr>
        <p:spPr>
          <a:xfrm>
            <a:off x="1440656" y="2228723"/>
            <a:ext cx="15119350" cy="21279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>
                <a:solidFill>
                  <a:srgbClr val="0070C0"/>
                </a:solidFill>
              </a:rPr>
              <a:t>BIO o2?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EE9FC7F-81B6-9DAC-7CCF-93120D13E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4992A74-B3CA-1C36-D123-9F899009F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56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22525FE-3076-FB2F-D925-591A6369EC7E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37728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603089-C10E-AA74-C859-8E92DEF922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Les problèmes</a:t>
            </a:r>
          </a:p>
        </p:txBody>
      </p:sp>
    </p:spTree>
    <p:extLst>
      <p:ext uri="{BB962C8B-B14F-4D97-AF65-F5344CB8AC3E}">
        <p14:creationId xmlns:p14="http://schemas.microsoft.com/office/powerpoint/2010/main" val="2890145913"/>
      </p:ext>
    </p:ext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5EDD9-23B9-0522-1D5C-CFAE2028D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492F84-0E6B-8CDA-4CE6-13B1AFDA1E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Les idées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02259C2-DE29-30D9-9F55-BD3DD6DB9768}"/>
              </a:ext>
            </a:extLst>
          </p:cNvPr>
          <p:cNvSpPr txBox="1"/>
          <p:nvPr/>
        </p:nvSpPr>
        <p:spPr>
          <a:xfrm>
            <a:off x="1648688" y="1273459"/>
            <a:ext cx="8695586" cy="365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dirty="0"/>
              <a:t>Le meilleur élève comparé à soda =&gt; idée de </a:t>
            </a:r>
            <a:r>
              <a:rPr lang="fr-FR" sz="2315" dirty="0" err="1"/>
              <a:t>wo</a:t>
            </a:r>
            <a:r>
              <a:rPr lang="fr-FR" sz="2315" dirty="0"/>
              <a:t>. </a:t>
            </a:r>
          </a:p>
          <a:p>
            <a:pPr marL="1228468" lvl="1" indent="-472488" algn="just">
              <a:buFont typeface="Arial" panose="020B0604020202020204" pitchFamily="34" charset="0"/>
              <a:buChar char="•"/>
            </a:pPr>
            <a:r>
              <a:rPr lang="fr-FR" sz="2315" dirty="0"/>
              <a:t>cmip6_ECMWF-IFS-HR_hist-1950</a:t>
            </a:r>
          </a:p>
          <a:p>
            <a:pPr marL="1228468" lvl="1" indent="-472488" algn="just">
              <a:buFont typeface="Arial" panose="020B0604020202020204" pitchFamily="34" charset="0"/>
              <a:buChar char="•"/>
            </a:pPr>
            <a:r>
              <a:rPr lang="fr-FR" sz="2315" dirty="0" err="1"/>
              <a:t>Wo</a:t>
            </a:r>
            <a:r>
              <a:rPr lang="fr-FR" sz="2315" dirty="0"/>
              <a:t> de 15 à 36m </a:t>
            </a:r>
          </a:p>
          <a:p>
            <a:pPr marL="1228468" lvl="1" indent="-472488" algn="just">
              <a:buFont typeface="Arial" panose="020B0604020202020204" pitchFamily="34" charset="0"/>
              <a:buChar char="•"/>
            </a:pPr>
            <a:r>
              <a:rPr lang="fr-FR" sz="2315" dirty="0" err="1"/>
              <a:t>Wo</a:t>
            </a:r>
            <a:r>
              <a:rPr lang="fr-FR" sz="2315" dirty="0"/>
              <a:t> de ~14 à 54m </a:t>
            </a:r>
          </a:p>
          <a:p>
            <a:pPr marL="472488" indent="-472488" algn="just">
              <a:buFont typeface="Arial" panose="020B0604020202020204" pitchFamily="34" charset="0"/>
              <a:buChar char="•"/>
            </a:pPr>
            <a:endParaRPr lang="fr-FR" sz="2315" dirty="0"/>
          </a:p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dirty="0"/>
              <a:t>2 bons élèves en SST alors que trop chaud ou froid en subsurface</a:t>
            </a:r>
          </a:p>
          <a:p>
            <a:pPr marL="472488" indent="-472488" algn="just">
              <a:buFont typeface="Arial" panose="020B0604020202020204" pitchFamily="34" charset="0"/>
              <a:buChar char="•"/>
            </a:pPr>
            <a:endParaRPr lang="fr-FR" sz="2315" dirty="0"/>
          </a:p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dirty="0"/>
              <a:t>Analyse des simus IPSL. Comme pour le Pacifique LEGOS. Déjà fait pour l’IPSL. On peut leur dire s’ils peuvent améliorer des choses dans l’océan ou pas.  </a:t>
            </a:r>
          </a:p>
        </p:txBody>
      </p:sp>
    </p:spTree>
    <p:extLst>
      <p:ext uri="{BB962C8B-B14F-4D97-AF65-F5344CB8AC3E}">
        <p14:creationId xmlns:p14="http://schemas.microsoft.com/office/powerpoint/2010/main" val="4100053538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54A16-3A87-12FC-BE85-1D55020C9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D754B05-C3A8-F359-0A1C-A3E534A34E96}"/>
              </a:ext>
            </a:extLst>
          </p:cNvPr>
          <p:cNvSpPr txBox="1"/>
          <p:nvPr/>
        </p:nvSpPr>
        <p:spPr>
          <a:xfrm>
            <a:off x="1440656" y="2228722"/>
            <a:ext cx="15119350" cy="21279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>
                <a:solidFill>
                  <a:srgbClr val="0070C0"/>
                </a:solidFill>
              </a:rPr>
              <a:t>1: </a:t>
            </a:r>
            <a:r>
              <a:rPr lang="fr-FR" sz="13228" b="1" dirty="0" err="1">
                <a:solidFill>
                  <a:srgbClr val="0070C0"/>
                </a:solidFill>
              </a:rPr>
              <a:t>Tsub</a:t>
            </a:r>
            <a:r>
              <a:rPr lang="fr-FR" sz="13228" b="1" dirty="0">
                <a:solidFill>
                  <a:srgbClr val="0070C0"/>
                </a:solidFill>
              </a:rPr>
              <a:t> = f (EUC)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7DD8B9C-CAF6-E56B-F1A6-BF9A1C051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1F1809-1C21-B9C9-5F8E-71E2202E5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6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F340606-E3CA-D401-0E76-7A379E7304DE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295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BC2F1-CCB1-D12D-9865-55588D1BDE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T_upBas1_69-133m = f (T_EUC_110W_20%_uo)</a:t>
            </a:r>
          </a:p>
        </p:txBody>
      </p:sp>
      <p:pic>
        <p:nvPicPr>
          <p:cNvPr id="3" name="Image 2" descr="Une image contenant texte, ligne, diagramme, Tracé&#10;&#10;Le contenu généré par l’IA peut être incorrect.">
            <a:extLst>
              <a:ext uri="{FF2B5EF4-FFF2-40B4-BE49-F238E27FC236}">
                <a16:creationId xmlns:a16="http://schemas.microsoft.com/office/drawing/2014/main" id="{8DC13CDB-4264-6818-F6F3-D1CFCE94E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389" y="551972"/>
            <a:ext cx="6806910" cy="1133951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DA73845-473A-33D9-07E2-E234E13D501F}"/>
              </a:ext>
            </a:extLst>
          </p:cNvPr>
          <p:cNvSpPr txBox="1"/>
          <p:nvPr/>
        </p:nvSpPr>
        <p:spPr>
          <a:xfrm>
            <a:off x="1648688" y="1273460"/>
            <a:ext cx="8695586" cy="365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dirty="0"/>
              <a:t>La température de subsurface (69-133m)  </a:t>
            </a:r>
            <a:r>
              <a:rPr lang="fr-FR" sz="2315" dirty="0" err="1"/>
              <a:t>alongshore</a:t>
            </a:r>
            <a:r>
              <a:rPr lang="fr-FR" sz="2315" dirty="0"/>
              <a:t> de la zone d’upwelling est étroitement liée à la température du cœur de l’EUC à 110W (seuil à 20% de </a:t>
            </a:r>
            <a:r>
              <a:rPr lang="fr-FR" sz="2315" dirty="0" err="1"/>
              <a:t>uomax</a:t>
            </a:r>
            <a:r>
              <a:rPr lang="fr-FR" sz="2315" dirty="0"/>
              <a:t>) </a:t>
            </a:r>
          </a:p>
          <a:p>
            <a:pPr marL="1228468" lvl="1" indent="-472488" algn="just">
              <a:buFont typeface="Arial" panose="020B0604020202020204" pitchFamily="34" charset="0"/>
              <a:buChar char="•"/>
            </a:pPr>
            <a:r>
              <a:rPr lang="fr-FR" sz="2315" dirty="0"/>
              <a:t>La température se </a:t>
            </a:r>
            <a:r>
              <a:rPr lang="fr-FR" b="1" dirty="0">
                <a:solidFill>
                  <a:srgbClr val="0432FF"/>
                </a:solidFill>
              </a:rPr>
              <a:t>refroidit???  </a:t>
            </a:r>
            <a:r>
              <a:rPr lang="fr-FR" sz="2315" dirty="0"/>
              <a:t>globalement de 1,5° lors de son trajet. </a:t>
            </a:r>
          </a:p>
          <a:p>
            <a:pPr marL="472488" indent="-472488" algn="just">
              <a:buFont typeface="Arial" panose="020B0604020202020204" pitchFamily="34" charset="0"/>
              <a:buChar char="•"/>
            </a:pPr>
            <a:endParaRPr lang="fr-FR" sz="2315" dirty="0"/>
          </a:p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dirty="0"/>
              <a:t>En revanche pas de lien entre la SST et la température de subsurface (</a:t>
            </a:r>
            <a:r>
              <a:rPr lang="fr-FR" sz="2315" dirty="0">
                <a:solidFill>
                  <a:srgbClr val="0432FF"/>
                </a:solidFill>
              </a:rPr>
              <a:t>comment dit on </a:t>
            </a:r>
            <a:r>
              <a:rPr lang="fr-FR" sz="2315" dirty="0" err="1">
                <a:solidFill>
                  <a:srgbClr val="0432FF"/>
                </a:solidFill>
              </a:rPr>
              <a:t>intermodèle</a:t>
            </a:r>
            <a:r>
              <a:rPr lang="fr-FR" sz="2315" dirty="0">
                <a:solidFill>
                  <a:srgbClr val="0432FF"/>
                </a:solidFill>
              </a:rPr>
              <a:t> et non pour un modèle seul! Comme pour le lien entre tau et </a:t>
            </a:r>
            <a:r>
              <a:rPr lang="fr-FR" sz="2315" dirty="0" err="1">
                <a:solidFill>
                  <a:srgbClr val="0432FF"/>
                </a:solidFill>
              </a:rPr>
              <a:t>wo</a:t>
            </a:r>
            <a:r>
              <a:rPr lang="fr-FR" sz="2315" dirty="0">
                <a:solidFill>
                  <a:srgbClr val="0432FF"/>
                </a:solidFill>
              </a:rPr>
              <a:t> inexistant sur l’ensemble des modèles et pourtant directement lié sur un même modèle.)</a:t>
            </a:r>
            <a:r>
              <a:rPr lang="fr-FR" sz="2315" dirty="0"/>
              <a:t>. </a:t>
            </a:r>
          </a:p>
        </p:txBody>
      </p:sp>
      <p:pic>
        <p:nvPicPr>
          <p:cNvPr id="6" name="Image 5" descr="Une image contenant texte, diagramme, Tracé, ligne&#10;&#10;Le contenu généré par l’IA peut être incorrect.">
            <a:extLst>
              <a:ext uri="{FF2B5EF4-FFF2-40B4-BE49-F238E27FC236}">
                <a16:creationId xmlns:a16="http://schemas.microsoft.com/office/drawing/2014/main" id="{C557555E-A954-CB9E-9B90-76A4278EF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563" y="5798733"/>
            <a:ext cx="4823792" cy="48237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13073AE-EA76-EF61-0C40-E6C3F575E965}"/>
              </a:ext>
            </a:extLst>
          </p:cNvPr>
          <p:cNvSpPr txBox="1"/>
          <p:nvPr/>
        </p:nvSpPr>
        <p:spPr>
          <a:xfrm>
            <a:off x="12529968" y="6865241"/>
            <a:ext cx="3633608" cy="346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54" dirty="0">
                <a:solidFill>
                  <a:srgbClr val="7030A0"/>
                </a:solidFill>
              </a:rPr>
              <a:t>(id6c44) cmip6_HadGEM3-GC31-HH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84BA7FD-C3E8-493E-FDC1-9F2C19DF7C83}"/>
              </a:ext>
            </a:extLst>
          </p:cNvPr>
          <p:cNvSpPr txBox="1"/>
          <p:nvPr/>
        </p:nvSpPr>
        <p:spPr>
          <a:xfrm>
            <a:off x="12846490" y="6605676"/>
            <a:ext cx="3464595" cy="346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54" dirty="0">
                <a:solidFill>
                  <a:srgbClr val="7030A0"/>
                </a:solidFill>
              </a:rPr>
              <a:t>(id6c45) cmip6_HadGEM3-GC31-HM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7A1D681-6F94-1528-C489-42D836C31ADB}"/>
              </a:ext>
            </a:extLst>
          </p:cNvPr>
          <p:cNvSpPr txBox="1"/>
          <p:nvPr/>
        </p:nvSpPr>
        <p:spPr>
          <a:xfrm>
            <a:off x="13081112" y="6349545"/>
            <a:ext cx="3064033" cy="346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54" dirty="0">
                <a:solidFill>
                  <a:srgbClr val="7030A0"/>
                </a:solidFill>
              </a:rPr>
              <a:t>(id6c32) cmip6_ECMWF-IFS-HR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DFFCCB9-8111-68A8-7A9C-F528862A5463}"/>
              </a:ext>
            </a:extLst>
          </p:cNvPr>
          <p:cNvCxnSpPr/>
          <p:nvPr/>
        </p:nvCxnSpPr>
        <p:spPr>
          <a:xfrm>
            <a:off x="12358234" y="6566369"/>
            <a:ext cx="501048" cy="19338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E61580D-4FCC-1861-15A8-4C2E32AEAF08}"/>
              </a:ext>
            </a:extLst>
          </p:cNvPr>
          <p:cNvCxnSpPr>
            <a:cxnSpLocks/>
          </p:cNvCxnSpPr>
          <p:nvPr/>
        </p:nvCxnSpPr>
        <p:spPr>
          <a:xfrm>
            <a:off x="12052037" y="6800777"/>
            <a:ext cx="556721" cy="24889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8E68827-F9D0-FC83-2B64-81D72C7806CC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12763195" y="6302661"/>
            <a:ext cx="317917" cy="22032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0244927-4676-AA8F-D172-E27E64C381F7}"/>
              </a:ext>
            </a:extLst>
          </p:cNvPr>
          <p:cNvCxnSpPr>
            <a:cxnSpLocks/>
          </p:cNvCxnSpPr>
          <p:nvPr/>
        </p:nvCxnSpPr>
        <p:spPr>
          <a:xfrm flipV="1">
            <a:off x="12079873" y="6883756"/>
            <a:ext cx="0" cy="2470746"/>
          </a:xfrm>
          <a:prstGeom prst="straightConnector1">
            <a:avLst/>
          </a:prstGeom>
          <a:ln w="25400">
            <a:solidFill>
              <a:srgbClr val="7030A0"/>
            </a:solidFill>
            <a:prstDash val="sysDash"/>
            <a:tailEnd type="triangle"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F5102F4-7E01-8412-40E1-46D706C19A4C}"/>
              </a:ext>
            </a:extLst>
          </p:cNvPr>
          <p:cNvCxnSpPr>
            <a:cxnSpLocks/>
          </p:cNvCxnSpPr>
          <p:nvPr/>
        </p:nvCxnSpPr>
        <p:spPr>
          <a:xfrm flipV="1">
            <a:off x="12358234" y="6658566"/>
            <a:ext cx="0" cy="2470746"/>
          </a:xfrm>
          <a:prstGeom prst="straightConnector1">
            <a:avLst/>
          </a:prstGeom>
          <a:ln w="25400">
            <a:solidFill>
              <a:srgbClr val="7030A0"/>
            </a:solidFill>
            <a:prstDash val="sysDash"/>
            <a:tailEnd type="triangle"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CB61C3A5-2101-67CE-E094-FAA56BE94B66}"/>
              </a:ext>
            </a:extLst>
          </p:cNvPr>
          <p:cNvCxnSpPr>
            <a:cxnSpLocks/>
          </p:cNvCxnSpPr>
          <p:nvPr/>
        </p:nvCxnSpPr>
        <p:spPr>
          <a:xfrm flipV="1">
            <a:off x="12769059" y="6394858"/>
            <a:ext cx="0" cy="2734453"/>
          </a:xfrm>
          <a:prstGeom prst="straightConnector1">
            <a:avLst/>
          </a:prstGeom>
          <a:ln w="25400">
            <a:solidFill>
              <a:srgbClr val="7030A0"/>
            </a:solidFill>
            <a:prstDash val="sysDash"/>
            <a:tailEnd type="triangle"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76BCBA11-8588-0843-584A-15B212B137CD}"/>
              </a:ext>
            </a:extLst>
          </p:cNvPr>
          <p:cNvSpPr/>
          <p:nvPr/>
        </p:nvSpPr>
        <p:spPr>
          <a:xfrm>
            <a:off x="12027381" y="9219025"/>
            <a:ext cx="104984" cy="104995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477D1A4-57D1-5407-FABB-A34473941265}"/>
              </a:ext>
            </a:extLst>
          </p:cNvPr>
          <p:cNvSpPr/>
          <p:nvPr/>
        </p:nvSpPr>
        <p:spPr>
          <a:xfrm>
            <a:off x="12305742" y="8990964"/>
            <a:ext cx="104984" cy="104995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99894BC-8376-5E55-932B-F5BA873671A3}"/>
              </a:ext>
            </a:extLst>
          </p:cNvPr>
          <p:cNvSpPr/>
          <p:nvPr/>
        </p:nvSpPr>
        <p:spPr>
          <a:xfrm>
            <a:off x="12713382" y="8964323"/>
            <a:ext cx="104984" cy="104995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391ED30-AE46-D30E-8397-2EFD4A1400B5}"/>
              </a:ext>
            </a:extLst>
          </p:cNvPr>
          <p:cNvSpPr/>
          <p:nvPr/>
        </p:nvSpPr>
        <p:spPr>
          <a:xfrm>
            <a:off x="12297810" y="6493240"/>
            <a:ext cx="104984" cy="104995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95AE6FF-BB2D-18F5-6EF6-BA15FF2F3EC0}"/>
              </a:ext>
            </a:extLst>
          </p:cNvPr>
          <p:cNvSpPr/>
          <p:nvPr/>
        </p:nvSpPr>
        <p:spPr>
          <a:xfrm>
            <a:off x="12725671" y="6229308"/>
            <a:ext cx="104984" cy="104995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EEB6FC8-A76C-BE68-D120-41B3E2B61D0C}"/>
              </a:ext>
            </a:extLst>
          </p:cNvPr>
          <p:cNvSpPr/>
          <p:nvPr/>
        </p:nvSpPr>
        <p:spPr>
          <a:xfrm>
            <a:off x="12028094" y="6702561"/>
            <a:ext cx="104984" cy="104995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7719944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A4E4C-79F5-EBB5-A310-46097495D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12D5DE6-63B2-5AE3-6AA0-7DCD39978CCE}"/>
              </a:ext>
            </a:extLst>
          </p:cNvPr>
          <p:cNvSpPr txBox="1"/>
          <p:nvPr/>
        </p:nvSpPr>
        <p:spPr>
          <a:xfrm>
            <a:off x="1440656" y="2228721"/>
            <a:ext cx="15119350" cy="41635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>
                <a:solidFill>
                  <a:srgbClr val="0070C0"/>
                </a:solidFill>
              </a:rPr>
              <a:t>T_EUC &gt; </a:t>
            </a:r>
            <a:r>
              <a:rPr lang="fr-FR" sz="13228" b="1" dirty="0" err="1">
                <a:solidFill>
                  <a:srgbClr val="0070C0"/>
                </a:solidFill>
              </a:rPr>
              <a:t>T_sub</a:t>
            </a:r>
            <a:r>
              <a:rPr lang="fr-FR" sz="13228" b="1" dirty="0">
                <a:solidFill>
                  <a:srgbClr val="0070C0"/>
                </a:solidFill>
              </a:rPr>
              <a:t>??? </a:t>
            </a:r>
          </a:p>
          <a:p>
            <a:pPr algn="ctr"/>
            <a:r>
              <a:rPr lang="fr-FR" sz="13228" b="1" dirty="0">
                <a:solidFill>
                  <a:srgbClr val="0070C0"/>
                </a:solidFill>
              </a:rPr>
              <a:t>Problème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70E3309-19A6-84FD-D526-86391C4D7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00ED4B-CC65-2F9B-B867-4CACAFA8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8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A7C3DA9-4E28-54BC-BB4B-0F19E07C50BC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7232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53F14-A108-E670-1765-3C15EEFE1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2767F9-5AA5-E569-AEB2-6B5E485963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T_upBas1_</a:t>
            </a:r>
            <a:r>
              <a:rPr lang="fr-FR" dirty="0">
                <a:solidFill>
                  <a:srgbClr val="0432FF"/>
                </a:solidFill>
              </a:rPr>
              <a:t>69-133m</a:t>
            </a:r>
            <a:r>
              <a:rPr lang="fr-FR" dirty="0"/>
              <a:t> = f (T_EUC_110W_</a:t>
            </a:r>
            <a:r>
              <a:rPr lang="fr-FR" dirty="0">
                <a:solidFill>
                  <a:srgbClr val="0432FF"/>
                </a:solidFill>
              </a:rPr>
              <a:t>20%</a:t>
            </a:r>
            <a:r>
              <a:rPr lang="fr-FR" dirty="0"/>
              <a:t>_uo)</a:t>
            </a:r>
          </a:p>
        </p:txBody>
      </p:sp>
      <p:pic>
        <p:nvPicPr>
          <p:cNvPr id="3" name="Image 2" descr="Une image contenant texte, ligne, diagramme, Tracé&#10;&#10;Le contenu généré par l’IA peut être incorrect.">
            <a:extLst>
              <a:ext uri="{FF2B5EF4-FFF2-40B4-BE49-F238E27FC236}">
                <a16:creationId xmlns:a16="http://schemas.microsoft.com/office/drawing/2014/main" id="{6463ACBB-3CC7-8480-93C5-40A9206D9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391" y="2212622"/>
            <a:ext cx="5717090" cy="9524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3CD0427-2693-86D6-3618-0D0B88D879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73783" y="2212622"/>
            <a:ext cx="5717089" cy="9524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D550A24-E349-64A3-1E1C-B8E51D8CB4F3}"/>
              </a:ext>
            </a:extLst>
          </p:cNvPr>
          <p:cNvSpPr txBox="1"/>
          <p:nvPr/>
        </p:nvSpPr>
        <p:spPr>
          <a:xfrm>
            <a:off x="1670453" y="879469"/>
            <a:ext cx="13267658" cy="11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dirty="0">
                <a:solidFill>
                  <a:srgbClr val="0432FF"/>
                </a:solidFill>
              </a:rPr>
              <a:t>Pourquoi la corrélation est elle meilleure pour des eaux plus profondes?  Est-ce que c’est que les températures de l’EUC transportées sont les plus basses et les plus froides? Alors quand on prend </a:t>
            </a:r>
            <a:r>
              <a:rPr lang="fr-FR" sz="2315" dirty="0" err="1">
                <a:solidFill>
                  <a:srgbClr val="0432FF"/>
                </a:solidFill>
              </a:rPr>
              <a:t>bottom</a:t>
            </a:r>
            <a:r>
              <a:rPr lang="fr-FR" sz="2315" dirty="0">
                <a:solidFill>
                  <a:srgbClr val="0432FF"/>
                </a:solidFill>
              </a:rPr>
              <a:t> on devrait être meilleur?!?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C3D8D15-8A15-17D1-A82C-46D8E7A98CCF}"/>
              </a:ext>
            </a:extLst>
          </p:cNvPr>
          <p:cNvSpPr txBox="1"/>
          <p:nvPr/>
        </p:nvSpPr>
        <p:spPr>
          <a:xfrm>
            <a:off x="2771979" y="2187258"/>
            <a:ext cx="4814117" cy="4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15" b="1" dirty="0">
                <a:solidFill>
                  <a:srgbClr val="0432FF"/>
                </a:solidFill>
              </a:rPr>
              <a:t>54m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45F53B2-9FE2-DEE6-77E0-9B294101AE9E}"/>
              </a:ext>
            </a:extLst>
          </p:cNvPr>
          <p:cNvSpPr txBox="1"/>
          <p:nvPr/>
        </p:nvSpPr>
        <p:spPr>
          <a:xfrm>
            <a:off x="10495875" y="2187256"/>
            <a:ext cx="4814117" cy="4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15" b="1" dirty="0">
                <a:solidFill>
                  <a:srgbClr val="0432FF"/>
                </a:solidFill>
              </a:rPr>
              <a:t>69-133m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3F07A50-F22B-A779-F82C-49B8D743E2F2}"/>
              </a:ext>
            </a:extLst>
          </p:cNvPr>
          <p:cNvSpPr txBox="1"/>
          <p:nvPr/>
        </p:nvSpPr>
        <p:spPr>
          <a:xfrm>
            <a:off x="6936315" y="1820888"/>
            <a:ext cx="4814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432FF"/>
                </a:solidFill>
              </a:rPr>
              <a:t>20%</a:t>
            </a:r>
          </a:p>
        </p:txBody>
      </p:sp>
    </p:spTree>
    <p:extLst>
      <p:ext uri="{BB962C8B-B14F-4D97-AF65-F5344CB8AC3E}">
        <p14:creationId xmlns:p14="http://schemas.microsoft.com/office/powerpoint/2010/main" val="233207146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54070</TotalTime>
  <Words>2481</Words>
  <Application>Microsoft Macintosh PowerPoint</Application>
  <PresentationFormat>Personnalisé</PresentationFormat>
  <Paragraphs>328</Paragraphs>
  <Slides>58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64" baseType="lpstr">
      <vt:lpstr>ＭＳ Ｐゴシック</vt:lpstr>
      <vt:lpstr>Arial</vt:lpstr>
      <vt:lpstr>Calibri</vt:lpstr>
      <vt:lpstr>Comic Sans MS</vt:lpstr>
      <vt:lpstr>Wingdings</vt:lpstr>
      <vt:lpstr>Thème Office</vt:lpstr>
      <vt:lpstr> Sensibilité de la zone d’upwelling côtier à la température de l’EUC   The eastern boundary system of the South Pacific in CMIP5-6 models:1 water mass properties and biases, and their connection to the representation2 of the equatorial undercurrent and subtropical cell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T_upBas1_69-133m = f (T_EUC_110W_20%_uo)</vt:lpstr>
      <vt:lpstr>Présentation PowerPoint</vt:lpstr>
      <vt:lpstr>T_upBas1_69-133m = f (T_EUC_110W_20%_uo)</vt:lpstr>
      <vt:lpstr>Présentation PowerPoint</vt:lpstr>
      <vt:lpstr>T_upBas1_69-133m = f (T_EUC_110W_20%BOTTOM_uo)</vt:lpstr>
      <vt:lpstr>T_upBas1_31-108m = f (T_EUC_110W_20%_uo)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sst = f (T_sub | wo)</vt:lpstr>
      <vt:lpstr>Présentation PowerPoint</vt:lpstr>
      <vt:lpstr>sst = f (dx)</vt:lpstr>
      <vt:lpstr>sst = f (dy)</vt:lpstr>
      <vt:lpstr>sst – T_31-108m = f (dx)</vt:lpstr>
      <vt:lpstr>sst – T_31-108m = f (dy)</vt:lpstr>
      <vt:lpstr>dT_31-108m = f (dx)  (delta T  en subsurface upBas off/coastal)  </vt:lpstr>
      <vt:lpstr>dT_31-108m = f (dy)  (delta T  en subsurface upBas off/coastal) </vt:lpstr>
      <vt:lpstr>Présentation PowerPoint</vt:lpstr>
      <vt:lpstr>sst = f (dz)</vt:lpstr>
      <vt:lpstr>sst – T_31-108m = f (dz)</vt:lpstr>
      <vt:lpstr>dT_31-108m = f (dz)  (delta T  en subsurface upBas off/coastal)  </vt:lpstr>
      <vt:lpstr>Présentation PowerPoint</vt:lpstr>
      <vt:lpstr>wod = f (dx)</vt:lpstr>
      <vt:lpstr>wod = f (dy)</vt:lpstr>
      <vt:lpstr>wod = f (dx)</vt:lpstr>
      <vt:lpstr>Présentation PowerPoint</vt:lpstr>
      <vt:lpstr>Présentation PowerPoint</vt:lpstr>
      <vt:lpstr>Présentation PowerPoint</vt:lpstr>
      <vt:lpstr>Présentation PowerPoint</vt:lpstr>
      <vt:lpstr>cmip6_HadGEM3-GC31</vt:lpstr>
      <vt:lpstr>cmip6_HadGEM3-GC31</vt:lpstr>
      <vt:lpstr>Présentation PowerPoint</vt:lpstr>
      <vt:lpstr>HR 10-25 km</vt:lpstr>
      <vt:lpstr>HR 10-25 km</vt:lpstr>
      <vt:lpstr>Présentation PowerPoint</vt:lpstr>
      <vt:lpstr>HR 10-25 km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Keypoint 3 Biais Ocean subsurface / OA </vt:lpstr>
      <vt:lpstr>Keypoint 4  Densité et circulation pacifique : 2 extrêmes + 1 milieu + obs + le bon élève</vt:lpstr>
      <vt:lpstr>Présentation PowerPoint</vt:lpstr>
      <vt:lpstr>Tau coastal 6-12 = f (dx)</vt:lpstr>
      <vt:lpstr>Tau coastal 6-12 = f (dy)</vt:lpstr>
      <vt:lpstr>Présentation PowerPoint</vt:lpstr>
      <vt:lpstr>Présentation PowerPoint</vt:lpstr>
      <vt:lpstr>Les problèmes</vt:lpstr>
      <vt:lpstr>Les idées</vt:lpstr>
    </vt:vector>
  </TitlesOfParts>
  <Company>locean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Christophe</dc:creator>
  <cp:lastModifiedBy>CASA Chris</cp:lastModifiedBy>
  <cp:revision>1153</cp:revision>
  <dcterms:created xsi:type="dcterms:W3CDTF">2016-10-03T12:52:55Z</dcterms:created>
  <dcterms:modified xsi:type="dcterms:W3CDTF">2025-11-05T17:42:33Z</dcterms:modified>
</cp:coreProperties>
</file>