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handoutMasterIdLst>
    <p:handoutMasterId r:id="rId127"/>
  </p:handoutMasterIdLst>
  <p:sldIdLst>
    <p:sldId id="413" r:id="rId2"/>
    <p:sldId id="773" r:id="rId3"/>
    <p:sldId id="780" r:id="rId4"/>
    <p:sldId id="820" r:id="rId5"/>
    <p:sldId id="803" r:id="rId6"/>
    <p:sldId id="749" r:id="rId7"/>
    <p:sldId id="750" r:id="rId8"/>
    <p:sldId id="726" r:id="rId9"/>
    <p:sldId id="728" r:id="rId10"/>
    <p:sldId id="729" r:id="rId11"/>
    <p:sldId id="730" r:id="rId12"/>
    <p:sldId id="702" r:id="rId13"/>
    <p:sldId id="420" r:id="rId14"/>
    <p:sldId id="821" r:id="rId15"/>
    <p:sldId id="763" r:id="rId16"/>
    <p:sldId id="766" r:id="rId17"/>
    <p:sldId id="767" r:id="rId18"/>
    <p:sldId id="768" r:id="rId19"/>
    <p:sldId id="771" r:id="rId20"/>
    <p:sldId id="770" r:id="rId21"/>
    <p:sldId id="752" r:id="rId22"/>
    <p:sldId id="753" r:id="rId23"/>
    <p:sldId id="783" r:id="rId24"/>
    <p:sldId id="759" r:id="rId25"/>
    <p:sldId id="761" r:id="rId26"/>
    <p:sldId id="784" r:id="rId27"/>
    <p:sldId id="760" r:id="rId28"/>
    <p:sldId id="762" r:id="rId29"/>
    <p:sldId id="751" r:id="rId30"/>
    <p:sldId id="755" r:id="rId31"/>
    <p:sldId id="756" r:id="rId32"/>
    <p:sldId id="757" r:id="rId33"/>
    <p:sldId id="816" r:id="rId34"/>
    <p:sldId id="758" r:id="rId35"/>
    <p:sldId id="782" r:id="rId36"/>
    <p:sldId id="802" r:id="rId37"/>
    <p:sldId id="807" r:id="rId38"/>
    <p:sldId id="805" r:id="rId39"/>
    <p:sldId id="804" r:id="rId40"/>
    <p:sldId id="808" r:id="rId41"/>
    <p:sldId id="806" r:id="rId42"/>
    <p:sldId id="809" r:id="rId43"/>
    <p:sldId id="810" r:id="rId44"/>
    <p:sldId id="811" r:id="rId45"/>
    <p:sldId id="812" r:id="rId46"/>
    <p:sldId id="813" r:id="rId47"/>
    <p:sldId id="818" r:id="rId48"/>
    <p:sldId id="819" r:id="rId49"/>
    <p:sldId id="815" r:id="rId50"/>
    <p:sldId id="777" r:id="rId51"/>
    <p:sldId id="778" r:id="rId52"/>
    <p:sldId id="774" r:id="rId53"/>
    <p:sldId id="785" r:id="rId54"/>
    <p:sldId id="786" r:id="rId55"/>
    <p:sldId id="787" r:id="rId56"/>
    <p:sldId id="788" r:id="rId57"/>
    <p:sldId id="801" r:id="rId58"/>
    <p:sldId id="772" r:id="rId59"/>
    <p:sldId id="775" r:id="rId60"/>
    <p:sldId id="776" r:id="rId61"/>
    <p:sldId id="789" r:id="rId62"/>
    <p:sldId id="790" r:id="rId63"/>
    <p:sldId id="791" r:id="rId64"/>
    <p:sldId id="792" r:id="rId65"/>
    <p:sldId id="793" r:id="rId66"/>
    <p:sldId id="794" r:id="rId67"/>
    <p:sldId id="795" r:id="rId68"/>
    <p:sldId id="796" r:id="rId69"/>
    <p:sldId id="797" r:id="rId70"/>
    <p:sldId id="798" r:id="rId71"/>
    <p:sldId id="799" r:id="rId72"/>
    <p:sldId id="800" r:id="rId73"/>
    <p:sldId id="723" r:id="rId74"/>
    <p:sldId id="724" r:id="rId75"/>
    <p:sldId id="781" r:id="rId76"/>
    <p:sldId id="725" r:id="rId77"/>
    <p:sldId id="709" r:id="rId78"/>
    <p:sldId id="705" r:id="rId79"/>
    <p:sldId id="679" r:id="rId80"/>
    <p:sldId id="680" r:id="rId81"/>
    <p:sldId id="334" r:id="rId82"/>
    <p:sldId id="676" r:id="rId83"/>
    <p:sldId id="674" r:id="rId84"/>
    <p:sldId id="681" r:id="rId85"/>
    <p:sldId id="779" r:id="rId86"/>
    <p:sldId id="748" r:id="rId87"/>
    <p:sldId id="700" r:id="rId88"/>
    <p:sldId id="416" r:id="rId89"/>
    <p:sldId id="703" r:id="rId90"/>
    <p:sldId id="701" r:id="rId91"/>
    <p:sldId id="415" r:id="rId92"/>
    <p:sldId id="711" r:id="rId93"/>
    <p:sldId id="419" r:id="rId94"/>
    <p:sldId id="697" r:id="rId95"/>
    <p:sldId id="699" r:id="rId96"/>
    <p:sldId id="704" r:id="rId97"/>
    <p:sldId id="712" r:id="rId98"/>
    <p:sldId id="713" r:id="rId99"/>
    <p:sldId id="714" r:id="rId100"/>
    <p:sldId id="718" r:id="rId101"/>
    <p:sldId id="731" r:id="rId102"/>
    <p:sldId id="732" r:id="rId103"/>
    <p:sldId id="733" r:id="rId104"/>
    <p:sldId id="734" r:id="rId105"/>
    <p:sldId id="735" r:id="rId106"/>
    <p:sldId id="736" r:id="rId107"/>
    <p:sldId id="737" r:id="rId108"/>
    <p:sldId id="738" r:id="rId109"/>
    <p:sldId id="739" r:id="rId110"/>
    <p:sldId id="740" r:id="rId111"/>
    <p:sldId id="741" r:id="rId112"/>
    <p:sldId id="742" r:id="rId113"/>
    <p:sldId id="743" r:id="rId114"/>
    <p:sldId id="744" r:id="rId115"/>
    <p:sldId id="745" r:id="rId116"/>
    <p:sldId id="719" r:id="rId117"/>
    <p:sldId id="727" r:id="rId118"/>
    <p:sldId id="722" r:id="rId119"/>
    <p:sldId id="708" r:id="rId120"/>
    <p:sldId id="746" r:id="rId121"/>
    <p:sldId id="747" r:id="rId122"/>
    <p:sldId id="710" r:id="rId123"/>
    <p:sldId id="417" r:id="rId124"/>
    <p:sldId id="418" r:id="rId125"/>
  </p:sldIdLst>
  <p:sldSz cx="18000663" cy="11339513"/>
  <p:notesSz cx="6858000" cy="9144000"/>
  <p:defaultTextStyle>
    <a:defPPr>
      <a:defRPr lang="fr-FR"/>
    </a:defPPr>
    <a:lvl1pPr algn="l" defTabSz="838276"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838276" algn="l" defTabSz="838276"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1676552" algn="l" defTabSz="838276"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2514829" algn="l" defTabSz="838276"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3353105" algn="l" defTabSz="838276"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4191381" algn="l" defTabSz="1676552"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5029657" algn="l" defTabSz="1676552"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5867933" algn="l" defTabSz="1676552"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6706210" algn="l" defTabSz="1676552"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572" userDrawn="1">
          <p15:clr>
            <a:srgbClr val="A4A3A4"/>
          </p15:clr>
        </p15:guide>
        <p15:guide id="2" pos="56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2"/>
    <p:restoredTop sz="94915"/>
  </p:normalViewPr>
  <p:slideViewPr>
    <p:cSldViewPr snapToGrid="0" snapToObjects="1">
      <p:cViewPr varScale="1">
        <p:scale>
          <a:sx n="81" d="100"/>
          <a:sy n="81" d="100"/>
        </p:scale>
        <p:origin x="1016" y="488"/>
      </p:cViewPr>
      <p:guideLst>
        <p:guide orient="horz" pos="3572"/>
        <p:guide pos="567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62" d="100"/>
          <a:sy n="162" d="100"/>
        </p:scale>
        <p:origin x="-358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82ABBD-4473-CC71-8A5B-EF7874C21F0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fr-FR"/>
          </a:p>
        </p:txBody>
      </p:sp>
      <p:sp>
        <p:nvSpPr>
          <p:cNvPr id="3" name="Espace réservé de la date 2">
            <a:extLst>
              <a:ext uri="{FF2B5EF4-FFF2-40B4-BE49-F238E27FC236}">
                <a16:creationId xmlns:a16="http://schemas.microsoft.com/office/drawing/2014/main" id="{174D0752-CC4F-64CD-17E1-EEEC7CA8767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474F2D9-7626-4044-903F-8C4884DA1A38}" type="datetimeFigureOut">
              <a:rPr lang="fr-FR" altLang="fr-FR"/>
              <a:pPr>
                <a:defRPr/>
              </a:pPr>
              <a:t>08/12/2025</a:t>
            </a:fld>
            <a:endParaRPr lang="fr-FR" altLang="fr-FR"/>
          </a:p>
        </p:txBody>
      </p:sp>
      <p:sp>
        <p:nvSpPr>
          <p:cNvPr id="4" name="Espace réservé du pied de page 3">
            <a:extLst>
              <a:ext uri="{FF2B5EF4-FFF2-40B4-BE49-F238E27FC236}">
                <a16:creationId xmlns:a16="http://schemas.microsoft.com/office/drawing/2014/main" id="{1E31E377-A303-9FF9-671C-7866F062383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fr-FR"/>
          </a:p>
        </p:txBody>
      </p:sp>
      <p:sp>
        <p:nvSpPr>
          <p:cNvPr id="5" name="Espace réservé du numéro de diapositive 4">
            <a:extLst>
              <a:ext uri="{FF2B5EF4-FFF2-40B4-BE49-F238E27FC236}">
                <a16:creationId xmlns:a16="http://schemas.microsoft.com/office/drawing/2014/main" id="{523E44B2-B120-C651-91C4-B6A3D8DC664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3297B5-D124-0F4E-BBEE-92E2A7049CB2}"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170D762-3C08-C938-229D-B21EC757732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fr-FR"/>
          </a:p>
        </p:txBody>
      </p:sp>
      <p:sp>
        <p:nvSpPr>
          <p:cNvPr id="3" name="Espace réservé de la date 2">
            <a:extLst>
              <a:ext uri="{FF2B5EF4-FFF2-40B4-BE49-F238E27FC236}">
                <a16:creationId xmlns:a16="http://schemas.microsoft.com/office/drawing/2014/main" id="{240F2CCB-7D89-2433-3212-86C2316F0B9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641DC5D-D89F-7F4A-B47E-EC2B85C64EFB}" type="datetimeFigureOut">
              <a:rPr lang="fr-FR" altLang="fr-FR"/>
              <a:pPr>
                <a:defRPr/>
              </a:pPr>
              <a:t>08/12/2025</a:t>
            </a:fld>
            <a:endParaRPr lang="fr-FR" altLang="fr-FR"/>
          </a:p>
        </p:txBody>
      </p:sp>
      <p:sp>
        <p:nvSpPr>
          <p:cNvPr id="4" name="Espace réservé de l'image des diapositives 3">
            <a:extLst>
              <a:ext uri="{FF2B5EF4-FFF2-40B4-BE49-F238E27FC236}">
                <a16:creationId xmlns:a16="http://schemas.microsoft.com/office/drawing/2014/main" id="{6181736A-256B-7E39-CEC6-52BB931D66CF}"/>
              </a:ext>
            </a:extLst>
          </p:cNvPr>
          <p:cNvSpPr>
            <a:spLocks noGrp="1" noRot="1" noChangeAspect="1"/>
          </p:cNvSpPr>
          <p:nvPr>
            <p:ph type="sldImg" idx="2"/>
          </p:nvPr>
        </p:nvSpPr>
        <p:spPr>
          <a:xfrm>
            <a:off x="708025" y="685800"/>
            <a:ext cx="544195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4239DA6F-E4F6-3401-FAF3-B0CB32BAF562}"/>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a:extLst>
              <a:ext uri="{FF2B5EF4-FFF2-40B4-BE49-F238E27FC236}">
                <a16:creationId xmlns:a16="http://schemas.microsoft.com/office/drawing/2014/main" id="{1CA5DC70-014A-E145-11EF-2C08CA0B4CA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0F63EBCE-F707-920D-909E-4D1894F1D15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D88CB1D-9C70-684D-B722-5428CE7B4E03}"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defTabSz="838276" rtl="0" eaLnBrk="0" fontAlgn="base" hangingPunct="0">
      <a:spcBef>
        <a:spcPct val="30000"/>
      </a:spcBef>
      <a:spcAft>
        <a:spcPct val="0"/>
      </a:spcAft>
      <a:defRPr sz="2200" kern="1200">
        <a:solidFill>
          <a:schemeClr val="tx1"/>
        </a:solidFill>
        <a:latin typeface="+mn-lt"/>
        <a:ea typeface="ＭＳ Ｐゴシック" charset="0"/>
        <a:cs typeface="ＭＳ Ｐゴシック" charset="0"/>
      </a:defRPr>
    </a:lvl1pPr>
    <a:lvl2pPr marL="838276" algn="l" defTabSz="838276" rtl="0" eaLnBrk="0" fontAlgn="base" hangingPunct="0">
      <a:spcBef>
        <a:spcPct val="30000"/>
      </a:spcBef>
      <a:spcAft>
        <a:spcPct val="0"/>
      </a:spcAft>
      <a:defRPr sz="2200" kern="1200">
        <a:solidFill>
          <a:schemeClr val="tx1"/>
        </a:solidFill>
        <a:latin typeface="+mn-lt"/>
        <a:ea typeface="ＭＳ Ｐゴシック" charset="0"/>
        <a:cs typeface="+mn-cs"/>
      </a:defRPr>
    </a:lvl2pPr>
    <a:lvl3pPr marL="1676552" algn="l" defTabSz="838276" rtl="0" eaLnBrk="0" fontAlgn="base" hangingPunct="0">
      <a:spcBef>
        <a:spcPct val="30000"/>
      </a:spcBef>
      <a:spcAft>
        <a:spcPct val="0"/>
      </a:spcAft>
      <a:defRPr sz="2200" kern="1200">
        <a:solidFill>
          <a:schemeClr val="tx1"/>
        </a:solidFill>
        <a:latin typeface="+mn-lt"/>
        <a:ea typeface="ＭＳ Ｐゴシック" charset="0"/>
        <a:cs typeface="+mn-cs"/>
      </a:defRPr>
    </a:lvl3pPr>
    <a:lvl4pPr marL="2514829" algn="l" defTabSz="838276" rtl="0" eaLnBrk="0" fontAlgn="base" hangingPunct="0">
      <a:spcBef>
        <a:spcPct val="30000"/>
      </a:spcBef>
      <a:spcAft>
        <a:spcPct val="0"/>
      </a:spcAft>
      <a:defRPr sz="2200" kern="1200">
        <a:solidFill>
          <a:schemeClr val="tx1"/>
        </a:solidFill>
        <a:latin typeface="+mn-lt"/>
        <a:ea typeface="ＭＳ Ｐゴシック" charset="0"/>
        <a:cs typeface="+mn-cs"/>
      </a:defRPr>
    </a:lvl4pPr>
    <a:lvl5pPr marL="3353105" algn="l" defTabSz="838276" rtl="0" eaLnBrk="0" fontAlgn="base" hangingPunct="0">
      <a:spcBef>
        <a:spcPct val="30000"/>
      </a:spcBef>
      <a:spcAft>
        <a:spcPct val="0"/>
      </a:spcAft>
      <a:defRPr sz="2200" kern="1200">
        <a:solidFill>
          <a:schemeClr val="tx1"/>
        </a:solidFill>
        <a:latin typeface="+mn-lt"/>
        <a:ea typeface="ＭＳ Ｐゴシック" charset="0"/>
        <a:cs typeface="+mn-cs"/>
      </a:defRPr>
    </a:lvl5pPr>
    <a:lvl6pPr marL="4191381" algn="l" defTabSz="838276" rtl="0" eaLnBrk="1" latinLnBrk="0" hangingPunct="1">
      <a:defRPr sz="2200" kern="1200">
        <a:solidFill>
          <a:schemeClr val="tx1"/>
        </a:solidFill>
        <a:latin typeface="+mn-lt"/>
        <a:ea typeface="+mn-ea"/>
        <a:cs typeface="+mn-cs"/>
      </a:defRPr>
    </a:lvl6pPr>
    <a:lvl7pPr marL="5029657" algn="l" defTabSz="838276" rtl="0" eaLnBrk="1" latinLnBrk="0" hangingPunct="1">
      <a:defRPr sz="2200" kern="1200">
        <a:solidFill>
          <a:schemeClr val="tx1"/>
        </a:solidFill>
        <a:latin typeface="+mn-lt"/>
        <a:ea typeface="+mn-ea"/>
        <a:cs typeface="+mn-cs"/>
      </a:defRPr>
    </a:lvl7pPr>
    <a:lvl8pPr marL="5867933" algn="l" defTabSz="838276" rtl="0" eaLnBrk="1" latinLnBrk="0" hangingPunct="1">
      <a:defRPr sz="2200" kern="1200">
        <a:solidFill>
          <a:schemeClr val="tx1"/>
        </a:solidFill>
        <a:latin typeface="+mn-lt"/>
        <a:ea typeface="+mn-ea"/>
        <a:cs typeface="+mn-cs"/>
      </a:defRPr>
    </a:lvl8pPr>
    <a:lvl9pPr marL="6706210" algn="l" defTabSz="838276" rtl="0" eaLnBrk="1" latinLnBrk="0" hangingPunct="1">
      <a:defRPr sz="2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2B7C520A-3F94-7D09-7A7D-6548C60B2F5A}"/>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748EA123-E5E1-8765-FFCF-0054568B19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425D8E3C-EA36-0EE0-666D-6CCE7F353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1</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4A7D-7C12-120A-F091-8B1CF52A9534}"/>
            </a:ext>
          </a:extLst>
        </p:cNvPr>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CA901C4E-AA13-10A3-57F1-4BF1C2A1A54D}"/>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D887157C-F7CC-7334-0D67-ECDF5CC266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CE58C132-0599-70F8-4A7E-B7F416A903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2</a:t>
            </a:fld>
            <a:endParaRPr lang="fr-FR" altLang="fr-FR"/>
          </a:p>
        </p:txBody>
      </p:sp>
    </p:spTree>
    <p:extLst>
      <p:ext uri="{BB962C8B-B14F-4D97-AF65-F5344CB8AC3E}">
        <p14:creationId xmlns:p14="http://schemas.microsoft.com/office/powerpoint/2010/main" val="359288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CE42-503F-2364-FD1A-29C1A6661DDC}"/>
            </a:ext>
          </a:extLst>
        </p:cNvPr>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3EF435B3-DCAB-C611-FA51-38C5C936D580}"/>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F9476923-4B01-1D41-4777-7B0BFB1771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F52DD8D2-5840-9560-1650-3ECB7E8A20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3</a:t>
            </a:fld>
            <a:endParaRPr lang="fr-FR" altLang="fr-FR"/>
          </a:p>
        </p:txBody>
      </p:sp>
    </p:spTree>
    <p:extLst>
      <p:ext uri="{BB962C8B-B14F-4D97-AF65-F5344CB8AC3E}">
        <p14:creationId xmlns:p14="http://schemas.microsoft.com/office/powerpoint/2010/main" val="377629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DAD8-A787-5930-F38C-F234E49E1A80}"/>
            </a:ext>
          </a:extLst>
        </p:cNvPr>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CB2F53CE-DD9D-F5FD-728E-A6BD191B6BC3}"/>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21FF169C-9F96-4DAE-626C-81B41CA3C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3A38CE06-D155-979E-17B3-9FA27DD24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4</a:t>
            </a:fld>
            <a:endParaRPr lang="fr-FR" altLang="fr-FR"/>
          </a:p>
        </p:txBody>
      </p:sp>
    </p:spTree>
    <p:extLst>
      <p:ext uri="{BB962C8B-B14F-4D97-AF65-F5344CB8AC3E}">
        <p14:creationId xmlns:p14="http://schemas.microsoft.com/office/powerpoint/2010/main" val="215556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874B-AEFF-3966-7910-BAF259163158}"/>
            </a:ext>
          </a:extLst>
        </p:cNvPr>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5767610A-4250-9A81-9B14-C799C0848C94}"/>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81ADCE4F-E47D-C7FE-2E6A-A8CFC5BFBC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9300E1A4-7900-758D-BDDC-79B923512E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5</a:t>
            </a:fld>
            <a:endParaRPr lang="fr-FR" altLang="fr-FR"/>
          </a:p>
        </p:txBody>
      </p:sp>
    </p:spTree>
    <p:extLst>
      <p:ext uri="{BB962C8B-B14F-4D97-AF65-F5344CB8AC3E}">
        <p14:creationId xmlns:p14="http://schemas.microsoft.com/office/powerpoint/2010/main" val="331997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FB6E-AE18-1CE9-5936-5CDBF59E0537}"/>
            </a:ext>
          </a:extLst>
        </p:cNvPr>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74D73AF1-C3E2-4086-1A4C-BC6F1B06B64F}"/>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F16651FA-FBA3-4B99-2561-8BD7257C2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CE56615F-0C26-6CC3-F161-92D3469137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35</a:t>
            </a:fld>
            <a:endParaRPr lang="fr-FR" altLang="fr-FR"/>
          </a:p>
        </p:txBody>
      </p:sp>
    </p:spTree>
    <p:extLst>
      <p:ext uri="{BB962C8B-B14F-4D97-AF65-F5344CB8AC3E}">
        <p14:creationId xmlns:p14="http://schemas.microsoft.com/office/powerpoint/2010/main" val="169726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0DAF-0472-A199-34EF-D3565865F34A}"/>
            </a:ext>
          </a:extLst>
        </p:cNvPr>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E88052A3-B63B-F717-5E85-168D3638B1A6}"/>
              </a:ext>
            </a:extLst>
          </p:cNvPr>
          <p:cNvSpPr>
            <a:spLocks noGrp="1" noRot="1" noChangeAspect="1" noTextEdit="1"/>
          </p:cNvSpPr>
          <p:nvPr>
            <p:ph type="sldImg"/>
          </p:nvPr>
        </p:nvSpPr>
        <p:spPr bwMode="auto">
          <a:xfrm>
            <a:off x="708025" y="685800"/>
            <a:ext cx="54419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a:extLst>
              <a:ext uri="{FF2B5EF4-FFF2-40B4-BE49-F238E27FC236}">
                <a16:creationId xmlns:a16="http://schemas.microsoft.com/office/drawing/2014/main" id="{FFD08D81-3170-FD3E-E5D4-8B6ECFD18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dirty="0">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BD5F6609-9B1A-8B7A-984C-28D2D6D123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DB3AC-9311-FD48-AE2F-D835AEF427AA}" type="slidenum">
              <a:rPr lang="fr-FR" altLang="fr-FR" smtClean="0"/>
              <a:pPr>
                <a:spcBef>
                  <a:spcPct val="0"/>
                </a:spcBef>
              </a:pPr>
              <a:t>36</a:t>
            </a:fld>
            <a:endParaRPr lang="fr-FR" altLang="fr-FR"/>
          </a:p>
        </p:txBody>
      </p:sp>
    </p:spTree>
    <p:extLst>
      <p:ext uri="{BB962C8B-B14F-4D97-AF65-F5344CB8AC3E}">
        <p14:creationId xmlns:p14="http://schemas.microsoft.com/office/powerpoint/2010/main" val="233643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50050" y="3522599"/>
            <a:ext cx="15300564" cy="2430646"/>
          </a:xfrm>
        </p:spPr>
        <p:txBody>
          <a:bodyPr/>
          <a:lstStyle/>
          <a:p>
            <a:r>
              <a:rPr lang="fr-FR"/>
              <a:t>Cliquez et modifiez le titre</a:t>
            </a:r>
          </a:p>
        </p:txBody>
      </p:sp>
      <p:sp>
        <p:nvSpPr>
          <p:cNvPr id="3" name="Sous-titre 2"/>
          <p:cNvSpPr>
            <a:spLocks noGrp="1"/>
          </p:cNvSpPr>
          <p:nvPr>
            <p:ph type="subTitle" idx="1"/>
          </p:nvPr>
        </p:nvSpPr>
        <p:spPr>
          <a:xfrm>
            <a:off x="2700100" y="6425724"/>
            <a:ext cx="12600464" cy="2897876"/>
          </a:xfrm>
        </p:spPr>
        <p:txBody>
          <a:bodyPr/>
          <a:lstStyle>
            <a:lvl1pPr marL="0" indent="0" algn="ctr">
              <a:buNone/>
              <a:defRPr>
                <a:solidFill>
                  <a:schemeClr val="tx1">
                    <a:tint val="75000"/>
                  </a:schemeClr>
                </a:solidFill>
              </a:defRPr>
            </a:lvl1pPr>
            <a:lvl2pPr marL="755980" indent="0" algn="ctr">
              <a:buNone/>
              <a:defRPr>
                <a:solidFill>
                  <a:schemeClr val="tx1">
                    <a:tint val="75000"/>
                  </a:schemeClr>
                </a:solidFill>
              </a:defRPr>
            </a:lvl2pPr>
            <a:lvl3pPr marL="1511960" indent="0" algn="ctr">
              <a:buNone/>
              <a:defRPr>
                <a:solidFill>
                  <a:schemeClr val="tx1">
                    <a:tint val="75000"/>
                  </a:schemeClr>
                </a:solidFill>
              </a:defRPr>
            </a:lvl3pPr>
            <a:lvl4pPr marL="2267941" indent="0" algn="ctr">
              <a:buNone/>
              <a:defRPr>
                <a:solidFill>
                  <a:schemeClr val="tx1">
                    <a:tint val="75000"/>
                  </a:schemeClr>
                </a:solidFill>
              </a:defRPr>
            </a:lvl4pPr>
            <a:lvl5pPr marL="3023921" indent="0" algn="ctr">
              <a:buNone/>
              <a:defRPr>
                <a:solidFill>
                  <a:schemeClr val="tx1">
                    <a:tint val="75000"/>
                  </a:schemeClr>
                </a:solidFill>
              </a:defRPr>
            </a:lvl5pPr>
            <a:lvl6pPr marL="3779901" indent="0" algn="ctr">
              <a:buNone/>
              <a:defRPr>
                <a:solidFill>
                  <a:schemeClr val="tx1">
                    <a:tint val="75000"/>
                  </a:schemeClr>
                </a:solidFill>
              </a:defRPr>
            </a:lvl6pPr>
            <a:lvl7pPr marL="4535881" indent="0" algn="ctr">
              <a:buNone/>
              <a:defRPr>
                <a:solidFill>
                  <a:schemeClr val="tx1">
                    <a:tint val="75000"/>
                  </a:schemeClr>
                </a:solidFill>
              </a:defRPr>
            </a:lvl7pPr>
            <a:lvl8pPr marL="5291861" indent="0" algn="ctr">
              <a:buNone/>
              <a:defRPr>
                <a:solidFill>
                  <a:schemeClr val="tx1">
                    <a:tint val="75000"/>
                  </a:schemeClr>
                </a:solidFill>
              </a:defRPr>
            </a:lvl8pPr>
            <a:lvl9pPr marL="6047842"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3299DC32-1F04-F13D-5384-1C3C0958FDAA}"/>
              </a:ext>
            </a:extLst>
          </p:cNvPr>
          <p:cNvSpPr>
            <a:spLocks noGrp="1"/>
          </p:cNvSpPr>
          <p:nvPr>
            <p:ph type="dt" sz="half" idx="10"/>
          </p:nvPr>
        </p:nvSpPr>
        <p:spPr/>
        <p:txBody>
          <a:bodyPr/>
          <a:lstStyle>
            <a:lvl1pPr>
              <a:defRPr/>
            </a:lvl1pPr>
          </a:lstStyle>
          <a:p>
            <a:pPr>
              <a:defRPr/>
            </a:pPr>
            <a:fld id="{1722D6A7-B32A-E543-BE4D-E5053FD4FAE0}" type="datetimeFigureOut">
              <a:rPr lang="fr-FR" altLang="fr-FR"/>
              <a:pPr>
                <a:defRPr/>
              </a:pPr>
              <a:t>08/12/2025</a:t>
            </a:fld>
            <a:endParaRPr lang="fr-FR" altLang="fr-FR"/>
          </a:p>
        </p:txBody>
      </p:sp>
      <p:sp>
        <p:nvSpPr>
          <p:cNvPr id="5" name="Espace réservé du pied de page 4">
            <a:extLst>
              <a:ext uri="{FF2B5EF4-FFF2-40B4-BE49-F238E27FC236}">
                <a16:creationId xmlns:a16="http://schemas.microsoft.com/office/drawing/2014/main" id="{1B60CC87-6865-F8A6-58EA-A28ABE7CC67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76234E5-836E-F668-B68D-5AA1EAE60497}"/>
              </a:ext>
            </a:extLst>
          </p:cNvPr>
          <p:cNvSpPr>
            <a:spLocks noGrp="1"/>
          </p:cNvSpPr>
          <p:nvPr>
            <p:ph type="sldNum" sz="quarter" idx="12"/>
          </p:nvPr>
        </p:nvSpPr>
        <p:spPr/>
        <p:txBody>
          <a:bodyPr/>
          <a:lstStyle>
            <a:lvl1pPr>
              <a:defRPr/>
            </a:lvl1pPr>
          </a:lstStyle>
          <a:p>
            <a:pPr>
              <a:defRPr/>
            </a:pPr>
            <a:fld id="{A80E75F5-EB0F-344E-990A-2D3842577099}" type="slidenum">
              <a:rPr lang="fr-FR" altLang="fr-FR"/>
              <a:pPr>
                <a:defRPr/>
              </a:pPr>
              <a:t>‹N°›</a:t>
            </a:fld>
            <a:endParaRPr lang="fr-FR" altLang="fr-FR"/>
          </a:p>
        </p:txBody>
      </p:sp>
    </p:spTree>
    <p:extLst>
      <p:ext uri="{BB962C8B-B14F-4D97-AF65-F5344CB8AC3E}">
        <p14:creationId xmlns:p14="http://schemas.microsoft.com/office/powerpoint/2010/main" val="273073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5E58BF-EA70-D209-498F-1432C4BDCA59}"/>
              </a:ext>
            </a:extLst>
          </p:cNvPr>
          <p:cNvSpPr>
            <a:spLocks noGrp="1"/>
          </p:cNvSpPr>
          <p:nvPr>
            <p:ph type="dt" sz="half" idx="10"/>
          </p:nvPr>
        </p:nvSpPr>
        <p:spPr/>
        <p:txBody>
          <a:bodyPr/>
          <a:lstStyle>
            <a:lvl1pPr>
              <a:defRPr/>
            </a:lvl1pPr>
          </a:lstStyle>
          <a:p>
            <a:pPr>
              <a:defRPr/>
            </a:pPr>
            <a:fld id="{682E2EF6-098B-5143-B1EE-BFA5AA8E30A8}" type="datetimeFigureOut">
              <a:rPr lang="fr-FR" altLang="fr-FR"/>
              <a:pPr>
                <a:defRPr/>
              </a:pPr>
              <a:t>08/12/2025</a:t>
            </a:fld>
            <a:endParaRPr lang="fr-FR" altLang="fr-FR"/>
          </a:p>
        </p:txBody>
      </p:sp>
      <p:sp>
        <p:nvSpPr>
          <p:cNvPr id="5" name="Espace réservé du pied de page 4">
            <a:extLst>
              <a:ext uri="{FF2B5EF4-FFF2-40B4-BE49-F238E27FC236}">
                <a16:creationId xmlns:a16="http://schemas.microsoft.com/office/drawing/2014/main" id="{3BBF17BD-962F-CA69-CF35-6477C02F3CE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86C055A-7D80-9256-F6E0-FA58D8C47D25}"/>
              </a:ext>
            </a:extLst>
          </p:cNvPr>
          <p:cNvSpPr>
            <a:spLocks noGrp="1"/>
          </p:cNvSpPr>
          <p:nvPr>
            <p:ph type="sldNum" sz="quarter" idx="12"/>
          </p:nvPr>
        </p:nvSpPr>
        <p:spPr/>
        <p:txBody>
          <a:bodyPr/>
          <a:lstStyle>
            <a:lvl1pPr>
              <a:defRPr/>
            </a:lvl1pPr>
          </a:lstStyle>
          <a:p>
            <a:pPr>
              <a:defRPr/>
            </a:pPr>
            <a:fld id="{E89F4AA4-D757-2C43-A4EC-F98C488B8C22}" type="slidenum">
              <a:rPr lang="fr-FR" altLang="fr-FR"/>
              <a:pPr>
                <a:defRPr/>
              </a:pPr>
              <a:t>‹N°›</a:t>
            </a:fld>
            <a:endParaRPr lang="fr-FR" altLang="fr-FR"/>
          </a:p>
        </p:txBody>
      </p:sp>
    </p:spTree>
    <p:extLst>
      <p:ext uri="{BB962C8B-B14F-4D97-AF65-F5344CB8AC3E}">
        <p14:creationId xmlns:p14="http://schemas.microsoft.com/office/powerpoint/2010/main" val="401939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50481" y="454107"/>
            <a:ext cx="4050149" cy="9675334"/>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900033" y="454107"/>
            <a:ext cx="11850436" cy="967533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FA2B4E-1804-B9A1-8838-FAE563A4B26D}"/>
              </a:ext>
            </a:extLst>
          </p:cNvPr>
          <p:cNvSpPr>
            <a:spLocks noGrp="1"/>
          </p:cNvSpPr>
          <p:nvPr>
            <p:ph type="dt" sz="half" idx="10"/>
          </p:nvPr>
        </p:nvSpPr>
        <p:spPr/>
        <p:txBody>
          <a:bodyPr/>
          <a:lstStyle>
            <a:lvl1pPr>
              <a:defRPr/>
            </a:lvl1pPr>
          </a:lstStyle>
          <a:p>
            <a:pPr>
              <a:defRPr/>
            </a:pPr>
            <a:fld id="{FD52CA57-8258-504E-908A-64DA22F1FB58}" type="datetimeFigureOut">
              <a:rPr lang="fr-FR" altLang="fr-FR"/>
              <a:pPr>
                <a:defRPr/>
              </a:pPr>
              <a:t>08/12/2025</a:t>
            </a:fld>
            <a:endParaRPr lang="fr-FR" altLang="fr-FR"/>
          </a:p>
        </p:txBody>
      </p:sp>
      <p:sp>
        <p:nvSpPr>
          <p:cNvPr id="5" name="Espace réservé du pied de page 4">
            <a:extLst>
              <a:ext uri="{FF2B5EF4-FFF2-40B4-BE49-F238E27FC236}">
                <a16:creationId xmlns:a16="http://schemas.microsoft.com/office/drawing/2014/main" id="{DCE87A75-DAF0-9F19-9EEC-66264819611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D45F9F6-3A30-B962-E7BF-00CB571B4F7E}"/>
              </a:ext>
            </a:extLst>
          </p:cNvPr>
          <p:cNvSpPr>
            <a:spLocks noGrp="1"/>
          </p:cNvSpPr>
          <p:nvPr>
            <p:ph type="sldNum" sz="quarter" idx="12"/>
          </p:nvPr>
        </p:nvSpPr>
        <p:spPr/>
        <p:txBody>
          <a:bodyPr/>
          <a:lstStyle>
            <a:lvl1pPr>
              <a:defRPr/>
            </a:lvl1pPr>
          </a:lstStyle>
          <a:p>
            <a:pPr>
              <a:defRPr/>
            </a:pPr>
            <a:fld id="{496DEDF8-4AC6-1542-95AE-E7B8382CE2F2}" type="slidenum">
              <a:rPr lang="fr-FR" altLang="fr-FR"/>
              <a:pPr>
                <a:defRPr/>
              </a:pPr>
              <a:t>‹N°›</a:t>
            </a:fld>
            <a:endParaRPr lang="fr-FR" altLang="fr-FR"/>
          </a:p>
        </p:txBody>
      </p:sp>
    </p:spTree>
    <p:extLst>
      <p:ext uri="{BB962C8B-B14F-4D97-AF65-F5344CB8AC3E}">
        <p14:creationId xmlns:p14="http://schemas.microsoft.com/office/powerpoint/2010/main" val="2866806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us / listes">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267B61DD-F636-AA62-2169-C624C43DBE9F}"/>
              </a:ext>
            </a:extLst>
          </p:cNvPr>
          <p:cNvSpPr txBox="1">
            <a:spLocks noChangeArrowheads="1"/>
          </p:cNvSpPr>
          <p:nvPr/>
        </p:nvSpPr>
        <p:spPr bwMode="auto">
          <a:xfrm>
            <a:off x="15847461" y="10935280"/>
            <a:ext cx="2153203" cy="407187"/>
          </a:xfrm>
          <a:prstGeom prst="rect">
            <a:avLst/>
          </a:prstGeom>
          <a:noFill/>
          <a:ln w="9525" algn="ctr">
            <a:noFill/>
            <a:miter lim="800000"/>
            <a:headEnd/>
            <a:tailEnd/>
          </a:ln>
        </p:spPr>
        <p:txBody>
          <a:bodyPr lIns="151151" tIns="75577" rIns="151151" bIns="75577">
            <a:spAutoFit/>
          </a:bodyPr>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fr-FR" altLang="fr-FR" sz="1654">
                <a:solidFill>
                  <a:schemeClr val="bg1"/>
                </a:solidFill>
                <a:cs typeface="Arial" panose="020B0604020202020204" pitchFamily="34" charset="0"/>
              </a:rPr>
              <a:t>Page </a:t>
            </a:r>
            <a:fld id="{E2EAD4FE-8474-8A40-845E-C2F6699A61A5}" type="slidenum">
              <a:rPr lang="fr-FR" altLang="fr-FR" sz="1654" smtClean="0">
                <a:solidFill>
                  <a:schemeClr val="bg1"/>
                </a:solidFill>
                <a:cs typeface="Arial" panose="020B0604020202020204" pitchFamily="34" charset="0"/>
              </a:rPr>
              <a:pPr algn="r" eaLnBrk="1" hangingPunct="1">
                <a:spcBef>
                  <a:spcPct val="50000"/>
                </a:spcBef>
                <a:defRPr/>
              </a:pPr>
              <a:t>‹N°›</a:t>
            </a:fld>
            <a:endParaRPr lang="fr-FR" altLang="fr-FR" sz="1654">
              <a:solidFill>
                <a:schemeClr val="bg1"/>
              </a:solidFill>
              <a:cs typeface="Arial" panose="020B0604020202020204" pitchFamily="34" charset="0"/>
            </a:endParaRPr>
          </a:p>
        </p:txBody>
      </p:sp>
      <p:sp>
        <p:nvSpPr>
          <p:cNvPr id="3" name="Text Box 22">
            <a:extLst>
              <a:ext uri="{FF2B5EF4-FFF2-40B4-BE49-F238E27FC236}">
                <a16:creationId xmlns:a16="http://schemas.microsoft.com/office/drawing/2014/main" id="{2B0F4089-309A-94A4-CAF8-01471E6741E7}"/>
              </a:ext>
            </a:extLst>
          </p:cNvPr>
          <p:cNvSpPr txBox="1">
            <a:spLocks noChangeArrowheads="1"/>
          </p:cNvSpPr>
          <p:nvPr/>
        </p:nvSpPr>
        <p:spPr bwMode="auto">
          <a:xfrm>
            <a:off x="15847461" y="10935280"/>
            <a:ext cx="2153203" cy="407187"/>
          </a:xfrm>
          <a:prstGeom prst="rect">
            <a:avLst/>
          </a:prstGeom>
          <a:noFill/>
          <a:ln w="9525" algn="ctr">
            <a:noFill/>
            <a:miter lim="800000"/>
            <a:headEnd/>
            <a:tailEnd/>
          </a:ln>
        </p:spPr>
        <p:txBody>
          <a:bodyPr lIns="151151" tIns="75577" rIns="151151" bIns="75577">
            <a:spAutoFit/>
          </a:bodyPr>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fr-FR" altLang="fr-FR" sz="1654">
                <a:solidFill>
                  <a:schemeClr val="bg1"/>
                </a:solidFill>
                <a:cs typeface="Arial" panose="020B0604020202020204" pitchFamily="34" charset="0"/>
              </a:rPr>
              <a:t>Page </a:t>
            </a:r>
            <a:fld id="{DF1D6B28-F520-5348-8D29-EEDD453BBB07}" type="slidenum">
              <a:rPr lang="fr-FR" altLang="fr-FR" sz="1654" smtClean="0">
                <a:solidFill>
                  <a:schemeClr val="bg1"/>
                </a:solidFill>
                <a:cs typeface="Arial" panose="020B0604020202020204" pitchFamily="34" charset="0"/>
              </a:rPr>
              <a:pPr algn="r" eaLnBrk="1" hangingPunct="1">
                <a:spcBef>
                  <a:spcPct val="50000"/>
                </a:spcBef>
                <a:defRPr/>
              </a:pPr>
              <a:t>‹N°›</a:t>
            </a:fld>
            <a:endParaRPr lang="fr-FR" altLang="fr-FR" sz="1654">
              <a:solidFill>
                <a:schemeClr val="bg1"/>
              </a:solidFill>
              <a:cs typeface="Arial" panose="020B0604020202020204" pitchFamily="34" charset="0"/>
            </a:endParaRPr>
          </a:p>
        </p:txBody>
      </p:sp>
      <p:sp>
        <p:nvSpPr>
          <p:cNvPr id="23" name="Titre 1"/>
          <p:cNvSpPr>
            <a:spLocks noGrp="1"/>
          </p:cNvSpPr>
          <p:nvPr>
            <p:ph type="ctrTitle"/>
          </p:nvPr>
        </p:nvSpPr>
        <p:spPr>
          <a:xfrm>
            <a:off x="0" y="3"/>
            <a:ext cx="18000663" cy="650506"/>
          </a:xfrm>
        </p:spPr>
        <p:txBody>
          <a:bodyPr/>
          <a:lstStyle>
            <a:lvl1pPr>
              <a:defRPr sz="2976" b="1" i="0">
                <a:latin typeface="Comic Sans MS"/>
              </a:defRPr>
            </a:lvl1pPr>
          </a:lstStyle>
          <a:p>
            <a:r>
              <a:rPr lang="fr-FR" dirty="0"/>
              <a:t>Cliquez et modifiez le titre</a:t>
            </a:r>
          </a:p>
        </p:txBody>
      </p:sp>
    </p:spTree>
    <p:extLst>
      <p:ext uri="{BB962C8B-B14F-4D97-AF65-F5344CB8AC3E}">
        <p14:creationId xmlns:p14="http://schemas.microsoft.com/office/powerpoint/2010/main" val="206882825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F037B5-E4E0-818C-8151-8BF26E4DADFB}"/>
              </a:ext>
            </a:extLst>
          </p:cNvPr>
          <p:cNvSpPr>
            <a:spLocks noGrp="1"/>
          </p:cNvSpPr>
          <p:nvPr>
            <p:ph type="dt" sz="half" idx="10"/>
          </p:nvPr>
        </p:nvSpPr>
        <p:spPr/>
        <p:txBody>
          <a:bodyPr/>
          <a:lstStyle>
            <a:lvl1pPr>
              <a:defRPr/>
            </a:lvl1pPr>
          </a:lstStyle>
          <a:p>
            <a:pPr>
              <a:defRPr/>
            </a:pPr>
            <a:fld id="{87BAA804-44E1-A74C-9C9A-E449DEBF33F2}" type="datetimeFigureOut">
              <a:rPr lang="fr-FR" altLang="fr-FR"/>
              <a:pPr>
                <a:defRPr/>
              </a:pPr>
              <a:t>08/12/2025</a:t>
            </a:fld>
            <a:endParaRPr lang="fr-FR" altLang="fr-FR"/>
          </a:p>
        </p:txBody>
      </p:sp>
      <p:sp>
        <p:nvSpPr>
          <p:cNvPr id="5" name="Espace réservé du pied de page 4">
            <a:extLst>
              <a:ext uri="{FF2B5EF4-FFF2-40B4-BE49-F238E27FC236}">
                <a16:creationId xmlns:a16="http://schemas.microsoft.com/office/drawing/2014/main" id="{429DC36D-F902-1CB4-1CF4-FF2DFCF48D5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95E8AFA-717F-EB83-E370-E7325AE646A8}"/>
              </a:ext>
            </a:extLst>
          </p:cNvPr>
          <p:cNvSpPr>
            <a:spLocks noGrp="1"/>
          </p:cNvSpPr>
          <p:nvPr>
            <p:ph type="sldNum" sz="quarter" idx="12"/>
          </p:nvPr>
        </p:nvSpPr>
        <p:spPr/>
        <p:txBody>
          <a:bodyPr/>
          <a:lstStyle>
            <a:lvl1pPr>
              <a:defRPr/>
            </a:lvl1pPr>
          </a:lstStyle>
          <a:p>
            <a:pPr>
              <a:defRPr/>
            </a:pPr>
            <a:fld id="{7B4C145F-6B68-EF4E-A4E8-8132ADA33DC4}" type="slidenum">
              <a:rPr lang="fr-FR" altLang="fr-FR"/>
              <a:pPr>
                <a:defRPr/>
              </a:pPr>
              <a:t>‹N°›</a:t>
            </a:fld>
            <a:endParaRPr lang="fr-FR" altLang="fr-FR"/>
          </a:p>
        </p:txBody>
      </p:sp>
    </p:spTree>
    <p:extLst>
      <p:ext uri="{BB962C8B-B14F-4D97-AF65-F5344CB8AC3E}">
        <p14:creationId xmlns:p14="http://schemas.microsoft.com/office/powerpoint/2010/main" val="307688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21928" y="7286688"/>
            <a:ext cx="15300564" cy="2252153"/>
          </a:xfrm>
        </p:spPr>
        <p:txBody>
          <a:bodyPr anchor="t"/>
          <a:lstStyle>
            <a:lvl1pPr algn="l">
              <a:defRPr sz="6614" b="1" cap="all"/>
            </a:lvl1pPr>
          </a:lstStyle>
          <a:p>
            <a:r>
              <a:rPr lang="fr-FR"/>
              <a:t>Cliquez et modifiez le titre</a:t>
            </a:r>
          </a:p>
        </p:txBody>
      </p:sp>
      <p:sp>
        <p:nvSpPr>
          <p:cNvPr id="3" name="Espace réservé du texte 2"/>
          <p:cNvSpPr>
            <a:spLocks noGrp="1"/>
          </p:cNvSpPr>
          <p:nvPr>
            <p:ph type="body" idx="1"/>
          </p:nvPr>
        </p:nvSpPr>
        <p:spPr>
          <a:xfrm>
            <a:off x="1421928" y="4806170"/>
            <a:ext cx="15300564" cy="2480518"/>
          </a:xfrm>
        </p:spPr>
        <p:txBody>
          <a:bodyPr anchor="b"/>
          <a:lstStyle>
            <a:lvl1pPr marL="0" indent="0">
              <a:buNone/>
              <a:defRPr sz="3307">
                <a:solidFill>
                  <a:schemeClr val="tx1">
                    <a:tint val="75000"/>
                  </a:schemeClr>
                </a:solidFill>
              </a:defRPr>
            </a:lvl1pPr>
            <a:lvl2pPr marL="755980" indent="0">
              <a:buNone/>
              <a:defRPr sz="2976">
                <a:solidFill>
                  <a:schemeClr val="tx1">
                    <a:tint val="75000"/>
                  </a:schemeClr>
                </a:solidFill>
              </a:defRPr>
            </a:lvl2pPr>
            <a:lvl3pPr marL="1511960" indent="0">
              <a:buNone/>
              <a:defRPr sz="2646">
                <a:solidFill>
                  <a:schemeClr val="tx1">
                    <a:tint val="75000"/>
                  </a:schemeClr>
                </a:solidFill>
              </a:defRPr>
            </a:lvl3pPr>
            <a:lvl4pPr marL="2267941" indent="0">
              <a:buNone/>
              <a:defRPr sz="2315">
                <a:solidFill>
                  <a:schemeClr val="tx1">
                    <a:tint val="75000"/>
                  </a:schemeClr>
                </a:solidFill>
              </a:defRPr>
            </a:lvl4pPr>
            <a:lvl5pPr marL="3023921" indent="0">
              <a:buNone/>
              <a:defRPr sz="2315">
                <a:solidFill>
                  <a:schemeClr val="tx1">
                    <a:tint val="75000"/>
                  </a:schemeClr>
                </a:solidFill>
              </a:defRPr>
            </a:lvl5pPr>
            <a:lvl6pPr marL="3779901" indent="0">
              <a:buNone/>
              <a:defRPr sz="2315">
                <a:solidFill>
                  <a:schemeClr val="tx1">
                    <a:tint val="75000"/>
                  </a:schemeClr>
                </a:solidFill>
              </a:defRPr>
            </a:lvl6pPr>
            <a:lvl7pPr marL="4535881" indent="0">
              <a:buNone/>
              <a:defRPr sz="2315">
                <a:solidFill>
                  <a:schemeClr val="tx1">
                    <a:tint val="75000"/>
                  </a:schemeClr>
                </a:solidFill>
              </a:defRPr>
            </a:lvl7pPr>
            <a:lvl8pPr marL="5291861" indent="0">
              <a:buNone/>
              <a:defRPr sz="2315">
                <a:solidFill>
                  <a:schemeClr val="tx1">
                    <a:tint val="75000"/>
                  </a:schemeClr>
                </a:solidFill>
              </a:defRPr>
            </a:lvl8pPr>
            <a:lvl9pPr marL="6047842" indent="0">
              <a:buNone/>
              <a:defRPr sz="2315">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81F2451-4801-9DBE-C519-893637F6982B}"/>
              </a:ext>
            </a:extLst>
          </p:cNvPr>
          <p:cNvSpPr>
            <a:spLocks noGrp="1"/>
          </p:cNvSpPr>
          <p:nvPr>
            <p:ph type="dt" sz="half" idx="10"/>
          </p:nvPr>
        </p:nvSpPr>
        <p:spPr/>
        <p:txBody>
          <a:bodyPr/>
          <a:lstStyle>
            <a:lvl1pPr>
              <a:defRPr/>
            </a:lvl1pPr>
          </a:lstStyle>
          <a:p>
            <a:pPr>
              <a:defRPr/>
            </a:pPr>
            <a:fld id="{76F11239-094A-EC45-87FA-CB054E950210}" type="datetimeFigureOut">
              <a:rPr lang="fr-FR" altLang="fr-FR"/>
              <a:pPr>
                <a:defRPr/>
              </a:pPr>
              <a:t>08/12/2025</a:t>
            </a:fld>
            <a:endParaRPr lang="fr-FR" altLang="fr-FR"/>
          </a:p>
        </p:txBody>
      </p:sp>
      <p:sp>
        <p:nvSpPr>
          <p:cNvPr id="5" name="Espace réservé du pied de page 4">
            <a:extLst>
              <a:ext uri="{FF2B5EF4-FFF2-40B4-BE49-F238E27FC236}">
                <a16:creationId xmlns:a16="http://schemas.microsoft.com/office/drawing/2014/main" id="{6407DAFE-35DC-A97B-1068-5749E914722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B4A21E9-5226-E68B-8A34-89B6AF2AC7C9}"/>
              </a:ext>
            </a:extLst>
          </p:cNvPr>
          <p:cNvSpPr>
            <a:spLocks noGrp="1"/>
          </p:cNvSpPr>
          <p:nvPr>
            <p:ph type="sldNum" sz="quarter" idx="12"/>
          </p:nvPr>
        </p:nvSpPr>
        <p:spPr/>
        <p:txBody>
          <a:bodyPr/>
          <a:lstStyle>
            <a:lvl1pPr>
              <a:defRPr/>
            </a:lvl1pPr>
          </a:lstStyle>
          <a:p>
            <a:pPr>
              <a:defRPr/>
            </a:pPr>
            <a:fld id="{19982FC7-2E47-8D46-977C-4089918A3D75}" type="slidenum">
              <a:rPr lang="fr-FR" altLang="fr-FR"/>
              <a:pPr>
                <a:defRPr/>
              </a:pPr>
              <a:t>‹N°›</a:t>
            </a:fld>
            <a:endParaRPr lang="fr-FR" altLang="fr-FR"/>
          </a:p>
        </p:txBody>
      </p:sp>
    </p:spTree>
    <p:extLst>
      <p:ext uri="{BB962C8B-B14F-4D97-AF65-F5344CB8AC3E}">
        <p14:creationId xmlns:p14="http://schemas.microsoft.com/office/powerpoint/2010/main" val="45234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900033" y="2645887"/>
            <a:ext cx="7950293" cy="7483554"/>
          </a:xfrm>
        </p:spPr>
        <p:txBody>
          <a:bodyPr/>
          <a:lstStyle>
            <a:lvl1pPr>
              <a:defRPr sz="4630"/>
            </a:lvl1pPr>
            <a:lvl2pPr>
              <a:defRPr sz="3968"/>
            </a:lvl2pPr>
            <a:lvl3pPr>
              <a:defRPr sz="3307"/>
            </a:lvl3pPr>
            <a:lvl4pPr>
              <a:defRPr sz="2976"/>
            </a:lvl4pPr>
            <a:lvl5pPr>
              <a:defRPr sz="2976"/>
            </a:lvl5pPr>
            <a:lvl6pPr>
              <a:defRPr sz="2976"/>
            </a:lvl6pPr>
            <a:lvl7pPr>
              <a:defRPr sz="2976"/>
            </a:lvl7pPr>
            <a:lvl8pPr>
              <a:defRPr sz="2976"/>
            </a:lvl8pPr>
            <a:lvl9pPr>
              <a:defRPr sz="297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9150337" y="2645887"/>
            <a:ext cx="7950293" cy="7483554"/>
          </a:xfrm>
        </p:spPr>
        <p:txBody>
          <a:bodyPr/>
          <a:lstStyle>
            <a:lvl1pPr>
              <a:defRPr sz="4630"/>
            </a:lvl1pPr>
            <a:lvl2pPr>
              <a:defRPr sz="3968"/>
            </a:lvl2pPr>
            <a:lvl3pPr>
              <a:defRPr sz="3307"/>
            </a:lvl3pPr>
            <a:lvl4pPr>
              <a:defRPr sz="2976"/>
            </a:lvl4pPr>
            <a:lvl5pPr>
              <a:defRPr sz="2976"/>
            </a:lvl5pPr>
            <a:lvl6pPr>
              <a:defRPr sz="2976"/>
            </a:lvl6pPr>
            <a:lvl7pPr>
              <a:defRPr sz="2976"/>
            </a:lvl7pPr>
            <a:lvl8pPr>
              <a:defRPr sz="2976"/>
            </a:lvl8pPr>
            <a:lvl9pPr>
              <a:defRPr sz="297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94EE67E2-2626-8FFA-E84D-CC36301EBD8A}"/>
              </a:ext>
            </a:extLst>
          </p:cNvPr>
          <p:cNvSpPr>
            <a:spLocks noGrp="1"/>
          </p:cNvSpPr>
          <p:nvPr>
            <p:ph type="dt" sz="half" idx="10"/>
          </p:nvPr>
        </p:nvSpPr>
        <p:spPr/>
        <p:txBody>
          <a:bodyPr/>
          <a:lstStyle>
            <a:lvl1pPr>
              <a:defRPr/>
            </a:lvl1pPr>
          </a:lstStyle>
          <a:p>
            <a:pPr>
              <a:defRPr/>
            </a:pPr>
            <a:fld id="{BA1EE77D-0836-4F48-9AA9-69F68282A9CE}" type="datetimeFigureOut">
              <a:rPr lang="fr-FR" altLang="fr-FR"/>
              <a:pPr>
                <a:defRPr/>
              </a:pPr>
              <a:t>08/12/2025</a:t>
            </a:fld>
            <a:endParaRPr lang="fr-FR" altLang="fr-FR"/>
          </a:p>
        </p:txBody>
      </p:sp>
      <p:sp>
        <p:nvSpPr>
          <p:cNvPr id="6" name="Espace réservé du pied de page 4">
            <a:extLst>
              <a:ext uri="{FF2B5EF4-FFF2-40B4-BE49-F238E27FC236}">
                <a16:creationId xmlns:a16="http://schemas.microsoft.com/office/drawing/2014/main" id="{318A0784-4F50-5868-03EE-BF9ADC221B7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28BEFB77-AD6A-6F9A-B1E2-5989E4B58894}"/>
              </a:ext>
            </a:extLst>
          </p:cNvPr>
          <p:cNvSpPr>
            <a:spLocks noGrp="1"/>
          </p:cNvSpPr>
          <p:nvPr>
            <p:ph type="sldNum" sz="quarter" idx="12"/>
          </p:nvPr>
        </p:nvSpPr>
        <p:spPr/>
        <p:txBody>
          <a:bodyPr/>
          <a:lstStyle>
            <a:lvl1pPr>
              <a:defRPr/>
            </a:lvl1pPr>
          </a:lstStyle>
          <a:p>
            <a:pPr>
              <a:defRPr/>
            </a:pPr>
            <a:fld id="{57B93F26-0E87-7240-BFD3-5A798ECB63E6}" type="slidenum">
              <a:rPr lang="fr-FR" altLang="fr-FR"/>
              <a:pPr>
                <a:defRPr/>
              </a:pPr>
              <a:t>‹N°›</a:t>
            </a:fld>
            <a:endParaRPr lang="fr-FR" altLang="fr-FR"/>
          </a:p>
        </p:txBody>
      </p:sp>
    </p:spTree>
    <p:extLst>
      <p:ext uri="{BB962C8B-B14F-4D97-AF65-F5344CB8AC3E}">
        <p14:creationId xmlns:p14="http://schemas.microsoft.com/office/powerpoint/2010/main" val="122146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900033" y="2538267"/>
            <a:ext cx="7953419" cy="1057829"/>
          </a:xfrm>
        </p:spPr>
        <p:txBody>
          <a:bodyPr anchor="b"/>
          <a:lstStyle>
            <a:lvl1pPr marL="0" indent="0">
              <a:buNone/>
              <a:defRPr sz="3968" b="1"/>
            </a:lvl1pPr>
            <a:lvl2pPr marL="755980" indent="0">
              <a:buNone/>
              <a:defRPr sz="3307" b="1"/>
            </a:lvl2pPr>
            <a:lvl3pPr marL="1511960" indent="0">
              <a:buNone/>
              <a:defRPr sz="2976" b="1"/>
            </a:lvl3pPr>
            <a:lvl4pPr marL="2267941" indent="0">
              <a:buNone/>
              <a:defRPr sz="2646" b="1"/>
            </a:lvl4pPr>
            <a:lvl5pPr marL="3023921" indent="0">
              <a:buNone/>
              <a:defRPr sz="2646" b="1"/>
            </a:lvl5pPr>
            <a:lvl6pPr marL="3779901" indent="0">
              <a:buNone/>
              <a:defRPr sz="2646" b="1"/>
            </a:lvl6pPr>
            <a:lvl7pPr marL="4535881" indent="0">
              <a:buNone/>
              <a:defRPr sz="2646" b="1"/>
            </a:lvl7pPr>
            <a:lvl8pPr marL="5291861" indent="0">
              <a:buNone/>
              <a:defRPr sz="2646" b="1"/>
            </a:lvl8pPr>
            <a:lvl9pPr marL="6047842" indent="0">
              <a:buNone/>
              <a:defRPr sz="2646" b="1"/>
            </a:lvl9pPr>
          </a:lstStyle>
          <a:p>
            <a:pPr lvl="0"/>
            <a:r>
              <a:rPr lang="fr-FR"/>
              <a:t>Cliquez pour modifier les styles du texte du masque</a:t>
            </a:r>
          </a:p>
        </p:txBody>
      </p:sp>
      <p:sp>
        <p:nvSpPr>
          <p:cNvPr id="4" name="Espace réservé du contenu 3"/>
          <p:cNvSpPr>
            <a:spLocks noGrp="1"/>
          </p:cNvSpPr>
          <p:nvPr>
            <p:ph sz="half" idx="2"/>
          </p:nvPr>
        </p:nvSpPr>
        <p:spPr>
          <a:xfrm>
            <a:off x="900033" y="3596096"/>
            <a:ext cx="7953419" cy="6533345"/>
          </a:xfrm>
        </p:spPr>
        <p:txBody>
          <a:bodyPr/>
          <a:lstStyle>
            <a:lvl1pPr>
              <a:defRPr sz="3968"/>
            </a:lvl1pPr>
            <a:lvl2pPr>
              <a:defRPr sz="3307"/>
            </a:lvl2pPr>
            <a:lvl3pPr>
              <a:defRPr sz="2976"/>
            </a:lvl3pPr>
            <a:lvl4pPr>
              <a:defRPr sz="2646"/>
            </a:lvl4pPr>
            <a:lvl5pPr>
              <a:defRPr sz="2646"/>
            </a:lvl5pPr>
            <a:lvl6pPr>
              <a:defRPr sz="2646"/>
            </a:lvl6pPr>
            <a:lvl7pPr>
              <a:defRPr sz="2646"/>
            </a:lvl7pPr>
            <a:lvl8pPr>
              <a:defRPr sz="2646"/>
            </a:lvl8pPr>
            <a:lvl9pPr>
              <a:defRPr sz="264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9144088" y="2538267"/>
            <a:ext cx="7956543" cy="1057829"/>
          </a:xfrm>
        </p:spPr>
        <p:txBody>
          <a:bodyPr anchor="b"/>
          <a:lstStyle>
            <a:lvl1pPr marL="0" indent="0">
              <a:buNone/>
              <a:defRPr sz="3968" b="1"/>
            </a:lvl1pPr>
            <a:lvl2pPr marL="755980" indent="0">
              <a:buNone/>
              <a:defRPr sz="3307" b="1"/>
            </a:lvl2pPr>
            <a:lvl3pPr marL="1511960" indent="0">
              <a:buNone/>
              <a:defRPr sz="2976" b="1"/>
            </a:lvl3pPr>
            <a:lvl4pPr marL="2267941" indent="0">
              <a:buNone/>
              <a:defRPr sz="2646" b="1"/>
            </a:lvl4pPr>
            <a:lvl5pPr marL="3023921" indent="0">
              <a:buNone/>
              <a:defRPr sz="2646" b="1"/>
            </a:lvl5pPr>
            <a:lvl6pPr marL="3779901" indent="0">
              <a:buNone/>
              <a:defRPr sz="2646" b="1"/>
            </a:lvl6pPr>
            <a:lvl7pPr marL="4535881" indent="0">
              <a:buNone/>
              <a:defRPr sz="2646" b="1"/>
            </a:lvl7pPr>
            <a:lvl8pPr marL="5291861" indent="0">
              <a:buNone/>
              <a:defRPr sz="2646" b="1"/>
            </a:lvl8pPr>
            <a:lvl9pPr marL="6047842" indent="0">
              <a:buNone/>
              <a:defRPr sz="2646" b="1"/>
            </a:lvl9pPr>
          </a:lstStyle>
          <a:p>
            <a:pPr lvl="0"/>
            <a:r>
              <a:rPr lang="fr-FR"/>
              <a:t>Cliquez pour modifier les styles du texte du masque</a:t>
            </a:r>
          </a:p>
        </p:txBody>
      </p:sp>
      <p:sp>
        <p:nvSpPr>
          <p:cNvPr id="6" name="Espace réservé du contenu 5"/>
          <p:cNvSpPr>
            <a:spLocks noGrp="1"/>
          </p:cNvSpPr>
          <p:nvPr>
            <p:ph sz="quarter" idx="4"/>
          </p:nvPr>
        </p:nvSpPr>
        <p:spPr>
          <a:xfrm>
            <a:off x="9144088" y="3596096"/>
            <a:ext cx="7956543" cy="6533345"/>
          </a:xfrm>
        </p:spPr>
        <p:txBody>
          <a:bodyPr/>
          <a:lstStyle>
            <a:lvl1pPr>
              <a:defRPr sz="3968"/>
            </a:lvl1pPr>
            <a:lvl2pPr>
              <a:defRPr sz="3307"/>
            </a:lvl2pPr>
            <a:lvl3pPr>
              <a:defRPr sz="2976"/>
            </a:lvl3pPr>
            <a:lvl4pPr>
              <a:defRPr sz="2646"/>
            </a:lvl4pPr>
            <a:lvl5pPr>
              <a:defRPr sz="2646"/>
            </a:lvl5pPr>
            <a:lvl6pPr>
              <a:defRPr sz="2646"/>
            </a:lvl6pPr>
            <a:lvl7pPr>
              <a:defRPr sz="2646"/>
            </a:lvl7pPr>
            <a:lvl8pPr>
              <a:defRPr sz="2646"/>
            </a:lvl8pPr>
            <a:lvl9pPr>
              <a:defRPr sz="264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C43BFF3E-0C4D-DE96-FB11-4D17D4399E19}"/>
              </a:ext>
            </a:extLst>
          </p:cNvPr>
          <p:cNvSpPr>
            <a:spLocks noGrp="1"/>
          </p:cNvSpPr>
          <p:nvPr>
            <p:ph type="dt" sz="half" idx="10"/>
          </p:nvPr>
        </p:nvSpPr>
        <p:spPr/>
        <p:txBody>
          <a:bodyPr/>
          <a:lstStyle>
            <a:lvl1pPr>
              <a:defRPr/>
            </a:lvl1pPr>
          </a:lstStyle>
          <a:p>
            <a:pPr>
              <a:defRPr/>
            </a:pPr>
            <a:fld id="{43757E87-FF3B-D54C-BD7A-8A3A8A40DBBE}" type="datetimeFigureOut">
              <a:rPr lang="fr-FR" altLang="fr-FR"/>
              <a:pPr>
                <a:defRPr/>
              </a:pPr>
              <a:t>08/12/2025</a:t>
            </a:fld>
            <a:endParaRPr lang="fr-FR" altLang="fr-FR"/>
          </a:p>
        </p:txBody>
      </p:sp>
      <p:sp>
        <p:nvSpPr>
          <p:cNvPr id="8" name="Espace réservé du pied de page 4">
            <a:extLst>
              <a:ext uri="{FF2B5EF4-FFF2-40B4-BE49-F238E27FC236}">
                <a16:creationId xmlns:a16="http://schemas.microsoft.com/office/drawing/2014/main" id="{E8708C5B-8E87-3FD6-22F4-B9F3EE254FDE}"/>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67E458BF-6E95-55E4-389A-A3C97214905F}"/>
              </a:ext>
            </a:extLst>
          </p:cNvPr>
          <p:cNvSpPr>
            <a:spLocks noGrp="1"/>
          </p:cNvSpPr>
          <p:nvPr>
            <p:ph type="sldNum" sz="quarter" idx="12"/>
          </p:nvPr>
        </p:nvSpPr>
        <p:spPr/>
        <p:txBody>
          <a:bodyPr/>
          <a:lstStyle>
            <a:lvl1pPr>
              <a:defRPr/>
            </a:lvl1pPr>
          </a:lstStyle>
          <a:p>
            <a:pPr>
              <a:defRPr/>
            </a:pPr>
            <a:fld id="{F169D9F8-165B-D44A-BFB0-C4E21F3783A1}" type="slidenum">
              <a:rPr lang="fr-FR" altLang="fr-FR"/>
              <a:pPr>
                <a:defRPr/>
              </a:pPr>
              <a:t>‹N°›</a:t>
            </a:fld>
            <a:endParaRPr lang="fr-FR" altLang="fr-FR"/>
          </a:p>
        </p:txBody>
      </p:sp>
    </p:spTree>
    <p:extLst>
      <p:ext uri="{BB962C8B-B14F-4D97-AF65-F5344CB8AC3E}">
        <p14:creationId xmlns:p14="http://schemas.microsoft.com/office/powerpoint/2010/main" val="238425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a:extLst>
              <a:ext uri="{FF2B5EF4-FFF2-40B4-BE49-F238E27FC236}">
                <a16:creationId xmlns:a16="http://schemas.microsoft.com/office/drawing/2014/main" id="{75E7398B-ED06-BA5A-0ED4-D0777DCF6151}"/>
              </a:ext>
            </a:extLst>
          </p:cNvPr>
          <p:cNvSpPr>
            <a:spLocks noGrp="1"/>
          </p:cNvSpPr>
          <p:nvPr>
            <p:ph type="dt" sz="half" idx="10"/>
          </p:nvPr>
        </p:nvSpPr>
        <p:spPr/>
        <p:txBody>
          <a:bodyPr/>
          <a:lstStyle>
            <a:lvl1pPr>
              <a:defRPr/>
            </a:lvl1pPr>
          </a:lstStyle>
          <a:p>
            <a:pPr>
              <a:defRPr/>
            </a:pPr>
            <a:fld id="{DF527F59-30A2-F946-B593-10782F133528}" type="datetimeFigureOut">
              <a:rPr lang="fr-FR" altLang="fr-FR"/>
              <a:pPr>
                <a:defRPr/>
              </a:pPr>
              <a:t>08/12/2025</a:t>
            </a:fld>
            <a:endParaRPr lang="fr-FR" altLang="fr-FR"/>
          </a:p>
        </p:txBody>
      </p:sp>
      <p:sp>
        <p:nvSpPr>
          <p:cNvPr id="4" name="Espace réservé du pied de page 4">
            <a:extLst>
              <a:ext uri="{FF2B5EF4-FFF2-40B4-BE49-F238E27FC236}">
                <a16:creationId xmlns:a16="http://schemas.microsoft.com/office/drawing/2014/main" id="{69AAAFA3-3F33-70F6-783B-0E58F87C4206}"/>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427CB02A-BA6D-81B0-EDE7-FA2957F7BC7F}"/>
              </a:ext>
            </a:extLst>
          </p:cNvPr>
          <p:cNvSpPr>
            <a:spLocks noGrp="1"/>
          </p:cNvSpPr>
          <p:nvPr>
            <p:ph type="sldNum" sz="quarter" idx="12"/>
          </p:nvPr>
        </p:nvSpPr>
        <p:spPr/>
        <p:txBody>
          <a:bodyPr/>
          <a:lstStyle>
            <a:lvl1pPr>
              <a:defRPr/>
            </a:lvl1pPr>
          </a:lstStyle>
          <a:p>
            <a:pPr>
              <a:defRPr/>
            </a:pPr>
            <a:fld id="{E0957082-6D23-9C45-924C-AECBB9150115}" type="slidenum">
              <a:rPr lang="fr-FR" altLang="fr-FR"/>
              <a:pPr>
                <a:defRPr/>
              </a:pPr>
              <a:t>‹N°›</a:t>
            </a:fld>
            <a:endParaRPr lang="fr-FR" altLang="fr-FR"/>
          </a:p>
        </p:txBody>
      </p:sp>
    </p:spTree>
    <p:extLst>
      <p:ext uri="{BB962C8B-B14F-4D97-AF65-F5344CB8AC3E}">
        <p14:creationId xmlns:p14="http://schemas.microsoft.com/office/powerpoint/2010/main" val="68752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2F764F01-009C-6085-2287-C3A98C416B8C}"/>
              </a:ext>
            </a:extLst>
          </p:cNvPr>
          <p:cNvSpPr>
            <a:spLocks noGrp="1"/>
          </p:cNvSpPr>
          <p:nvPr>
            <p:ph type="dt" sz="half" idx="10"/>
          </p:nvPr>
        </p:nvSpPr>
        <p:spPr/>
        <p:txBody>
          <a:bodyPr/>
          <a:lstStyle>
            <a:lvl1pPr>
              <a:defRPr/>
            </a:lvl1pPr>
          </a:lstStyle>
          <a:p>
            <a:pPr>
              <a:defRPr/>
            </a:pPr>
            <a:fld id="{DCAA4058-92C1-9248-8958-59E8D0ACCE37}" type="datetimeFigureOut">
              <a:rPr lang="fr-FR" altLang="fr-FR"/>
              <a:pPr>
                <a:defRPr/>
              </a:pPr>
              <a:t>08/12/2025</a:t>
            </a:fld>
            <a:endParaRPr lang="fr-FR" altLang="fr-FR"/>
          </a:p>
        </p:txBody>
      </p:sp>
      <p:sp>
        <p:nvSpPr>
          <p:cNvPr id="3" name="Espace réservé du pied de page 4">
            <a:extLst>
              <a:ext uri="{FF2B5EF4-FFF2-40B4-BE49-F238E27FC236}">
                <a16:creationId xmlns:a16="http://schemas.microsoft.com/office/drawing/2014/main" id="{DA971D37-7DDC-8F13-0B66-2122BA35F8B0}"/>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92E7EF93-5350-020B-4835-0778411ECFB8}"/>
              </a:ext>
            </a:extLst>
          </p:cNvPr>
          <p:cNvSpPr>
            <a:spLocks noGrp="1"/>
          </p:cNvSpPr>
          <p:nvPr>
            <p:ph type="sldNum" sz="quarter" idx="12"/>
          </p:nvPr>
        </p:nvSpPr>
        <p:spPr/>
        <p:txBody>
          <a:bodyPr/>
          <a:lstStyle>
            <a:lvl1pPr>
              <a:defRPr/>
            </a:lvl1pPr>
          </a:lstStyle>
          <a:p>
            <a:pPr>
              <a:defRPr/>
            </a:pPr>
            <a:fld id="{6030CD5F-2D31-EE4F-8C76-779EC4003F78}" type="slidenum">
              <a:rPr lang="fr-FR" altLang="fr-FR"/>
              <a:pPr>
                <a:defRPr/>
              </a:pPr>
              <a:t>‹N°›</a:t>
            </a:fld>
            <a:endParaRPr lang="fr-FR" altLang="fr-FR"/>
          </a:p>
        </p:txBody>
      </p:sp>
    </p:spTree>
    <p:extLst>
      <p:ext uri="{BB962C8B-B14F-4D97-AF65-F5344CB8AC3E}">
        <p14:creationId xmlns:p14="http://schemas.microsoft.com/office/powerpoint/2010/main" val="595574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00034" y="451481"/>
            <a:ext cx="5922094" cy="1921417"/>
          </a:xfrm>
        </p:spPr>
        <p:txBody>
          <a:bodyPr anchor="b"/>
          <a:lstStyle>
            <a:lvl1pPr algn="l">
              <a:defRPr sz="3307" b="1"/>
            </a:lvl1pPr>
          </a:lstStyle>
          <a:p>
            <a:r>
              <a:rPr lang="fr-FR"/>
              <a:t>Cliquez et modifiez le titre</a:t>
            </a:r>
          </a:p>
        </p:txBody>
      </p:sp>
      <p:sp>
        <p:nvSpPr>
          <p:cNvPr id="3" name="Espace réservé du contenu 2"/>
          <p:cNvSpPr>
            <a:spLocks noGrp="1"/>
          </p:cNvSpPr>
          <p:nvPr>
            <p:ph idx="1"/>
          </p:nvPr>
        </p:nvSpPr>
        <p:spPr>
          <a:xfrm>
            <a:off x="7037759" y="451482"/>
            <a:ext cx="10062871" cy="9677960"/>
          </a:xfrm>
        </p:spPr>
        <p:txBody>
          <a:bodyPr/>
          <a:lstStyle>
            <a:lvl1pPr>
              <a:defRPr sz="5291"/>
            </a:lvl1pPr>
            <a:lvl2pPr>
              <a:defRPr sz="4630"/>
            </a:lvl2pPr>
            <a:lvl3pPr>
              <a:defRPr sz="3968"/>
            </a:lvl3pPr>
            <a:lvl4pPr>
              <a:defRPr sz="3307"/>
            </a:lvl4pPr>
            <a:lvl5pPr>
              <a:defRPr sz="3307"/>
            </a:lvl5pPr>
            <a:lvl6pPr>
              <a:defRPr sz="3307"/>
            </a:lvl6pPr>
            <a:lvl7pPr>
              <a:defRPr sz="3307"/>
            </a:lvl7pPr>
            <a:lvl8pPr>
              <a:defRPr sz="3307"/>
            </a:lvl8pPr>
            <a:lvl9pPr>
              <a:defRPr sz="330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900034" y="2372899"/>
            <a:ext cx="5922094" cy="7756543"/>
          </a:xfrm>
        </p:spPr>
        <p:txBody>
          <a:bodyPr/>
          <a:lstStyle>
            <a:lvl1pPr marL="0" indent="0">
              <a:buNone/>
              <a:defRPr sz="2315"/>
            </a:lvl1pPr>
            <a:lvl2pPr marL="755980" indent="0">
              <a:buNone/>
              <a:defRPr sz="1984"/>
            </a:lvl2pPr>
            <a:lvl3pPr marL="1511960" indent="0">
              <a:buNone/>
              <a:defRPr sz="1654"/>
            </a:lvl3pPr>
            <a:lvl4pPr marL="2267941" indent="0">
              <a:buNone/>
              <a:defRPr sz="1488"/>
            </a:lvl4pPr>
            <a:lvl5pPr marL="3023921" indent="0">
              <a:buNone/>
              <a:defRPr sz="1488"/>
            </a:lvl5pPr>
            <a:lvl6pPr marL="3779901" indent="0">
              <a:buNone/>
              <a:defRPr sz="1488"/>
            </a:lvl6pPr>
            <a:lvl7pPr marL="4535881" indent="0">
              <a:buNone/>
              <a:defRPr sz="1488"/>
            </a:lvl7pPr>
            <a:lvl8pPr marL="5291861" indent="0">
              <a:buNone/>
              <a:defRPr sz="1488"/>
            </a:lvl8pPr>
            <a:lvl9pPr marL="6047842" indent="0">
              <a:buNone/>
              <a:defRPr sz="1488"/>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04F2962C-CC0D-C571-8FCE-DD76EB8314FC}"/>
              </a:ext>
            </a:extLst>
          </p:cNvPr>
          <p:cNvSpPr>
            <a:spLocks noGrp="1"/>
          </p:cNvSpPr>
          <p:nvPr>
            <p:ph type="dt" sz="half" idx="10"/>
          </p:nvPr>
        </p:nvSpPr>
        <p:spPr/>
        <p:txBody>
          <a:bodyPr/>
          <a:lstStyle>
            <a:lvl1pPr>
              <a:defRPr/>
            </a:lvl1pPr>
          </a:lstStyle>
          <a:p>
            <a:pPr>
              <a:defRPr/>
            </a:pPr>
            <a:fld id="{D2F6E8E6-B1A5-6646-88A5-95DB7E26A221}" type="datetimeFigureOut">
              <a:rPr lang="fr-FR" altLang="fr-FR"/>
              <a:pPr>
                <a:defRPr/>
              </a:pPr>
              <a:t>08/12/2025</a:t>
            </a:fld>
            <a:endParaRPr lang="fr-FR" altLang="fr-FR"/>
          </a:p>
        </p:txBody>
      </p:sp>
      <p:sp>
        <p:nvSpPr>
          <p:cNvPr id="6" name="Espace réservé du pied de page 4">
            <a:extLst>
              <a:ext uri="{FF2B5EF4-FFF2-40B4-BE49-F238E27FC236}">
                <a16:creationId xmlns:a16="http://schemas.microsoft.com/office/drawing/2014/main" id="{2673424B-02D7-0F02-5682-50DBB8A19CA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6F23E080-0207-8C36-3661-5169A314827E}"/>
              </a:ext>
            </a:extLst>
          </p:cNvPr>
          <p:cNvSpPr>
            <a:spLocks noGrp="1"/>
          </p:cNvSpPr>
          <p:nvPr>
            <p:ph type="sldNum" sz="quarter" idx="12"/>
          </p:nvPr>
        </p:nvSpPr>
        <p:spPr/>
        <p:txBody>
          <a:bodyPr/>
          <a:lstStyle>
            <a:lvl1pPr>
              <a:defRPr/>
            </a:lvl1pPr>
          </a:lstStyle>
          <a:p>
            <a:pPr>
              <a:defRPr/>
            </a:pPr>
            <a:fld id="{DA7F3CF8-CF4F-274F-A14B-64B345804094}" type="slidenum">
              <a:rPr lang="fr-FR" altLang="fr-FR"/>
              <a:pPr>
                <a:defRPr/>
              </a:pPr>
              <a:t>‹N°›</a:t>
            </a:fld>
            <a:endParaRPr lang="fr-FR" altLang="fr-FR"/>
          </a:p>
        </p:txBody>
      </p:sp>
    </p:spTree>
    <p:extLst>
      <p:ext uri="{BB962C8B-B14F-4D97-AF65-F5344CB8AC3E}">
        <p14:creationId xmlns:p14="http://schemas.microsoft.com/office/powerpoint/2010/main" val="824304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528256" y="7937659"/>
            <a:ext cx="10800398" cy="937086"/>
          </a:xfrm>
        </p:spPr>
        <p:txBody>
          <a:bodyPr anchor="b"/>
          <a:lstStyle>
            <a:lvl1pPr algn="l">
              <a:defRPr sz="3307" b="1"/>
            </a:lvl1pPr>
          </a:lstStyle>
          <a:p>
            <a:r>
              <a:rPr lang="fr-FR"/>
              <a:t>Cliquez et modifiez le titre</a:t>
            </a:r>
          </a:p>
        </p:txBody>
      </p:sp>
      <p:sp>
        <p:nvSpPr>
          <p:cNvPr id="3" name="Espace réservé pour une image  2"/>
          <p:cNvSpPr>
            <a:spLocks noGrp="1"/>
          </p:cNvSpPr>
          <p:nvPr>
            <p:ph type="pic" idx="1"/>
          </p:nvPr>
        </p:nvSpPr>
        <p:spPr>
          <a:xfrm>
            <a:off x="3528256" y="1013206"/>
            <a:ext cx="10800398" cy="6803708"/>
          </a:xfrm>
        </p:spPr>
        <p:txBody>
          <a:bodyPr rtlCol="0">
            <a:normAutofit/>
          </a:bodyPr>
          <a:lstStyle>
            <a:lvl1pPr marL="0" indent="0">
              <a:buNone/>
              <a:defRPr sz="5291"/>
            </a:lvl1pPr>
            <a:lvl2pPr marL="755980" indent="0">
              <a:buNone/>
              <a:defRPr sz="4630"/>
            </a:lvl2pPr>
            <a:lvl3pPr marL="1511960" indent="0">
              <a:buNone/>
              <a:defRPr sz="3968"/>
            </a:lvl3pPr>
            <a:lvl4pPr marL="2267941" indent="0">
              <a:buNone/>
              <a:defRPr sz="3307"/>
            </a:lvl4pPr>
            <a:lvl5pPr marL="3023921" indent="0">
              <a:buNone/>
              <a:defRPr sz="3307"/>
            </a:lvl5pPr>
            <a:lvl6pPr marL="3779901" indent="0">
              <a:buNone/>
              <a:defRPr sz="3307"/>
            </a:lvl6pPr>
            <a:lvl7pPr marL="4535881" indent="0">
              <a:buNone/>
              <a:defRPr sz="3307"/>
            </a:lvl7pPr>
            <a:lvl8pPr marL="5291861" indent="0">
              <a:buNone/>
              <a:defRPr sz="3307"/>
            </a:lvl8pPr>
            <a:lvl9pPr marL="6047842" indent="0">
              <a:buNone/>
              <a:defRPr sz="3307"/>
            </a:lvl9pPr>
          </a:lstStyle>
          <a:p>
            <a:pPr lvl="0"/>
            <a:endParaRPr lang="fr-FR" noProof="0"/>
          </a:p>
        </p:txBody>
      </p:sp>
      <p:sp>
        <p:nvSpPr>
          <p:cNvPr id="4" name="Espace réservé du texte 3"/>
          <p:cNvSpPr>
            <a:spLocks noGrp="1"/>
          </p:cNvSpPr>
          <p:nvPr>
            <p:ph type="body" sz="half" idx="2"/>
          </p:nvPr>
        </p:nvSpPr>
        <p:spPr>
          <a:xfrm>
            <a:off x="3528256" y="8874745"/>
            <a:ext cx="10800398" cy="1330817"/>
          </a:xfrm>
        </p:spPr>
        <p:txBody>
          <a:bodyPr/>
          <a:lstStyle>
            <a:lvl1pPr marL="0" indent="0">
              <a:buNone/>
              <a:defRPr sz="2315"/>
            </a:lvl1pPr>
            <a:lvl2pPr marL="755980" indent="0">
              <a:buNone/>
              <a:defRPr sz="1984"/>
            </a:lvl2pPr>
            <a:lvl3pPr marL="1511960" indent="0">
              <a:buNone/>
              <a:defRPr sz="1654"/>
            </a:lvl3pPr>
            <a:lvl4pPr marL="2267941" indent="0">
              <a:buNone/>
              <a:defRPr sz="1488"/>
            </a:lvl4pPr>
            <a:lvl5pPr marL="3023921" indent="0">
              <a:buNone/>
              <a:defRPr sz="1488"/>
            </a:lvl5pPr>
            <a:lvl6pPr marL="3779901" indent="0">
              <a:buNone/>
              <a:defRPr sz="1488"/>
            </a:lvl6pPr>
            <a:lvl7pPr marL="4535881" indent="0">
              <a:buNone/>
              <a:defRPr sz="1488"/>
            </a:lvl7pPr>
            <a:lvl8pPr marL="5291861" indent="0">
              <a:buNone/>
              <a:defRPr sz="1488"/>
            </a:lvl8pPr>
            <a:lvl9pPr marL="6047842" indent="0">
              <a:buNone/>
              <a:defRPr sz="1488"/>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7F4A5F34-6987-0EC3-8075-129CB25F7419}"/>
              </a:ext>
            </a:extLst>
          </p:cNvPr>
          <p:cNvSpPr>
            <a:spLocks noGrp="1"/>
          </p:cNvSpPr>
          <p:nvPr>
            <p:ph type="dt" sz="half" idx="10"/>
          </p:nvPr>
        </p:nvSpPr>
        <p:spPr/>
        <p:txBody>
          <a:bodyPr/>
          <a:lstStyle>
            <a:lvl1pPr>
              <a:defRPr/>
            </a:lvl1pPr>
          </a:lstStyle>
          <a:p>
            <a:pPr>
              <a:defRPr/>
            </a:pPr>
            <a:fld id="{CFD3FB44-2655-9248-B15B-81F3F247D50E}" type="datetimeFigureOut">
              <a:rPr lang="fr-FR" altLang="fr-FR"/>
              <a:pPr>
                <a:defRPr/>
              </a:pPr>
              <a:t>08/12/2025</a:t>
            </a:fld>
            <a:endParaRPr lang="fr-FR" altLang="fr-FR"/>
          </a:p>
        </p:txBody>
      </p:sp>
      <p:sp>
        <p:nvSpPr>
          <p:cNvPr id="6" name="Espace réservé du pied de page 4">
            <a:extLst>
              <a:ext uri="{FF2B5EF4-FFF2-40B4-BE49-F238E27FC236}">
                <a16:creationId xmlns:a16="http://schemas.microsoft.com/office/drawing/2014/main" id="{17C8BF28-462D-F6A2-0DC0-B946A840E916}"/>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E6AF39F7-E714-48E3-D3FA-89654B2442AF}"/>
              </a:ext>
            </a:extLst>
          </p:cNvPr>
          <p:cNvSpPr>
            <a:spLocks noGrp="1"/>
          </p:cNvSpPr>
          <p:nvPr>
            <p:ph type="sldNum" sz="quarter" idx="12"/>
          </p:nvPr>
        </p:nvSpPr>
        <p:spPr/>
        <p:txBody>
          <a:bodyPr/>
          <a:lstStyle>
            <a:lvl1pPr>
              <a:defRPr/>
            </a:lvl1pPr>
          </a:lstStyle>
          <a:p>
            <a:pPr>
              <a:defRPr/>
            </a:pPr>
            <a:fld id="{17A22932-6F9A-584B-8CD7-1F9F2A318F42}" type="slidenum">
              <a:rPr lang="fr-FR" altLang="fr-FR"/>
              <a:pPr>
                <a:defRPr/>
              </a:pPr>
              <a:t>‹N°›</a:t>
            </a:fld>
            <a:endParaRPr lang="fr-FR" altLang="fr-FR"/>
          </a:p>
        </p:txBody>
      </p:sp>
    </p:spTree>
    <p:extLst>
      <p:ext uri="{BB962C8B-B14F-4D97-AF65-F5344CB8AC3E}">
        <p14:creationId xmlns:p14="http://schemas.microsoft.com/office/powerpoint/2010/main" val="332983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2908A648-64C6-0B29-3C4F-703EA292FE96}"/>
              </a:ext>
            </a:extLst>
          </p:cNvPr>
          <p:cNvSpPr>
            <a:spLocks noGrp="1"/>
          </p:cNvSpPr>
          <p:nvPr>
            <p:ph type="title"/>
          </p:nvPr>
        </p:nvSpPr>
        <p:spPr bwMode="auto">
          <a:xfrm>
            <a:off x="900033" y="454106"/>
            <a:ext cx="16200597" cy="188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Espace réservé du texte 2">
            <a:extLst>
              <a:ext uri="{FF2B5EF4-FFF2-40B4-BE49-F238E27FC236}">
                <a16:creationId xmlns:a16="http://schemas.microsoft.com/office/drawing/2014/main" id="{1BEB1A98-E2C7-1F3A-0423-D7567501E441}"/>
              </a:ext>
            </a:extLst>
          </p:cNvPr>
          <p:cNvSpPr>
            <a:spLocks noGrp="1"/>
          </p:cNvSpPr>
          <p:nvPr>
            <p:ph type="body" idx="1"/>
          </p:nvPr>
        </p:nvSpPr>
        <p:spPr bwMode="auto">
          <a:xfrm>
            <a:off x="900033" y="2645887"/>
            <a:ext cx="16200597" cy="748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0B07DA20-E272-652E-D3E9-4550CCCFF1AB}"/>
              </a:ext>
            </a:extLst>
          </p:cNvPr>
          <p:cNvSpPr>
            <a:spLocks noGrp="1"/>
          </p:cNvSpPr>
          <p:nvPr>
            <p:ph type="dt" sz="half" idx="2"/>
          </p:nvPr>
        </p:nvSpPr>
        <p:spPr>
          <a:xfrm>
            <a:off x="900033" y="10510049"/>
            <a:ext cx="4200155" cy="603724"/>
          </a:xfrm>
          <a:prstGeom prst="rect">
            <a:avLst/>
          </a:prstGeom>
        </p:spPr>
        <p:txBody>
          <a:bodyPr vert="horz" wrap="square" lIns="91440" tIns="45720" rIns="91440" bIns="45720" numCol="1" anchor="ctr" anchorCtr="0" compatLnSpc="1">
            <a:prstTxWarp prst="textNoShape">
              <a:avLst/>
            </a:prstTxWarp>
          </a:bodyPr>
          <a:lstStyle>
            <a:lvl1pPr eaLnBrk="1" hangingPunct="1">
              <a:defRPr sz="1984">
                <a:solidFill>
                  <a:srgbClr val="898989"/>
                </a:solidFill>
              </a:defRPr>
            </a:lvl1pPr>
          </a:lstStyle>
          <a:p>
            <a:pPr>
              <a:defRPr/>
            </a:pPr>
            <a:fld id="{51C8ACE9-3447-7447-A948-E65B9D323C75}" type="datetimeFigureOut">
              <a:rPr lang="fr-FR" altLang="fr-FR"/>
              <a:pPr>
                <a:defRPr/>
              </a:pPr>
              <a:t>08/12/2025</a:t>
            </a:fld>
            <a:endParaRPr lang="fr-FR" altLang="fr-FR"/>
          </a:p>
        </p:txBody>
      </p:sp>
      <p:sp>
        <p:nvSpPr>
          <p:cNvPr id="5" name="Espace réservé du pied de page 4">
            <a:extLst>
              <a:ext uri="{FF2B5EF4-FFF2-40B4-BE49-F238E27FC236}">
                <a16:creationId xmlns:a16="http://schemas.microsoft.com/office/drawing/2014/main" id="{ABBD40EB-7564-4B87-0FCE-715E34CFC544}"/>
              </a:ext>
            </a:extLst>
          </p:cNvPr>
          <p:cNvSpPr>
            <a:spLocks noGrp="1"/>
          </p:cNvSpPr>
          <p:nvPr>
            <p:ph type="ftr" sz="quarter" idx="3"/>
          </p:nvPr>
        </p:nvSpPr>
        <p:spPr>
          <a:xfrm>
            <a:off x="6150227" y="10510049"/>
            <a:ext cx="5700210" cy="603724"/>
          </a:xfrm>
          <a:prstGeom prst="rect">
            <a:avLst/>
          </a:prstGeom>
        </p:spPr>
        <p:txBody>
          <a:bodyPr vert="horz" lIns="91440" tIns="45720" rIns="91440" bIns="45720" rtlCol="0" anchor="ctr"/>
          <a:lstStyle>
            <a:lvl1pPr algn="ctr" eaLnBrk="1" fontAlgn="auto" hangingPunct="1">
              <a:spcBef>
                <a:spcPts val="0"/>
              </a:spcBef>
              <a:spcAft>
                <a:spcPts val="0"/>
              </a:spcAft>
              <a:defRPr sz="1984">
                <a:solidFill>
                  <a:schemeClr val="tx1">
                    <a:tint val="75000"/>
                  </a:schemeClr>
                </a:solidFill>
                <a:latin typeface="+mn-lt"/>
                <a:ea typeface="+mn-ea"/>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54B8E081-0FD0-B2F5-64E2-E9A48E636488}"/>
              </a:ext>
            </a:extLst>
          </p:cNvPr>
          <p:cNvSpPr>
            <a:spLocks noGrp="1"/>
          </p:cNvSpPr>
          <p:nvPr>
            <p:ph type="sldNum" sz="quarter" idx="4"/>
          </p:nvPr>
        </p:nvSpPr>
        <p:spPr>
          <a:xfrm>
            <a:off x="12900475" y="10510049"/>
            <a:ext cx="4200155" cy="60372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984">
                <a:solidFill>
                  <a:srgbClr val="898989"/>
                </a:solidFill>
              </a:defRPr>
            </a:lvl1pPr>
          </a:lstStyle>
          <a:p>
            <a:pPr>
              <a:defRPr/>
            </a:pPr>
            <a:fld id="{262A2A30-9494-A840-BDDD-4144B475BD83}"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 id="2147485454" r:id="rId12"/>
  </p:sldLayoutIdLst>
  <p:txStyles>
    <p:titleStyle>
      <a:lvl1pPr algn="ctr" defTabSz="755980" rtl="0" eaLnBrk="0" fontAlgn="base" hangingPunct="0">
        <a:spcBef>
          <a:spcPct val="0"/>
        </a:spcBef>
        <a:spcAft>
          <a:spcPct val="0"/>
        </a:spcAft>
        <a:defRPr sz="7275" kern="1200">
          <a:solidFill>
            <a:schemeClr val="tx1"/>
          </a:solidFill>
          <a:latin typeface="+mj-lt"/>
          <a:ea typeface="ＭＳ Ｐゴシック" charset="0"/>
          <a:cs typeface="ＭＳ Ｐゴシック" charset="0"/>
        </a:defRPr>
      </a:lvl1pPr>
      <a:lvl2pPr algn="ctr" defTabSz="755980" rtl="0" eaLnBrk="0" fontAlgn="base" hangingPunct="0">
        <a:spcBef>
          <a:spcPct val="0"/>
        </a:spcBef>
        <a:spcAft>
          <a:spcPct val="0"/>
        </a:spcAft>
        <a:defRPr sz="7275">
          <a:solidFill>
            <a:schemeClr val="tx1"/>
          </a:solidFill>
          <a:latin typeface="Calibri" charset="0"/>
          <a:ea typeface="ＭＳ Ｐゴシック" charset="0"/>
          <a:cs typeface="ＭＳ Ｐゴシック" charset="0"/>
        </a:defRPr>
      </a:lvl2pPr>
      <a:lvl3pPr algn="ctr" defTabSz="755980" rtl="0" eaLnBrk="0" fontAlgn="base" hangingPunct="0">
        <a:spcBef>
          <a:spcPct val="0"/>
        </a:spcBef>
        <a:spcAft>
          <a:spcPct val="0"/>
        </a:spcAft>
        <a:defRPr sz="7275">
          <a:solidFill>
            <a:schemeClr val="tx1"/>
          </a:solidFill>
          <a:latin typeface="Calibri" charset="0"/>
          <a:ea typeface="ＭＳ Ｐゴシック" charset="0"/>
          <a:cs typeface="ＭＳ Ｐゴシック" charset="0"/>
        </a:defRPr>
      </a:lvl3pPr>
      <a:lvl4pPr algn="ctr" defTabSz="755980" rtl="0" eaLnBrk="0" fontAlgn="base" hangingPunct="0">
        <a:spcBef>
          <a:spcPct val="0"/>
        </a:spcBef>
        <a:spcAft>
          <a:spcPct val="0"/>
        </a:spcAft>
        <a:defRPr sz="7275">
          <a:solidFill>
            <a:schemeClr val="tx1"/>
          </a:solidFill>
          <a:latin typeface="Calibri" charset="0"/>
          <a:ea typeface="ＭＳ Ｐゴシック" charset="0"/>
          <a:cs typeface="ＭＳ Ｐゴシック" charset="0"/>
        </a:defRPr>
      </a:lvl4pPr>
      <a:lvl5pPr algn="ctr" defTabSz="755980" rtl="0" eaLnBrk="0" fontAlgn="base" hangingPunct="0">
        <a:spcBef>
          <a:spcPct val="0"/>
        </a:spcBef>
        <a:spcAft>
          <a:spcPct val="0"/>
        </a:spcAft>
        <a:defRPr sz="7275">
          <a:solidFill>
            <a:schemeClr val="tx1"/>
          </a:solidFill>
          <a:latin typeface="Calibri" charset="0"/>
          <a:ea typeface="ＭＳ Ｐゴシック" charset="0"/>
          <a:cs typeface="ＭＳ Ｐゴシック" charset="0"/>
        </a:defRPr>
      </a:lvl5pPr>
      <a:lvl6pPr marL="755980" algn="ctr" defTabSz="755980" rtl="0" fontAlgn="base">
        <a:spcBef>
          <a:spcPct val="0"/>
        </a:spcBef>
        <a:spcAft>
          <a:spcPct val="0"/>
        </a:spcAft>
        <a:defRPr sz="7275">
          <a:solidFill>
            <a:schemeClr val="tx1"/>
          </a:solidFill>
          <a:latin typeface="Calibri" charset="0"/>
          <a:ea typeface="ＭＳ Ｐゴシック" charset="0"/>
          <a:cs typeface="ＭＳ Ｐゴシック" charset="0"/>
        </a:defRPr>
      </a:lvl6pPr>
      <a:lvl7pPr marL="1511960" algn="ctr" defTabSz="755980" rtl="0" fontAlgn="base">
        <a:spcBef>
          <a:spcPct val="0"/>
        </a:spcBef>
        <a:spcAft>
          <a:spcPct val="0"/>
        </a:spcAft>
        <a:defRPr sz="7275">
          <a:solidFill>
            <a:schemeClr val="tx1"/>
          </a:solidFill>
          <a:latin typeface="Calibri" charset="0"/>
          <a:ea typeface="ＭＳ Ｐゴシック" charset="0"/>
          <a:cs typeface="ＭＳ Ｐゴシック" charset="0"/>
        </a:defRPr>
      </a:lvl7pPr>
      <a:lvl8pPr marL="2267941" algn="ctr" defTabSz="755980" rtl="0" fontAlgn="base">
        <a:spcBef>
          <a:spcPct val="0"/>
        </a:spcBef>
        <a:spcAft>
          <a:spcPct val="0"/>
        </a:spcAft>
        <a:defRPr sz="7275">
          <a:solidFill>
            <a:schemeClr val="tx1"/>
          </a:solidFill>
          <a:latin typeface="Calibri" charset="0"/>
          <a:ea typeface="ＭＳ Ｐゴシック" charset="0"/>
          <a:cs typeface="ＭＳ Ｐゴシック" charset="0"/>
        </a:defRPr>
      </a:lvl8pPr>
      <a:lvl9pPr marL="3023921" algn="ctr" defTabSz="755980" rtl="0" fontAlgn="base">
        <a:spcBef>
          <a:spcPct val="0"/>
        </a:spcBef>
        <a:spcAft>
          <a:spcPct val="0"/>
        </a:spcAft>
        <a:defRPr sz="7275">
          <a:solidFill>
            <a:schemeClr val="tx1"/>
          </a:solidFill>
          <a:latin typeface="Calibri" charset="0"/>
          <a:ea typeface="ＭＳ Ｐゴシック" charset="0"/>
          <a:cs typeface="ＭＳ Ｐゴシック" charset="0"/>
        </a:defRPr>
      </a:lvl9pPr>
    </p:titleStyle>
    <p:bodyStyle>
      <a:lvl1pPr marL="566985" indent="-566985" algn="l" defTabSz="755980" rtl="0" eaLnBrk="0" fontAlgn="base" hangingPunct="0">
        <a:spcBef>
          <a:spcPct val="20000"/>
        </a:spcBef>
        <a:spcAft>
          <a:spcPct val="0"/>
        </a:spcAft>
        <a:buFont typeface="Arial" panose="020B0604020202020204" pitchFamily="34" charset="0"/>
        <a:buChar char="•"/>
        <a:defRPr sz="5291" kern="1200">
          <a:solidFill>
            <a:schemeClr val="tx1"/>
          </a:solidFill>
          <a:latin typeface="+mn-lt"/>
          <a:ea typeface="ＭＳ Ｐゴシック" charset="0"/>
          <a:cs typeface="ＭＳ Ｐゴシック" charset="0"/>
        </a:defRPr>
      </a:lvl1pPr>
      <a:lvl2pPr marL="1228468" indent="-472488" algn="l" defTabSz="755980" rtl="0" eaLnBrk="0" fontAlgn="base" hangingPunct="0">
        <a:spcBef>
          <a:spcPct val="20000"/>
        </a:spcBef>
        <a:spcAft>
          <a:spcPct val="0"/>
        </a:spcAft>
        <a:buFont typeface="Arial" panose="020B0604020202020204" pitchFamily="34" charset="0"/>
        <a:buChar char="–"/>
        <a:defRPr sz="4630" kern="1200">
          <a:solidFill>
            <a:schemeClr val="tx1"/>
          </a:solidFill>
          <a:latin typeface="+mn-lt"/>
          <a:ea typeface="ＭＳ Ｐゴシック" charset="0"/>
          <a:cs typeface="+mn-cs"/>
        </a:defRPr>
      </a:lvl2pPr>
      <a:lvl3pPr marL="1889951" indent="-377990" algn="l" defTabSz="755980" rtl="0" eaLnBrk="0" fontAlgn="base" hangingPunct="0">
        <a:spcBef>
          <a:spcPct val="20000"/>
        </a:spcBef>
        <a:spcAft>
          <a:spcPct val="0"/>
        </a:spcAft>
        <a:buFont typeface="Arial" panose="020B0604020202020204" pitchFamily="34" charset="0"/>
        <a:buChar char="•"/>
        <a:defRPr sz="3968" kern="1200">
          <a:solidFill>
            <a:schemeClr val="tx1"/>
          </a:solidFill>
          <a:latin typeface="+mn-lt"/>
          <a:ea typeface="ＭＳ Ｐゴシック" charset="0"/>
          <a:cs typeface="+mn-cs"/>
        </a:defRPr>
      </a:lvl3pPr>
      <a:lvl4pPr marL="2645931" indent="-377990" algn="l" defTabSz="755980" rtl="0" eaLnBrk="0" fontAlgn="base" hangingPunct="0">
        <a:spcBef>
          <a:spcPct val="20000"/>
        </a:spcBef>
        <a:spcAft>
          <a:spcPct val="0"/>
        </a:spcAft>
        <a:buFont typeface="Arial" panose="020B0604020202020204" pitchFamily="34" charset="0"/>
        <a:buChar char="–"/>
        <a:defRPr sz="3307" kern="1200">
          <a:solidFill>
            <a:schemeClr val="tx1"/>
          </a:solidFill>
          <a:latin typeface="+mn-lt"/>
          <a:ea typeface="ＭＳ Ｐゴシック" charset="0"/>
          <a:cs typeface="+mn-cs"/>
        </a:defRPr>
      </a:lvl4pPr>
      <a:lvl5pPr marL="3401911" indent="-377990" algn="l" defTabSz="755980" rtl="0" eaLnBrk="0" fontAlgn="base" hangingPunct="0">
        <a:spcBef>
          <a:spcPct val="20000"/>
        </a:spcBef>
        <a:spcAft>
          <a:spcPct val="0"/>
        </a:spcAft>
        <a:buFont typeface="Arial" panose="020B0604020202020204" pitchFamily="34" charset="0"/>
        <a:buChar char="»"/>
        <a:defRPr sz="3307" kern="1200">
          <a:solidFill>
            <a:schemeClr val="tx1"/>
          </a:solidFill>
          <a:latin typeface="+mn-lt"/>
          <a:ea typeface="ＭＳ Ｐゴシック" charset="0"/>
          <a:cs typeface="+mn-cs"/>
        </a:defRPr>
      </a:lvl5pPr>
      <a:lvl6pPr marL="4157891" indent="-377990" algn="l" defTabSz="755980" rtl="0" eaLnBrk="1" latinLnBrk="0" hangingPunct="1">
        <a:spcBef>
          <a:spcPct val="20000"/>
        </a:spcBef>
        <a:buFont typeface="Arial"/>
        <a:buChar char="•"/>
        <a:defRPr sz="3307" kern="1200">
          <a:solidFill>
            <a:schemeClr val="tx1"/>
          </a:solidFill>
          <a:latin typeface="+mn-lt"/>
          <a:ea typeface="+mn-ea"/>
          <a:cs typeface="+mn-cs"/>
        </a:defRPr>
      </a:lvl6pPr>
      <a:lvl7pPr marL="4913871" indent="-377990" algn="l" defTabSz="755980" rtl="0" eaLnBrk="1" latinLnBrk="0" hangingPunct="1">
        <a:spcBef>
          <a:spcPct val="20000"/>
        </a:spcBef>
        <a:buFont typeface="Arial"/>
        <a:buChar char="•"/>
        <a:defRPr sz="3307" kern="1200">
          <a:solidFill>
            <a:schemeClr val="tx1"/>
          </a:solidFill>
          <a:latin typeface="+mn-lt"/>
          <a:ea typeface="+mn-ea"/>
          <a:cs typeface="+mn-cs"/>
        </a:defRPr>
      </a:lvl7pPr>
      <a:lvl8pPr marL="5669852" indent="-377990" algn="l" defTabSz="755980" rtl="0" eaLnBrk="1" latinLnBrk="0" hangingPunct="1">
        <a:spcBef>
          <a:spcPct val="20000"/>
        </a:spcBef>
        <a:buFont typeface="Arial"/>
        <a:buChar char="•"/>
        <a:defRPr sz="3307" kern="1200">
          <a:solidFill>
            <a:schemeClr val="tx1"/>
          </a:solidFill>
          <a:latin typeface="+mn-lt"/>
          <a:ea typeface="+mn-ea"/>
          <a:cs typeface="+mn-cs"/>
        </a:defRPr>
      </a:lvl8pPr>
      <a:lvl9pPr marL="6425832" indent="-377990" algn="l" defTabSz="755980" rtl="0" eaLnBrk="1" latinLnBrk="0" hangingPunct="1">
        <a:spcBef>
          <a:spcPct val="20000"/>
        </a:spcBef>
        <a:buFont typeface="Arial"/>
        <a:buChar char="•"/>
        <a:defRPr sz="3307" kern="1200">
          <a:solidFill>
            <a:schemeClr val="tx1"/>
          </a:solidFill>
          <a:latin typeface="+mn-lt"/>
          <a:ea typeface="+mn-ea"/>
          <a:cs typeface="+mn-cs"/>
        </a:defRPr>
      </a:lvl9pPr>
    </p:bodyStyle>
    <p:otherStyle>
      <a:defPPr>
        <a:defRPr lang="fr-FR"/>
      </a:defPPr>
      <a:lvl1pPr marL="0" algn="l" defTabSz="755980" rtl="0" eaLnBrk="1" latinLnBrk="0" hangingPunct="1">
        <a:defRPr sz="2976" kern="1200">
          <a:solidFill>
            <a:schemeClr val="tx1"/>
          </a:solidFill>
          <a:latin typeface="+mn-lt"/>
          <a:ea typeface="+mn-ea"/>
          <a:cs typeface="+mn-cs"/>
        </a:defRPr>
      </a:lvl1pPr>
      <a:lvl2pPr marL="755980" algn="l" defTabSz="755980" rtl="0" eaLnBrk="1" latinLnBrk="0" hangingPunct="1">
        <a:defRPr sz="2976" kern="1200">
          <a:solidFill>
            <a:schemeClr val="tx1"/>
          </a:solidFill>
          <a:latin typeface="+mn-lt"/>
          <a:ea typeface="+mn-ea"/>
          <a:cs typeface="+mn-cs"/>
        </a:defRPr>
      </a:lvl2pPr>
      <a:lvl3pPr marL="1511960" algn="l" defTabSz="755980" rtl="0" eaLnBrk="1" latinLnBrk="0" hangingPunct="1">
        <a:defRPr sz="2976" kern="1200">
          <a:solidFill>
            <a:schemeClr val="tx1"/>
          </a:solidFill>
          <a:latin typeface="+mn-lt"/>
          <a:ea typeface="+mn-ea"/>
          <a:cs typeface="+mn-cs"/>
        </a:defRPr>
      </a:lvl3pPr>
      <a:lvl4pPr marL="2267941" algn="l" defTabSz="755980" rtl="0" eaLnBrk="1" latinLnBrk="0" hangingPunct="1">
        <a:defRPr sz="2976" kern="1200">
          <a:solidFill>
            <a:schemeClr val="tx1"/>
          </a:solidFill>
          <a:latin typeface="+mn-lt"/>
          <a:ea typeface="+mn-ea"/>
          <a:cs typeface="+mn-cs"/>
        </a:defRPr>
      </a:lvl4pPr>
      <a:lvl5pPr marL="3023921" algn="l" defTabSz="755980" rtl="0" eaLnBrk="1" latinLnBrk="0" hangingPunct="1">
        <a:defRPr sz="2976" kern="1200">
          <a:solidFill>
            <a:schemeClr val="tx1"/>
          </a:solidFill>
          <a:latin typeface="+mn-lt"/>
          <a:ea typeface="+mn-ea"/>
          <a:cs typeface="+mn-cs"/>
        </a:defRPr>
      </a:lvl5pPr>
      <a:lvl6pPr marL="3779901" algn="l" defTabSz="755980" rtl="0" eaLnBrk="1" latinLnBrk="0" hangingPunct="1">
        <a:defRPr sz="2976" kern="1200">
          <a:solidFill>
            <a:schemeClr val="tx1"/>
          </a:solidFill>
          <a:latin typeface="+mn-lt"/>
          <a:ea typeface="+mn-ea"/>
          <a:cs typeface="+mn-cs"/>
        </a:defRPr>
      </a:lvl6pPr>
      <a:lvl7pPr marL="4535881" algn="l" defTabSz="755980" rtl="0" eaLnBrk="1" latinLnBrk="0" hangingPunct="1">
        <a:defRPr sz="2976" kern="1200">
          <a:solidFill>
            <a:schemeClr val="tx1"/>
          </a:solidFill>
          <a:latin typeface="+mn-lt"/>
          <a:ea typeface="+mn-ea"/>
          <a:cs typeface="+mn-cs"/>
        </a:defRPr>
      </a:lvl7pPr>
      <a:lvl8pPr marL="5291861" algn="l" defTabSz="755980" rtl="0" eaLnBrk="1" latinLnBrk="0" hangingPunct="1">
        <a:defRPr sz="2976" kern="1200">
          <a:solidFill>
            <a:schemeClr val="tx1"/>
          </a:solidFill>
          <a:latin typeface="+mn-lt"/>
          <a:ea typeface="+mn-ea"/>
          <a:cs typeface="+mn-cs"/>
        </a:defRPr>
      </a:lvl8pPr>
      <a:lvl9pPr marL="6047842" algn="l" defTabSz="755980" rtl="0" eaLnBrk="1" latinLnBrk="0" hangingPunct="1">
        <a:defRPr sz="29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atlas/plot_Upwelling_f_section_EUC/PERU_upBas1_T_sst_T_69_133m_section_110.5W_EUC_uo_seuil_20pc_diff_upBas_at_T_31_108m_-0.5_dx.ge.0.0_dy.le.0.4_exp_15_cmip5_cmip6_thetao_with_identifier.html"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file:///Users/cholod/wd/web/EUC_Upwelling/atlas/from_exp_list/analysing_01/exp_list/PERU_upBas1_T_sst_T_69_133m_section_110.5W_EUC_uo_seuil_20pc_diff_upBas_at_T_31_108m_-0.5_dx.ge.0.0_dy.le.0.4_exp_15_cmip5_cmip6_thetao_with_identifier.html" TargetMode="External"/><Relationship Id="rId5" Type="http://schemas.openxmlformats.org/officeDocument/2006/relationships/image" Target="../media/image4.png"/><Relationship Id="rId4" Type="http://schemas.openxmlformats.org/officeDocument/2006/relationships/hyperlink" Target="../../atlas/from_exp_list/analysing_01/exp_list/selection_01.html"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4.png"/><Relationship Id="rId4" Type="http://schemas.openxmlformats.org/officeDocument/2006/relationships/hyperlink" Target="../atlas/105_highlighted_list/atlas.customized.list_critere_Upwelling_sans_HR.thetao.html"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hyperlink" Target="documents/tau_coast/anime.pdf" TargetMode="Externa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atlas/106_tau_curl/atlas.customized.all_exp.tau.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atlas/105_highlighted_list/atlas.customized.list_cmip6_HadGEM3-GC31.html" TargetMode="External"/><Relationship Id="rId4" Type="http://schemas.openxmlformats.org/officeDocument/2006/relationships/hyperlink" Target="../../atlas/plot_Upwelling_f_section_EUC/PERU_upBas1_T_sst_T_69_133m_section_110.5W_EUC_uo_seuil_20pc_diff_upBas_at_T_31_108m_-0.5_dx.ge.0.0_dy.le.0.4_exp_15_cmip5_cmip6_thetao_with_identifier.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atlas/105_highlighted_list/atlas.customized.list_HR_10km_25km.html" TargetMode="External"/><Relationship Id="rId4" Type="http://schemas.openxmlformats.org/officeDocument/2006/relationships/hyperlink" Target="../../atlas/plot_Upwelling_f_section_EUC/PERU_upBas1_T_sst_T_69_133m_section_110.5W_EUC_uo_seuil_20pc_diff_upBas_at_T_31_108m_-0.5_dx.ge.0.0_dy.le.0.4_exp_15_cmip5_cmip6_thetao_with_identifier.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hyperlink" Target="../../atlas/plot_Upwelling_f_section_EUC/PERU_upBas1_T_sst_T_69_133m_section_110.5W_EUC_uo_seuil_20pc_diff_upBas_at_T_31_108m_-0.5_dx.ge.0.0_dy.le.0.4_exp_15_cmip5_cmip6_thetao_with_identifier.html" TargetMode="External"/><Relationship Id="rId5" Type="http://schemas.openxmlformats.org/officeDocument/2006/relationships/image" Target="../media/image4.png"/><Relationship Id="rId4" Type="http://schemas.openxmlformats.org/officeDocument/2006/relationships/hyperlink" Target="../../atlas/105_highlighted_list/atlas.customized.list_T_sst.lt.id6c29_21.64.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atlas/105_highlighted_list/atlas.customized.list_bons_candidats.thetao.html"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a:extLst>
              <a:ext uri="{FF2B5EF4-FFF2-40B4-BE49-F238E27FC236}">
                <a16:creationId xmlns:a16="http://schemas.microsoft.com/office/drawing/2014/main" id="{79FF21E6-9B8C-0A98-06C8-19F5DD073ACF}"/>
              </a:ext>
            </a:extLst>
          </p:cNvPr>
          <p:cNvSpPr>
            <a:spLocks noGrp="1"/>
          </p:cNvSpPr>
          <p:nvPr>
            <p:ph type="ctrTitle"/>
          </p:nvPr>
        </p:nvSpPr>
        <p:spPr>
          <a:xfrm>
            <a:off x="1440656" y="-1"/>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sp>
        <p:nvSpPr>
          <p:cNvPr id="16386" name="ZoneTexte 2">
            <a:extLst>
              <a:ext uri="{FF2B5EF4-FFF2-40B4-BE49-F238E27FC236}">
                <a16:creationId xmlns:a16="http://schemas.microsoft.com/office/drawing/2014/main" id="{DDF1F651-120E-A4D7-A749-0C39A213B44D}"/>
              </a:ext>
            </a:extLst>
          </p:cNvPr>
          <p:cNvSpPr txBox="1">
            <a:spLocks noChangeArrowheads="1"/>
          </p:cNvSpPr>
          <p:nvPr/>
        </p:nvSpPr>
        <p:spPr bwMode="auto">
          <a:xfrm>
            <a:off x="2952592" y="450372"/>
            <a:ext cx="1208235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976" b="1" dirty="0">
                <a:solidFill>
                  <a:srgbClr val="000000"/>
                </a:solidFill>
                <a:latin typeface="Comic Sans MS" panose="030F0902030302020204" pitchFamily="66" charset="0"/>
              </a:rPr>
              <a:t>Histoire, 14 </a:t>
            </a:r>
            <a:r>
              <a:rPr lang="fr-FR" altLang="fr-FR" sz="2976" b="1" dirty="0" err="1">
                <a:solidFill>
                  <a:srgbClr val="000000"/>
                </a:solidFill>
                <a:latin typeface="Comic Sans MS" panose="030F0902030302020204" pitchFamily="66" charset="0"/>
              </a:rPr>
              <a:t>Oct</a:t>
            </a:r>
            <a:r>
              <a:rPr lang="fr-FR" altLang="fr-FR" sz="2976" b="1" dirty="0">
                <a:solidFill>
                  <a:srgbClr val="000000"/>
                </a:solidFill>
                <a:latin typeface="Comic Sans MS" panose="030F0902030302020204" pitchFamily="66" charset="0"/>
              </a:rPr>
              <a:t> 2025</a:t>
            </a:r>
          </a:p>
        </p:txBody>
      </p:sp>
      <p:sp>
        <p:nvSpPr>
          <p:cNvPr id="2" name="ZoneTexte 1">
            <a:extLst>
              <a:ext uri="{FF2B5EF4-FFF2-40B4-BE49-F238E27FC236}">
                <a16:creationId xmlns:a16="http://schemas.microsoft.com/office/drawing/2014/main" id="{364F1DB3-88E1-132F-CBCB-34AC30555579}"/>
              </a:ext>
            </a:extLst>
          </p:cNvPr>
          <p:cNvSpPr txBox="1"/>
          <p:nvPr/>
        </p:nvSpPr>
        <p:spPr>
          <a:xfrm>
            <a:off x="2680925" y="1305507"/>
            <a:ext cx="12638812" cy="9140964"/>
          </a:xfrm>
          <a:prstGeom prst="rect">
            <a:avLst/>
          </a:prstGeom>
          <a:noFill/>
        </p:spPr>
        <p:txBody>
          <a:bodyPr wrap="square" rtlCol="0">
            <a:spAutoFit/>
          </a:bodyPr>
          <a:lstStyle/>
          <a:p>
            <a:pPr marL="472488" indent="-472488" algn="just">
              <a:buFont typeface="Arial" panose="020B0604020202020204" pitchFamily="34" charset="0"/>
              <a:buChar char="•"/>
            </a:pPr>
            <a:r>
              <a:rPr lang="fr-FR" sz="2800" b="1" dirty="0"/>
              <a:t>Quelle est la contribution de l’océan sur la </a:t>
            </a:r>
            <a:r>
              <a:rPr lang="fr-FR" sz="2800" b="1" dirty="0" err="1"/>
              <a:t>sst</a:t>
            </a:r>
            <a:r>
              <a:rPr lang="fr-FR" sz="2800" b="1" dirty="0"/>
              <a:t> dans la zone d’upwelling de bord est?</a:t>
            </a:r>
          </a:p>
          <a:p>
            <a:pPr algn="just"/>
            <a:r>
              <a:rPr lang="fr-FR" sz="2800" b="1" dirty="0"/>
              <a:t>	=&gt; Une meilleure représentation de l’océan pourrait elle participer à réduire le biais de </a:t>
            </a:r>
            <a:r>
              <a:rPr lang="fr-FR" sz="2800" b="1" dirty="0" err="1"/>
              <a:t>sst</a:t>
            </a:r>
            <a:r>
              <a:rPr lang="fr-FR" sz="2800" b="1" dirty="0"/>
              <a:t> dans les modèles CMIP ?</a:t>
            </a:r>
          </a:p>
          <a:p>
            <a:pPr algn="just"/>
            <a:endParaRPr lang="fr-FR" sz="2800" b="1" dirty="0"/>
          </a:p>
          <a:p>
            <a:pPr algn="just"/>
            <a:endParaRPr lang="fr-FR" sz="2800" b="1" dirty="0"/>
          </a:p>
          <a:p>
            <a:pPr algn="just"/>
            <a:r>
              <a:rPr lang="fr-FR" sz="2800" b="1" dirty="0"/>
              <a:t>I - Les 3 facteurs déterminants :</a:t>
            </a:r>
          </a:p>
          <a:p>
            <a:pPr algn="just"/>
            <a:endParaRPr lang="fr-FR" sz="2800" b="1" dirty="0"/>
          </a:p>
          <a:p>
            <a:pPr marL="472488" indent="-472488" algn="just">
              <a:buFont typeface="Arial" panose="020B0604020202020204" pitchFamily="34" charset="0"/>
              <a:buChar char="•"/>
            </a:pPr>
            <a:r>
              <a:rPr lang="fr-FR" sz="2800" b="1" dirty="0">
                <a:solidFill>
                  <a:srgbClr val="0432FF"/>
                </a:solidFill>
              </a:rPr>
              <a:t>1/ </a:t>
            </a:r>
            <a:r>
              <a:rPr lang="fr-FR" sz="2800" b="1" dirty="0" err="1">
                <a:solidFill>
                  <a:srgbClr val="0432FF"/>
                </a:solidFill>
              </a:rPr>
              <a:t>T_sub_upwelling</a:t>
            </a:r>
            <a:r>
              <a:rPr lang="fr-FR" sz="2800" b="1" dirty="0">
                <a:solidFill>
                  <a:srgbClr val="0432FF"/>
                </a:solidFill>
              </a:rPr>
              <a:t> </a:t>
            </a:r>
            <a:r>
              <a:rPr lang="fr-FR" sz="2800" b="1" dirty="0"/>
              <a:t>: </a:t>
            </a:r>
          </a:p>
          <a:p>
            <a:pPr algn="just"/>
            <a:r>
              <a:rPr lang="fr-FR" sz="2800" b="1" dirty="0"/>
              <a:t>	L’importance de la  température des eaux de subsurface dans la zone d’upwelling</a:t>
            </a:r>
          </a:p>
          <a:p>
            <a:pPr algn="just"/>
            <a:endParaRPr lang="fr-FR" sz="2800" b="1" dirty="0"/>
          </a:p>
          <a:p>
            <a:pPr marL="472488" indent="-472488" algn="just">
              <a:buFont typeface="Arial" panose="020B0604020202020204" pitchFamily="34" charset="0"/>
              <a:buChar char="•"/>
            </a:pPr>
            <a:r>
              <a:rPr lang="fr-FR" sz="2800" b="1" dirty="0">
                <a:solidFill>
                  <a:srgbClr val="0432FF"/>
                </a:solidFill>
              </a:rPr>
              <a:t>2/ Circulation Pacifique </a:t>
            </a:r>
            <a:r>
              <a:rPr lang="fr-FR" sz="2800" b="1" dirty="0"/>
              <a:t>( =&gt; </a:t>
            </a:r>
            <a:r>
              <a:rPr lang="fr-FR" sz="2800" b="1" dirty="0" err="1"/>
              <a:t>T_sub_upwelling</a:t>
            </a:r>
            <a:r>
              <a:rPr lang="fr-FR" sz="2800" b="1" dirty="0"/>
              <a:t>) : </a:t>
            </a:r>
          </a:p>
          <a:p>
            <a:pPr algn="just"/>
            <a:r>
              <a:rPr lang="fr-FR" sz="2800" b="1" dirty="0"/>
              <a:t>	Impact de représentation de la circulation Pacifique Equatoriale sur cette température.  </a:t>
            </a:r>
          </a:p>
          <a:p>
            <a:pPr marL="472488" indent="-472488" algn="just">
              <a:buFont typeface="+mj-lt"/>
              <a:buAutoNum type="arabicPeriod"/>
            </a:pPr>
            <a:endParaRPr lang="fr-FR" sz="2800" b="1" dirty="0"/>
          </a:p>
          <a:p>
            <a:pPr marL="472488" indent="-472488" algn="just">
              <a:buFont typeface="Arial" panose="020B0604020202020204" pitchFamily="34" charset="0"/>
              <a:buChar char="•"/>
            </a:pPr>
            <a:r>
              <a:rPr lang="fr-FR" sz="2800" b="1" dirty="0">
                <a:solidFill>
                  <a:srgbClr val="0432FF"/>
                </a:solidFill>
              </a:rPr>
              <a:t>3/ </a:t>
            </a:r>
            <a:r>
              <a:rPr lang="fr-FR" sz="2800" b="1" dirty="0" err="1">
                <a:solidFill>
                  <a:srgbClr val="0432FF"/>
                </a:solidFill>
              </a:rPr>
              <a:t>wo</a:t>
            </a:r>
            <a:r>
              <a:rPr lang="fr-FR" sz="2800" b="1" dirty="0">
                <a:solidFill>
                  <a:srgbClr val="0432FF"/>
                </a:solidFill>
              </a:rPr>
              <a:t> </a:t>
            </a:r>
            <a:r>
              <a:rPr lang="fr-FR" sz="2800" b="1" dirty="0"/>
              <a:t>(</a:t>
            </a:r>
            <a:r>
              <a:rPr lang="fr-FR" sz="2800" b="1" dirty="0" err="1"/>
              <a:t>T_sub_upwelling</a:t>
            </a:r>
            <a:r>
              <a:rPr lang="fr-FR" sz="2800" b="1" dirty="0"/>
              <a:t>  =&gt; </a:t>
            </a:r>
            <a:r>
              <a:rPr lang="fr-FR" sz="2800" b="1" dirty="0" err="1"/>
              <a:t>sst</a:t>
            </a:r>
            <a:r>
              <a:rPr lang="fr-FR" sz="2800" b="1" dirty="0"/>
              <a:t>) </a:t>
            </a:r>
            <a:r>
              <a:rPr lang="fr-FR" sz="2800" b="1" dirty="0">
                <a:solidFill>
                  <a:srgbClr val="0432FF"/>
                </a:solidFill>
              </a:rPr>
              <a:t>:</a:t>
            </a:r>
            <a:endParaRPr lang="fr-FR" sz="2800" b="1" dirty="0"/>
          </a:p>
          <a:p>
            <a:pPr algn="just"/>
            <a:r>
              <a:rPr lang="fr-FR" sz="2800" b="1" dirty="0"/>
              <a:t>	Importance de </a:t>
            </a:r>
            <a:r>
              <a:rPr lang="fr-FR" sz="2800" b="1" dirty="0" err="1"/>
              <a:t>wo</a:t>
            </a:r>
            <a:r>
              <a:rPr lang="fr-FR" sz="2800" b="1" dirty="0"/>
              <a:t> (l’ascenseur)</a:t>
            </a:r>
          </a:p>
          <a:p>
            <a:pPr marL="472488" indent="-472488" algn="just">
              <a:buFont typeface="Arial" panose="020B0604020202020204" pitchFamily="34" charset="0"/>
              <a:buChar char="•"/>
            </a:pPr>
            <a:endParaRPr lang="fr-FR" sz="2800" dirty="0"/>
          </a:p>
          <a:p>
            <a:pPr marL="472488" indent="-472488" algn="just">
              <a:buFont typeface="Arial" panose="020B0604020202020204" pitchFamily="34" charset="0"/>
              <a:buChar char="•"/>
            </a:pPr>
            <a:endParaRPr lang="fr-FR" sz="2800" dirty="0"/>
          </a:p>
          <a:p>
            <a:pPr algn="just"/>
            <a:r>
              <a:rPr lang="fr-FR" sz="2800" b="1" dirty="0"/>
              <a:t>II - La Bio (o2, no3?)</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3CE2F-D41D-A77D-FA11-591DF2746A2E}"/>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F3FFFE0-6064-45FE-7689-030F6F05DBF0}"/>
              </a:ext>
            </a:extLst>
          </p:cNvPr>
          <p:cNvPicPr>
            <a:picLocks noChangeAspect="1"/>
          </p:cNvPicPr>
          <p:nvPr/>
        </p:nvPicPr>
        <p:blipFill>
          <a:blip r:embed="rId2"/>
          <a:srcRect/>
          <a:stretch/>
        </p:blipFill>
        <p:spPr>
          <a:xfrm>
            <a:off x="476261" y="0"/>
            <a:ext cx="7176307" cy="11954883"/>
          </a:xfrm>
          <a:prstGeom prst="rect">
            <a:avLst/>
          </a:prstGeom>
          <a:ln>
            <a:noFill/>
          </a:ln>
        </p:spPr>
      </p:pic>
      <p:sp>
        <p:nvSpPr>
          <p:cNvPr id="2" name="Titre 1">
            <a:extLst>
              <a:ext uri="{FF2B5EF4-FFF2-40B4-BE49-F238E27FC236}">
                <a16:creationId xmlns:a16="http://schemas.microsoft.com/office/drawing/2014/main" id="{7BADFB32-63AD-A397-792C-52C774DE51EF}"/>
              </a:ext>
            </a:extLst>
          </p:cNvPr>
          <p:cNvSpPr>
            <a:spLocks noGrp="1"/>
          </p:cNvSpPr>
          <p:nvPr>
            <p:ph type="title"/>
          </p:nvPr>
        </p:nvSpPr>
        <p:spPr>
          <a:xfrm>
            <a:off x="1" y="0"/>
            <a:ext cx="18000663" cy="437322"/>
          </a:xfrm>
        </p:spPr>
        <p:txBody>
          <a:bodyPr>
            <a:normAutofit fontScale="90000"/>
          </a:bodyPr>
          <a:lstStyle/>
          <a:p>
            <a:r>
              <a:rPr lang="fr-FR" sz="4900" dirty="0" err="1">
                <a:solidFill>
                  <a:srgbClr val="0432FF"/>
                </a:solidFill>
              </a:rPr>
              <a:t>Keypoint</a:t>
            </a:r>
            <a:r>
              <a:rPr lang="fr-FR" sz="4900" dirty="0">
                <a:solidFill>
                  <a:srgbClr val="0432FF"/>
                </a:solidFill>
              </a:rPr>
              <a:t> 3	</a:t>
            </a:r>
            <a:r>
              <a:rPr lang="fr-FR" sz="4900" b="1" dirty="0"/>
              <a:t>Biais </a:t>
            </a:r>
            <a:r>
              <a:rPr lang="fr-FR" sz="4900" b="1" dirty="0" err="1"/>
              <a:t>Ocean</a:t>
            </a:r>
            <a:r>
              <a:rPr lang="fr-FR" sz="4900" b="1" dirty="0"/>
              <a:t> subsurface / OA </a:t>
            </a:r>
            <a:endParaRPr lang="fr-FR" b="1" dirty="0"/>
          </a:p>
        </p:txBody>
      </p:sp>
      <p:sp>
        <p:nvSpPr>
          <p:cNvPr id="3" name="Espace réservé de la date 2">
            <a:extLst>
              <a:ext uri="{FF2B5EF4-FFF2-40B4-BE49-F238E27FC236}">
                <a16:creationId xmlns:a16="http://schemas.microsoft.com/office/drawing/2014/main" id="{DE1B1266-2546-ED78-2D95-B0023484BD70}"/>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33A38047-DBEA-BC40-1F84-BD97679F07CB}"/>
              </a:ext>
            </a:extLst>
          </p:cNvPr>
          <p:cNvSpPr>
            <a:spLocks noGrp="1"/>
          </p:cNvSpPr>
          <p:nvPr>
            <p:ph type="ftr" sz="quarter" idx="11"/>
          </p:nvPr>
        </p:nvSpPr>
        <p:spPr/>
        <p:txBody>
          <a:bodyPr/>
          <a:lstStyle/>
          <a:p>
            <a:r>
              <a:rPr lang="fr-FR"/>
              <a:t>Christophe HOURDIN</a:t>
            </a:r>
            <a:endParaRPr lang="fr-FR" dirty="0"/>
          </a:p>
        </p:txBody>
      </p:sp>
      <p:sp>
        <p:nvSpPr>
          <p:cNvPr id="29" name="ZoneTexte 28">
            <a:extLst>
              <a:ext uri="{FF2B5EF4-FFF2-40B4-BE49-F238E27FC236}">
                <a16:creationId xmlns:a16="http://schemas.microsoft.com/office/drawing/2014/main" id="{F5E6E909-A7AF-671A-389F-5C80C8600B21}"/>
              </a:ext>
            </a:extLst>
          </p:cNvPr>
          <p:cNvSpPr txBox="1"/>
          <p:nvPr/>
        </p:nvSpPr>
        <p:spPr>
          <a:xfrm>
            <a:off x="5670176" y="6194128"/>
            <a:ext cx="1249704" cy="369332"/>
          </a:xfrm>
          <a:prstGeom prst="rect">
            <a:avLst/>
          </a:prstGeom>
          <a:noFill/>
        </p:spPr>
        <p:txBody>
          <a:bodyPr wrap="square" rtlCol="0">
            <a:spAutoFit/>
          </a:bodyPr>
          <a:lstStyle/>
          <a:p>
            <a:r>
              <a:rPr lang="fr-FR" dirty="0">
                <a:solidFill>
                  <a:srgbClr val="FF40FF"/>
                </a:solidFill>
              </a:rPr>
              <a:t>Obs </a:t>
            </a:r>
            <a:r>
              <a:rPr lang="fr-FR" dirty="0" err="1">
                <a:solidFill>
                  <a:srgbClr val="FF40FF"/>
                </a:solidFill>
              </a:rPr>
              <a:t>sst</a:t>
            </a:r>
            <a:endParaRPr lang="fr-FR" dirty="0">
              <a:solidFill>
                <a:srgbClr val="FF40FF"/>
              </a:solidFill>
            </a:endParaRPr>
          </a:p>
        </p:txBody>
      </p:sp>
      <p:sp>
        <p:nvSpPr>
          <p:cNvPr id="30" name="ZoneTexte 29">
            <a:extLst>
              <a:ext uri="{FF2B5EF4-FFF2-40B4-BE49-F238E27FC236}">
                <a16:creationId xmlns:a16="http://schemas.microsoft.com/office/drawing/2014/main" id="{D85C48F7-9505-6BD1-4152-69FA8D1157CC}"/>
              </a:ext>
            </a:extLst>
          </p:cNvPr>
          <p:cNvSpPr txBox="1"/>
          <p:nvPr/>
        </p:nvSpPr>
        <p:spPr>
          <a:xfrm>
            <a:off x="4944787" y="8977201"/>
            <a:ext cx="2341437" cy="369332"/>
          </a:xfrm>
          <a:prstGeom prst="rect">
            <a:avLst/>
          </a:prstGeom>
          <a:noFill/>
        </p:spPr>
        <p:txBody>
          <a:bodyPr wrap="square" rtlCol="0">
            <a:spAutoFit/>
          </a:bodyPr>
          <a:lstStyle/>
          <a:p>
            <a:r>
              <a:rPr lang="fr-FR" dirty="0">
                <a:solidFill>
                  <a:srgbClr val="FF40FF"/>
                </a:solidFill>
              </a:rPr>
              <a:t>Obs subsurface</a:t>
            </a:r>
          </a:p>
        </p:txBody>
      </p:sp>
      <p:sp>
        <p:nvSpPr>
          <p:cNvPr id="32" name="ZoneTexte 31">
            <a:extLst>
              <a:ext uri="{FF2B5EF4-FFF2-40B4-BE49-F238E27FC236}">
                <a16:creationId xmlns:a16="http://schemas.microsoft.com/office/drawing/2014/main" id="{AF20FEB0-7594-77CD-CBBA-B7A1111B672B}"/>
              </a:ext>
            </a:extLst>
          </p:cNvPr>
          <p:cNvSpPr txBox="1"/>
          <p:nvPr/>
        </p:nvSpPr>
        <p:spPr>
          <a:xfrm>
            <a:off x="2204558" y="10219029"/>
            <a:ext cx="2032834" cy="369332"/>
          </a:xfrm>
          <a:prstGeom prst="rect">
            <a:avLst/>
          </a:prstGeom>
          <a:noFill/>
        </p:spPr>
        <p:txBody>
          <a:bodyPr wrap="square" rtlCol="0">
            <a:spAutoFit/>
          </a:bodyPr>
          <a:lstStyle/>
          <a:p>
            <a:r>
              <a:rPr lang="fr-FR" dirty="0">
                <a:solidFill>
                  <a:srgbClr val="FF40FF"/>
                </a:solidFill>
              </a:rPr>
              <a:t>Obs TAO EUC </a:t>
            </a:r>
          </a:p>
        </p:txBody>
      </p:sp>
      <p:sp>
        <p:nvSpPr>
          <p:cNvPr id="34" name="Rectangle 33">
            <a:extLst>
              <a:ext uri="{FF2B5EF4-FFF2-40B4-BE49-F238E27FC236}">
                <a16:creationId xmlns:a16="http://schemas.microsoft.com/office/drawing/2014/main" id="{059F6BCC-9480-CBAD-41FE-D2363C1D53F0}"/>
              </a:ext>
            </a:extLst>
          </p:cNvPr>
          <p:cNvSpPr/>
          <p:nvPr/>
        </p:nvSpPr>
        <p:spPr>
          <a:xfrm>
            <a:off x="1288229" y="6076387"/>
            <a:ext cx="5552369" cy="167511"/>
          </a:xfrm>
          <a:prstGeom prst="rect">
            <a:avLst/>
          </a:prstGeom>
          <a:solidFill>
            <a:srgbClr val="FF40FF">
              <a:alpha val="291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98B24F35-F11C-6242-84C6-78FC128BAD4F}"/>
              </a:ext>
            </a:extLst>
          </p:cNvPr>
          <p:cNvSpPr/>
          <p:nvPr/>
        </p:nvSpPr>
        <p:spPr>
          <a:xfrm>
            <a:off x="1367511" y="8810830"/>
            <a:ext cx="5552369" cy="205742"/>
          </a:xfrm>
          <a:prstGeom prst="rect">
            <a:avLst/>
          </a:prstGeom>
          <a:solidFill>
            <a:srgbClr val="FF40FF">
              <a:alpha val="291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Double flèche verticale 11">
            <a:extLst>
              <a:ext uri="{FF2B5EF4-FFF2-40B4-BE49-F238E27FC236}">
                <a16:creationId xmlns:a16="http://schemas.microsoft.com/office/drawing/2014/main" id="{EC470625-50A6-D717-331B-CE80B37E7579}"/>
              </a:ext>
            </a:extLst>
          </p:cNvPr>
          <p:cNvSpPr/>
          <p:nvPr/>
        </p:nvSpPr>
        <p:spPr>
          <a:xfrm>
            <a:off x="4197350" y="7239000"/>
            <a:ext cx="133350" cy="1674701"/>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Double flèche verticale 16">
            <a:extLst>
              <a:ext uri="{FF2B5EF4-FFF2-40B4-BE49-F238E27FC236}">
                <a16:creationId xmlns:a16="http://schemas.microsoft.com/office/drawing/2014/main" id="{7041118C-15A3-2ED9-E3B5-B21447C0FE3F}"/>
              </a:ext>
            </a:extLst>
          </p:cNvPr>
          <p:cNvSpPr/>
          <p:nvPr/>
        </p:nvSpPr>
        <p:spPr>
          <a:xfrm>
            <a:off x="2156933" y="8913701"/>
            <a:ext cx="133350" cy="747179"/>
          </a:xfrm>
          <a:prstGeom prst="upDown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Double flèche verticale 19">
            <a:extLst>
              <a:ext uri="{FF2B5EF4-FFF2-40B4-BE49-F238E27FC236}">
                <a16:creationId xmlns:a16="http://schemas.microsoft.com/office/drawing/2014/main" id="{DB0638E5-0AB0-0311-D3AC-04EA0F4C9BB4}"/>
              </a:ext>
            </a:extLst>
          </p:cNvPr>
          <p:cNvSpPr/>
          <p:nvPr/>
        </p:nvSpPr>
        <p:spPr>
          <a:xfrm>
            <a:off x="4183417" y="4478522"/>
            <a:ext cx="133350" cy="1674701"/>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Double flèche verticale 21">
            <a:extLst>
              <a:ext uri="{FF2B5EF4-FFF2-40B4-BE49-F238E27FC236}">
                <a16:creationId xmlns:a16="http://schemas.microsoft.com/office/drawing/2014/main" id="{63EA17A5-69D7-8057-B241-CE16CE02B61B}"/>
              </a:ext>
            </a:extLst>
          </p:cNvPr>
          <p:cNvSpPr/>
          <p:nvPr/>
        </p:nvSpPr>
        <p:spPr>
          <a:xfrm>
            <a:off x="4191000" y="3873500"/>
            <a:ext cx="133350" cy="605022"/>
          </a:xfrm>
          <a:prstGeom prst="upDownArrow">
            <a:avLst/>
          </a:prstGeom>
          <a:pattFill prst="dkHorz">
            <a:fgClr>
              <a:srgbClr val="FF0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Double flèche verticale 24">
            <a:extLst>
              <a:ext uri="{FF2B5EF4-FFF2-40B4-BE49-F238E27FC236}">
                <a16:creationId xmlns:a16="http://schemas.microsoft.com/office/drawing/2014/main" id="{06D22C4E-D129-1F3C-47ED-E1BFED8B36D0}"/>
              </a:ext>
            </a:extLst>
          </p:cNvPr>
          <p:cNvSpPr/>
          <p:nvPr/>
        </p:nvSpPr>
        <p:spPr>
          <a:xfrm>
            <a:off x="2090258" y="6149383"/>
            <a:ext cx="133350" cy="747179"/>
          </a:xfrm>
          <a:prstGeom prst="upDown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Double flèche verticale 25">
            <a:extLst>
              <a:ext uri="{FF2B5EF4-FFF2-40B4-BE49-F238E27FC236}">
                <a16:creationId xmlns:a16="http://schemas.microsoft.com/office/drawing/2014/main" id="{7E948708-5E29-E1F8-05FE-7EBE6C9CD53C}"/>
              </a:ext>
            </a:extLst>
          </p:cNvPr>
          <p:cNvSpPr/>
          <p:nvPr/>
        </p:nvSpPr>
        <p:spPr>
          <a:xfrm>
            <a:off x="2290283" y="5735667"/>
            <a:ext cx="133349" cy="1160895"/>
          </a:xfrm>
          <a:prstGeom prst="upDownArrow">
            <a:avLst/>
          </a:prstGeom>
          <a:pattFill prst="dkHorz">
            <a:fgClr>
              <a:srgbClr val="FF0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Double flèche verticale 27">
            <a:extLst>
              <a:ext uri="{FF2B5EF4-FFF2-40B4-BE49-F238E27FC236}">
                <a16:creationId xmlns:a16="http://schemas.microsoft.com/office/drawing/2014/main" id="{ABC9F47F-50EC-49DC-E5B6-5541AC365F4D}"/>
              </a:ext>
            </a:extLst>
          </p:cNvPr>
          <p:cNvSpPr/>
          <p:nvPr/>
        </p:nvSpPr>
        <p:spPr>
          <a:xfrm>
            <a:off x="3074925" y="5486401"/>
            <a:ext cx="133350" cy="672848"/>
          </a:xfrm>
          <a:prstGeom prst="upDownArrow">
            <a:avLst/>
          </a:prstGeom>
          <a:pattFill prst="dkHorz">
            <a:fgClr>
              <a:srgbClr val="FF0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hlinkClick r:id="rId3"/>
            <a:extLst>
              <a:ext uri="{FF2B5EF4-FFF2-40B4-BE49-F238E27FC236}">
                <a16:creationId xmlns:a16="http://schemas.microsoft.com/office/drawing/2014/main" id="{922392A9-F956-F34A-C990-0D8A32CF739B}"/>
              </a:ext>
            </a:extLst>
          </p:cNvPr>
          <p:cNvSpPr txBox="1"/>
          <p:nvPr/>
        </p:nvSpPr>
        <p:spPr>
          <a:xfrm>
            <a:off x="7284144" y="2717162"/>
            <a:ext cx="974947" cy="369332"/>
          </a:xfrm>
          <a:prstGeom prst="rect">
            <a:avLst/>
          </a:prstGeom>
          <a:noFill/>
        </p:spPr>
        <p:txBody>
          <a:bodyPr wrap="none" rtlCol="0">
            <a:spAutoFit/>
          </a:bodyPr>
          <a:lstStyle/>
          <a:p>
            <a:r>
              <a:rPr lang="fr-FR" dirty="0"/>
              <a:t>ATLAS 5</a:t>
            </a:r>
          </a:p>
        </p:txBody>
      </p:sp>
      <p:pic>
        <p:nvPicPr>
          <p:cNvPr id="39" name="Image 38" descr="Une image contenant croquis, conception, clipart, dessin&#10;&#10;Description générée automatiquement">
            <a:hlinkClick r:id="rId4"/>
            <a:extLst>
              <a:ext uri="{FF2B5EF4-FFF2-40B4-BE49-F238E27FC236}">
                <a16:creationId xmlns:a16="http://schemas.microsoft.com/office/drawing/2014/main" id="{7A4D50ED-A81C-339A-06EE-6D0D0A3EC8D9}"/>
              </a:ext>
            </a:extLst>
          </p:cNvPr>
          <p:cNvPicPr>
            <a:picLocks noChangeAspect="1"/>
          </p:cNvPicPr>
          <p:nvPr/>
        </p:nvPicPr>
        <p:blipFill>
          <a:blip r:embed="rId5"/>
          <a:stretch>
            <a:fillRect/>
          </a:stretch>
        </p:blipFill>
        <p:spPr>
          <a:xfrm flipH="1">
            <a:off x="7360852" y="1820709"/>
            <a:ext cx="830145" cy="830145"/>
          </a:xfrm>
          <a:prstGeom prst="rect">
            <a:avLst/>
          </a:prstGeom>
          <a:ln w="50800">
            <a:solidFill>
              <a:srgbClr val="00B050"/>
            </a:solidFill>
          </a:ln>
        </p:spPr>
      </p:pic>
      <p:sp>
        <p:nvSpPr>
          <p:cNvPr id="43" name="Rectangle : coins arrondis 42">
            <a:extLst>
              <a:ext uri="{FF2B5EF4-FFF2-40B4-BE49-F238E27FC236}">
                <a16:creationId xmlns:a16="http://schemas.microsoft.com/office/drawing/2014/main" id="{2C5045CA-A9CE-B3F7-A019-202A1F3510A6}"/>
              </a:ext>
            </a:extLst>
          </p:cNvPr>
          <p:cNvSpPr/>
          <p:nvPr/>
        </p:nvSpPr>
        <p:spPr>
          <a:xfrm>
            <a:off x="8897987" y="1709057"/>
            <a:ext cx="8927026" cy="460437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1600" b="1" dirty="0">
                <a:solidFill>
                  <a:srgbClr val="0432FF"/>
                </a:solidFill>
              </a:rPr>
              <a:t>Existence d’un biais en surface lié aux changes OA et d’un biais lié à la circulation océanique. </a:t>
            </a:r>
          </a:p>
          <a:p>
            <a:pPr marL="285750" indent="-285750">
              <a:buFont typeface="Arial" panose="020B0604020202020204" pitchFamily="34" charset="0"/>
              <a:buChar char="•"/>
            </a:pPr>
            <a:endParaRPr lang="fr-FR" sz="1600" b="1" dirty="0">
              <a:solidFill>
                <a:srgbClr val="FF0000"/>
              </a:solidFill>
            </a:endParaRPr>
          </a:p>
          <a:p>
            <a:pPr marL="285750" indent="-285750">
              <a:buFont typeface="Arial" panose="020B0604020202020204" pitchFamily="34" charset="0"/>
              <a:buChar char="•"/>
            </a:pPr>
            <a:r>
              <a:rPr lang="fr-FR" sz="1600" b="1" dirty="0">
                <a:solidFill>
                  <a:srgbClr val="FF0000"/>
                </a:solidFill>
              </a:rPr>
              <a:t>Hypothèse : Sommer les biais océan + OA c’est faire l’hypothèse que les eaux de surface dans la zone d’upwelling sont essentiellement composées des eaux de subsurface </a:t>
            </a:r>
            <a:r>
              <a:rPr lang="fr-FR" sz="1600" b="1" dirty="0">
                <a:solidFill>
                  <a:schemeClr val="tx1"/>
                </a:solidFill>
              </a:rPr>
              <a:t>(</a:t>
            </a:r>
            <a:r>
              <a:rPr lang="fr-FR" sz="1600" b="1" dirty="0" err="1">
                <a:solidFill>
                  <a:schemeClr val="tx1"/>
                </a:solidFill>
              </a:rPr>
              <a:t>dy</a:t>
            </a:r>
            <a:r>
              <a:rPr lang="fr-FR" sz="1600" b="1" dirty="0">
                <a:solidFill>
                  <a:schemeClr val="tx1"/>
                </a:solidFill>
              </a:rPr>
              <a:t>&gt;4 et diff_up_31-108m &gt; 0.5°C)</a:t>
            </a:r>
          </a:p>
          <a:p>
            <a:pPr marL="285750" indent="-285750">
              <a:buFont typeface="Arial" panose="020B0604020202020204" pitchFamily="34" charset="0"/>
              <a:buChar char="•"/>
            </a:pPr>
            <a:endParaRPr lang="fr-FR" sz="1600" b="1" dirty="0">
              <a:solidFill>
                <a:srgbClr val="FF0000"/>
              </a:solidFill>
            </a:endParaRPr>
          </a:p>
          <a:p>
            <a:pPr marL="285750" indent="-285750">
              <a:buFont typeface="Arial" panose="020B0604020202020204" pitchFamily="34" charset="0"/>
              <a:buChar char="•"/>
            </a:pPr>
            <a:r>
              <a:rPr lang="fr-FR" sz="1600" i="1" dirty="0">
                <a:solidFill>
                  <a:schemeClr val="tx1"/>
                </a:solidFill>
              </a:rPr>
              <a:t>Pour les réanalyses soda3 bien calées sur TAO et woa2009, T_EUC et T_SUB ont 2°C de différence. On ne peut pas dire que les eaux de subsurface ont la même température que dans l’EUC à 110W.  Les températures sont corrélées mais pas égales. </a:t>
            </a:r>
          </a:p>
          <a:p>
            <a:pPr marL="285750" indent="-285750">
              <a:buFont typeface="Arial" panose="020B0604020202020204" pitchFamily="34" charset="0"/>
              <a:buChar char="•"/>
            </a:pPr>
            <a:endParaRPr lang="fr-FR" sz="1600" dirty="0">
              <a:solidFill>
                <a:schemeClr val="tx1"/>
              </a:solidFill>
            </a:endParaRPr>
          </a:p>
          <a:p>
            <a:pPr marL="285750" indent="-285750">
              <a:buFont typeface="Arial" panose="020B0604020202020204" pitchFamily="34" charset="0"/>
              <a:buChar char="•"/>
            </a:pPr>
            <a:r>
              <a:rPr lang="fr-FR" sz="1600" dirty="0">
                <a:solidFill>
                  <a:schemeClr val="tx1"/>
                </a:solidFill>
              </a:rPr>
              <a:t>(</a:t>
            </a:r>
            <a:r>
              <a:rPr lang="fr-FR" sz="1600" b="1" dirty="0">
                <a:solidFill>
                  <a:srgbClr val="0432FF"/>
                </a:solidFill>
              </a:rPr>
              <a:t>Id6c24</a:t>
            </a:r>
            <a:r>
              <a:rPr lang="fr-FR" sz="1600" dirty="0">
                <a:solidFill>
                  <a:schemeClr val="tx1"/>
                </a:solidFill>
              </a:rPr>
              <a:t>) cmip6_GFDL-CM4_historical_19890101-20051231_Omon_1m_r1i1p1f1_gn</a:t>
            </a:r>
          </a:p>
          <a:p>
            <a:pPr marL="285750" indent="-285750">
              <a:buFont typeface="Arial" panose="020B0604020202020204" pitchFamily="34" charset="0"/>
              <a:buChar char="•"/>
            </a:pPr>
            <a:r>
              <a:rPr lang="fr-FR" sz="1600" dirty="0">
                <a:solidFill>
                  <a:schemeClr val="tx1"/>
                </a:solidFill>
              </a:rPr>
              <a:t>(</a:t>
            </a:r>
            <a:r>
              <a:rPr lang="fr-FR" sz="1600" b="1" dirty="0">
                <a:solidFill>
                  <a:srgbClr val="00B050"/>
                </a:solidFill>
              </a:rPr>
              <a:t>Soda3.15.2</a:t>
            </a:r>
            <a:r>
              <a:rPr lang="fr-FR" sz="1600" dirty="0">
                <a:solidFill>
                  <a:schemeClr val="tx1"/>
                </a:solidFill>
              </a:rPr>
              <a:t>) soda3.15.2_mn_ocean_reg_1981-2022</a:t>
            </a:r>
          </a:p>
          <a:p>
            <a:pPr marL="285750" indent="-285750">
              <a:buFont typeface="Arial" panose="020B0604020202020204" pitchFamily="34" charset="0"/>
              <a:buChar char="•"/>
            </a:pPr>
            <a:r>
              <a:rPr lang="fr-FR" sz="1600" dirty="0">
                <a:solidFill>
                  <a:schemeClr val="tx1"/>
                </a:solidFill>
              </a:rPr>
              <a:t>(</a:t>
            </a:r>
            <a:r>
              <a:rPr lang="fr-FR" sz="1600" b="1" dirty="0">
                <a:solidFill>
                  <a:srgbClr val="00FDFF"/>
                </a:solidFill>
              </a:rPr>
              <a:t>id5c16</a:t>
            </a:r>
            <a:r>
              <a:rPr lang="fr-FR" sz="1600" dirty="0">
                <a:solidFill>
                  <a:schemeClr val="tx1"/>
                </a:solidFill>
              </a:rPr>
              <a:t>) cmip5_EC-EARTH_historical_19890101-20051231_Omon_1m_r1i1p1</a:t>
            </a:r>
          </a:p>
          <a:p>
            <a:pPr marL="285750" indent="-285750">
              <a:buFont typeface="Arial" panose="020B0604020202020204" pitchFamily="34" charset="0"/>
              <a:buChar char="•"/>
            </a:pPr>
            <a:r>
              <a:rPr lang="fr-FR" sz="1600" dirty="0">
                <a:solidFill>
                  <a:schemeClr val="tx1"/>
                </a:solidFill>
              </a:rPr>
              <a:t>(</a:t>
            </a:r>
            <a:r>
              <a:rPr lang="fr-FR" sz="1600" b="1" dirty="0">
                <a:solidFill>
                  <a:srgbClr val="FFC000"/>
                </a:solidFill>
              </a:rPr>
              <a:t>Id6c23</a:t>
            </a:r>
            <a:r>
              <a:rPr lang="fr-FR" sz="1600" dirty="0">
                <a:solidFill>
                  <a:schemeClr val="tx1"/>
                </a:solidFill>
              </a:rPr>
              <a:t>) cmip6_FIO-ESM-2-0_historical_19890101-20051231_Omon_1m_r1i1p1f1_gn</a:t>
            </a:r>
          </a:p>
          <a:p>
            <a:pPr marL="285750" indent="-285750">
              <a:buFont typeface="Arial" panose="020B0604020202020204" pitchFamily="34" charset="0"/>
              <a:buChar char="•"/>
            </a:pPr>
            <a:r>
              <a:rPr lang="fr-FR" sz="1600" dirty="0">
                <a:solidFill>
                  <a:schemeClr val="tx1"/>
                </a:solidFill>
              </a:rPr>
              <a:t>(</a:t>
            </a:r>
            <a:r>
              <a:rPr lang="fr-FR" sz="1600" b="1" dirty="0">
                <a:solidFill>
                  <a:srgbClr val="FF0000"/>
                </a:solidFill>
              </a:rPr>
              <a:t>Id5c36</a:t>
            </a:r>
            <a:r>
              <a:rPr lang="fr-FR" sz="1600" dirty="0">
                <a:solidFill>
                  <a:schemeClr val="tx1"/>
                </a:solidFill>
              </a:rPr>
              <a:t>) cmip5_MIROC4h_historical_19890101-20051231_Omon_1m_r1i1p1</a:t>
            </a:r>
          </a:p>
        </p:txBody>
      </p:sp>
      <p:sp>
        <p:nvSpPr>
          <p:cNvPr id="50" name="Rectangle : coins arrondis 49">
            <a:extLst>
              <a:ext uri="{FF2B5EF4-FFF2-40B4-BE49-F238E27FC236}">
                <a16:creationId xmlns:a16="http://schemas.microsoft.com/office/drawing/2014/main" id="{EDE7545B-0580-2EE2-9A30-EB063D998CFF}"/>
              </a:ext>
            </a:extLst>
          </p:cNvPr>
          <p:cNvSpPr/>
          <p:nvPr/>
        </p:nvSpPr>
        <p:spPr>
          <a:xfrm>
            <a:off x="7150640" y="7033119"/>
            <a:ext cx="2393412" cy="111759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solidFill>
                  <a:srgbClr val="FF0000"/>
                </a:solidFill>
              </a:rPr>
              <a:t>Id5c36</a:t>
            </a:r>
            <a:r>
              <a:rPr lang="fr-FR" sz="1600" b="1" dirty="0">
                <a:solidFill>
                  <a:schemeClr val="tx1"/>
                </a:solidFill>
              </a:rPr>
              <a:t> : </a:t>
            </a:r>
          </a:p>
          <a:p>
            <a:r>
              <a:rPr lang="fr-FR" sz="1600" b="1" dirty="0">
                <a:solidFill>
                  <a:schemeClr val="tx1"/>
                </a:solidFill>
              </a:rPr>
              <a:t>	T_EUC = 18.7°</a:t>
            </a:r>
          </a:p>
          <a:p>
            <a:r>
              <a:rPr lang="fr-FR" sz="1600" b="1" dirty="0">
                <a:solidFill>
                  <a:schemeClr val="tx1"/>
                </a:solidFill>
              </a:rPr>
              <a:t>	T_SUB = 18.4°</a:t>
            </a:r>
          </a:p>
          <a:p>
            <a:r>
              <a:rPr lang="fr-FR" sz="1600" b="1" dirty="0">
                <a:solidFill>
                  <a:schemeClr val="tx1"/>
                </a:solidFill>
              </a:rPr>
              <a:t>	</a:t>
            </a:r>
            <a:r>
              <a:rPr lang="fr-FR" sz="1600" b="1" dirty="0">
                <a:solidFill>
                  <a:srgbClr val="FF0000"/>
                </a:solidFill>
              </a:rPr>
              <a:t>T_SST = 25.7°  </a:t>
            </a:r>
          </a:p>
        </p:txBody>
      </p:sp>
      <p:sp>
        <p:nvSpPr>
          <p:cNvPr id="51" name="Rectangle : coins arrondis 50">
            <a:extLst>
              <a:ext uri="{FF2B5EF4-FFF2-40B4-BE49-F238E27FC236}">
                <a16:creationId xmlns:a16="http://schemas.microsoft.com/office/drawing/2014/main" id="{A02CFF25-BE66-9D9C-47E0-75EAB45CBE20}"/>
              </a:ext>
            </a:extLst>
          </p:cNvPr>
          <p:cNvSpPr/>
          <p:nvPr/>
        </p:nvSpPr>
        <p:spPr>
          <a:xfrm>
            <a:off x="7150638" y="8570248"/>
            <a:ext cx="2393412" cy="107644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solidFill>
                  <a:srgbClr val="FFC000"/>
                </a:solidFill>
              </a:rPr>
              <a:t>Id6c23</a:t>
            </a:r>
            <a:r>
              <a:rPr lang="fr-FR" sz="1600" b="1" dirty="0">
                <a:solidFill>
                  <a:schemeClr val="tx1"/>
                </a:solidFill>
              </a:rPr>
              <a:t> : </a:t>
            </a:r>
          </a:p>
          <a:p>
            <a:r>
              <a:rPr lang="fr-FR" sz="1600" b="1" dirty="0">
                <a:solidFill>
                  <a:schemeClr val="tx1"/>
                </a:solidFill>
              </a:rPr>
              <a:t>	T_EUC = 16.6°</a:t>
            </a:r>
          </a:p>
          <a:p>
            <a:r>
              <a:rPr lang="fr-FR" sz="1600" b="1" dirty="0">
                <a:solidFill>
                  <a:schemeClr val="tx1"/>
                </a:solidFill>
              </a:rPr>
              <a:t>	T_SUB = 14.7°</a:t>
            </a:r>
          </a:p>
          <a:p>
            <a:r>
              <a:rPr lang="fr-FR" sz="1600" b="1" dirty="0">
                <a:solidFill>
                  <a:schemeClr val="tx1"/>
                </a:solidFill>
              </a:rPr>
              <a:t>	T_SST = 22.2°  </a:t>
            </a:r>
          </a:p>
        </p:txBody>
      </p:sp>
      <p:sp>
        <p:nvSpPr>
          <p:cNvPr id="52" name="Rectangle : coins arrondis 51">
            <a:extLst>
              <a:ext uri="{FF2B5EF4-FFF2-40B4-BE49-F238E27FC236}">
                <a16:creationId xmlns:a16="http://schemas.microsoft.com/office/drawing/2014/main" id="{C092680F-04E5-ACA4-58F7-A9A5E64641B4}"/>
              </a:ext>
            </a:extLst>
          </p:cNvPr>
          <p:cNvSpPr/>
          <p:nvPr/>
        </p:nvSpPr>
        <p:spPr>
          <a:xfrm>
            <a:off x="7150638" y="9805448"/>
            <a:ext cx="2393412" cy="107644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solidFill>
                  <a:srgbClr val="0432FF"/>
                </a:solidFill>
              </a:rPr>
              <a:t>Id6c24</a:t>
            </a:r>
            <a:r>
              <a:rPr lang="fr-FR" sz="1600" b="1" dirty="0">
                <a:solidFill>
                  <a:schemeClr val="tx1"/>
                </a:solidFill>
              </a:rPr>
              <a:t> : </a:t>
            </a:r>
          </a:p>
          <a:p>
            <a:r>
              <a:rPr lang="fr-FR" sz="1600" b="1" dirty="0">
                <a:solidFill>
                  <a:schemeClr val="tx1"/>
                </a:solidFill>
              </a:rPr>
              <a:t>	T_EUC = 14.7°</a:t>
            </a:r>
          </a:p>
          <a:p>
            <a:r>
              <a:rPr lang="fr-FR" sz="1600" b="1" dirty="0">
                <a:solidFill>
                  <a:schemeClr val="tx1"/>
                </a:solidFill>
              </a:rPr>
              <a:t>	T_SUB = 13.1°</a:t>
            </a:r>
          </a:p>
          <a:p>
            <a:r>
              <a:rPr lang="fr-FR" sz="1600" b="1" dirty="0">
                <a:solidFill>
                  <a:schemeClr val="tx1"/>
                </a:solidFill>
              </a:rPr>
              <a:t>	</a:t>
            </a:r>
            <a:r>
              <a:rPr lang="fr-FR" sz="1600" b="1" dirty="0">
                <a:solidFill>
                  <a:srgbClr val="0432FF"/>
                </a:solidFill>
              </a:rPr>
              <a:t>T_SST = 21.6°  </a:t>
            </a:r>
          </a:p>
        </p:txBody>
      </p:sp>
      <p:sp>
        <p:nvSpPr>
          <p:cNvPr id="53" name="Rectangle : coins arrondis 52">
            <a:extLst>
              <a:ext uri="{FF2B5EF4-FFF2-40B4-BE49-F238E27FC236}">
                <a16:creationId xmlns:a16="http://schemas.microsoft.com/office/drawing/2014/main" id="{86820669-F0CD-4A33-F846-1EA496BC5F6A}"/>
              </a:ext>
            </a:extLst>
          </p:cNvPr>
          <p:cNvSpPr/>
          <p:nvPr/>
        </p:nvSpPr>
        <p:spPr>
          <a:xfrm>
            <a:off x="9678906" y="8570248"/>
            <a:ext cx="2393412" cy="107644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solidFill>
                  <a:srgbClr val="00B050"/>
                </a:solidFill>
              </a:rPr>
              <a:t>Soda3.15.2</a:t>
            </a:r>
            <a:r>
              <a:rPr lang="fr-FR" sz="1600" b="1" dirty="0">
                <a:solidFill>
                  <a:schemeClr val="tx1"/>
                </a:solidFill>
              </a:rPr>
              <a:t> : </a:t>
            </a:r>
          </a:p>
          <a:p>
            <a:r>
              <a:rPr lang="fr-FR" sz="1600" b="1" dirty="0">
                <a:solidFill>
                  <a:schemeClr val="tx1"/>
                </a:solidFill>
              </a:rPr>
              <a:t>	T_EUC = 16.7°</a:t>
            </a:r>
          </a:p>
          <a:p>
            <a:r>
              <a:rPr lang="fr-FR" sz="1600" b="1" dirty="0">
                <a:solidFill>
                  <a:schemeClr val="tx1"/>
                </a:solidFill>
              </a:rPr>
              <a:t>	T_SUB = 14.7°</a:t>
            </a:r>
          </a:p>
          <a:p>
            <a:r>
              <a:rPr lang="fr-FR" sz="1600" b="1" dirty="0">
                <a:solidFill>
                  <a:schemeClr val="tx1"/>
                </a:solidFill>
              </a:rPr>
              <a:t>	T_SST = 20.7°  </a:t>
            </a:r>
          </a:p>
        </p:txBody>
      </p:sp>
      <p:pic>
        <p:nvPicPr>
          <p:cNvPr id="10" name="Image 9" descr="Une image contenant croquis, conception, clipart, dessin&#10;&#10;Description générée automatiquement">
            <a:hlinkClick r:id="rId6"/>
            <a:extLst>
              <a:ext uri="{FF2B5EF4-FFF2-40B4-BE49-F238E27FC236}">
                <a16:creationId xmlns:a16="http://schemas.microsoft.com/office/drawing/2014/main" id="{4D3429E7-96C7-F01E-CA61-616E276194F8}"/>
              </a:ext>
            </a:extLst>
          </p:cNvPr>
          <p:cNvPicPr>
            <a:picLocks noChangeAspect="1"/>
          </p:cNvPicPr>
          <p:nvPr/>
        </p:nvPicPr>
        <p:blipFill>
          <a:blip r:embed="rId5"/>
          <a:stretch>
            <a:fillRect/>
          </a:stretch>
        </p:blipFill>
        <p:spPr>
          <a:xfrm flipH="1">
            <a:off x="7360852" y="3877116"/>
            <a:ext cx="830145" cy="830145"/>
          </a:xfrm>
          <a:prstGeom prst="rect">
            <a:avLst/>
          </a:prstGeom>
          <a:ln w="50800">
            <a:solidFill>
              <a:srgbClr val="00B050"/>
            </a:solidFill>
          </a:ln>
        </p:spPr>
      </p:pic>
      <p:sp>
        <p:nvSpPr>
          <p:cNvPr id="11" name="ZoneTexte 10">
            <a:hlinkClick r:id="rId3"/>
            <a:extLst>
              <a:ext uri="{FF2B5EF4-FFF2-40B4-BE49-F238E27FC236}">
                <a16:creationId xmlns:a16="http://schemas.microsoft.com/office/drawing/2014/main" id="{CCADFBAE-3109-7250-F2A5-50793761BE6F}"/>
              </a:ext>
            </a:extLst>
          </p:cNvPr>
          <p:cNvSpPr txBox="1"/>
          <p:nvPr/>
        </p:nvSpPr>
        <p:spPr>
          <a:xfrm>
            <a:off x="7238939" y="4757464"/>
            <a:ext cx="1098378" cy="369332"/>
          </a:xfrm>
          <a:prstGeom prst="rect">
            <a:avLst/>
          </a:prstGeom>
          <a:noFill/>
        </p:spPr>
        <p:txBody>
          <a:bodyPr wrap="none" rtlCol="0">
            <a:spAutoFit/>
          </a:bodyPr>
          <a:lstStyle/>
          <a:p>
            <a:r>
              <a:rPr lang="fr-FR" dirty="0"/>
              <a:t>ATLAS 15</a:t>
            </a:r>
          </a:p>
        </p:txBody>
      </p:sp>
      <p:sp>
        <p:nvSpPr>
          <p:cNvPr id="13" name="Ellipse 12">
            <a:extLst>
              <a:ext uri="{FF2B5EF4-FFF2-40B4-BE49-F238E27FC236}">
                <a16:creationId xmlns:a16="http://schemas.microsoft.com/office/drawing/2014/main" id="{B30A4AD0-7523-7E5C-FB7A-69201CB28768}"/>
              </a:ext>
            </a:extLst>
          </p:cNvPr>
          <p:cNvSpPr/>
          <p:nvPr/>
        </p:nvSpPr>
        <p:spPr>
          <a:xfrm>
            <a:off x="3115569" y="9193858"/>
            <a:ext cx="133350" cy="144868"/>
          </a:xfrm>
          <a:prstGeom prst="ellipse">
            <a:avLst/>
          </a:prstGeom>
          <a:solidFill>
            <a:srgbClr val="00F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82D1D28-C365-3612-52FA-261DA9F14700}"/>
              </a:ext>
            </a:extLst>
          </p:cNvPr>
          <p:cNvSpPr/>
          <p:nvPr/>
        </p:nvSpPr>
        <p:spPr>
          <a:xfrm>
            <a:off x="3148016" y="6001522"/>
            <a:ext cx="133350" cy="144868"/>
          </a:xfrm>
          <a:prstGeom prst="ellipse">
            <a:avLst/>
          </a:prstGeom>
          <a:solidFill>
            <a:srgbClr val="00F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361194B7-4F7F-85BC-A744-7C04698BCA86}"/>
              </a:ext>
            </a:extLst>
          </p:cNvPr>
          <p:cNvSpPr/>
          <p:nvPr/>
        </p:nvSpPr>
        <p:spPr>
          <a:xfrm>
            <a:off x="12483854" y="7854078"/>
            <a:ext cx="3686182" cy="247379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solidFill>
                  <a:srgbClr val="00FDFF"/>
                </a:solidFill>
              </a:rPr>
              <a:t>id5c16</a:t>
            </a:r>
            <a:r>
              <a:rPr lang="fr-FR" sz="1600" b="1" dirty="0">
                <a:solidFill>
                  <a:schemeClr val="tx1"/>
                </a:solidFill>
              </a:rPr>
              <a:t>: </a:t>
            </a:r>
          </a:p>
          <a:p>
            <a:r>
              <a:rPr lang="fr-FR" sz="1600" b="1" dirty="0">
                <a:solidFill>
                  <a:schemeClr val="tx1"/>
                </a:solidFill>
              </a:rPr>
              <a:t>	T_EUC = 16.6°</a:t>
            </a:r>
          </a:p>
          <a:p>
            <a:r>
              <a:rPr lang="fr-FR" sz="1600" b="1" dirty="0">
                <a:solidFill>
                  <a:schemeClr val="tx1"/>
                </a:solidFill>
              </a:rPr>
              <a:t>	T_SUB = 14°</a:t>
            </a:r>
          </a:p>
          <a:p>
            <a:r>
              <a:rPr lang="fr-FR" sz="1600" b="1" dirty="0">
                <a:solidFill>
                  <a:schemeClr val="tx1"/>
                </a:solidFill>
              </a:rPr>
              <a:t>	T_SST = 20.9°</a:t>
            </a:r>
          </a:p>
          <a:p>
            <a:endParaRPr lang="fr-FR" sz="1600" b="1" dirty="0">
              <a:solidFill>
                <a:schemeClr val="tx1"/>
              </a:solidFill>
            </a:endParaRPr>
          </a:p>
          <a:p>
            <a:r>
              <a:rPr lang="fr-FR" sz="1600" b="1" dirty="0">
                <a:solidFill>
                  <a:schemeClr val="tx1"/>
                </a:solidFill>
              </a:rPr>
              <a:t>	dx=1 &amp; </a:t>
            </a:r>
            <a:r>
              <a:rPr lang="fr-FR" sz="1600" b="1" dirty="0" err="1">
                <a:solidFill>
                  <a:schemeClr val="tx1"/>
                </a:solidFill>
              </a:rPr>
              <a:t>dy</a:t>
            </a:r>
            <a:r>
              <a:rPr lang="fr-FR" sz="1600" b="1" dirty="0">
                <a:solidFill>
                  <a:schemeClr val="tx1"/>
                </a:solidFill>
              </a:rPr>
              <a:t>=0.75</a:t>
            </a:r>
          </a:p>
          <a:p>
            <a:r>
              <a:rPr lang="fr-FR" sz="1600" b="1" dirty="0">
                <a:solidFill>
                  <a:schemeClr val="tx1"/>
                </a:solidFill>
              </a:rPr>
              <a:t>	</a:t>
            </a:r>
            <a:r>
              <a:rPr lang="fr-FR" sz="1600" b="1" dirty="0" err="1">
                <a:solidFill>
                  <a:schemeClr val="tx1"/>
                </a:solidFill>
              </a:rPr>
              <a:t>diff_up</a:t>
            </a:r>
            <a:r>
              <a:rPr lang="fr-FR" sz="1600" b="1" dirty="0">
                <a:solidFill>
                  <a:schemeClr val="tx1"/>
                </a:solidFill>
              </a:rPr>
              <a:t> = -2.40°</a:t>
            </a:r>
          </a:p>
          <a:p>
            <a:endParaRPr lang="fr-FR" sz="1600" b="1" dirty="0">
              <a:solidFill>
                <a:schemeClr val="tx1"/>
              </a:solidFill>
            </a:endParaRPr>
          </a:p>
          <a:p>
            <a:r>
              <a:rPr lang="fr-FR" sz="1600" b="1" dirty="0">
                <a:solidFill>
                  <a:srgbClr val="00FDFF"/>
                </a:solidFill>
              </a:rPr>
              <a:t>Le bon élève pas dans le critère</a:t>
            </a:r>
          </a:p>
        </p:txBody>
      </p:sp>
      <p:sp>
        <p:nvSpPr>
          <p:cNvPr id="16" name="Ellipse 15">
            <a:extLst>
              <a:ext uri="{FF2B5EF4-FFF2-40B4-BE49-F238E27FC236}">
                <a16:creationId xmlns:a16="http://schemas.microsoft.com/office/drawing/2014/main" id="{3283D082-A4AB-06B7-A13E-FA488487AB2B}"/>
              </a:ext>
            </a:extLst>
          </p:cNvPr>
          <p:cNvSpPr/>
          <p:nvPr/>
        </p:nvSpPr>
        <p:spPr>
          <a:xfrm>
            <a:off x="3109503" y="8871704"/>
            <a:ext cx="133350" cy="144868"/>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EABD060-F477-8F43-9D01-5DB960908FD0}"/>
              </a:ext>
            </a:extLst>
          </p:cNvPr>
          <p:cNvSpPr/>
          <p:nvPr/>
        </p:nvSpPr>
        <p:spPr>
          <a:xfrm>
            <a:off x="3164355" y="8871704"/>
            <a:ext cx="133350" cy="14486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8DB255AE-016D-4076-5272-BDC68C31E034}"/>
              </a:ext>
            </a:extLst>
          </p:cNvPr>
          <p:cNvSpPr/>
          <p:nvPr/>
        </p:nvSpPr>
        <p:spPr>
          <a:xfrm>
            <a:off x="4197350" y="7166566"/>
            <a:ext cx="133350" cy="1448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C6DB07D-F64D-0440-30B0-220512417A7C}"/>
              </a:ext>
            </a:extLst>
          </p:cNvPr>
          <p:cNvSpPr/>
          <p:nvPr/>
        </p:nvSpPr>
        <p:spPr>
          <a:xfrm>
            <a:off x="2171283" y="9601037"/>
            <a:ext cx="133350" cy="144868"/>
          </a:xfrm>
          <a:prstGeom prst="ellipse">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9025B75C-45DD-02BA-38EC-721473DBAFE1}"/>
              </a:ext>
            </a:extLst>
          </p:cNvPr>
          <p:cNvSpPr/>
          <p:nvPr/>
        </p:nvSpPr>
        <p:spPr>
          <a:xfrm>
            <a:off x="3136433" y="5383530"/>
            <a:ext cx="133350" cy="144868"/>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8ACFBF5-C01C-6F27-F604-6136949B0555}"/>
              </a:ext>
            </a:extLst>
          </p:cNvPr>
          <p:cNvSpPr/>
          <p:nvPr/>
        </p:nvSpPr>
        <p:spPr>
          <a:xfrm>
            <a:off x="3169349" y="6092641"/>
            <a:ext cx="133350" cy="14486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9DB79C0F-3943-1634-2799-A430B31FD92C}"/>
              </a:ext>
            </a:extLst>
          </p:cNvPr>
          <p:cNvSpPr/>
          <p:nvPr/>
        </p:nvSpPr>
        <p:spPr>
          <a:xfrm>
            <a:off x="2190271" y="5685167"/>
            <a:ext cx="133350" cy="144868"/>
          </a:xfrm>
          <a:prstGeom prst="ellipse">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24167779-577E-F3B3-5444-A43B41ABF1E1}"/>
              </a:ext>
            </a:extLst>
          </p:cNvPr>
          <p:cNvSpPr/>
          <p:nvPr/>
        </p:nvSpPr>
        <p:spPr>
          <a:xfrm>
            <a:off x="4191000" y="3770629"/>
            <a:ext cx="133350" cy="1448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Double flèche verticale 4">
            <a:extLst>
              <a:ext uri="{FF2B5EF4-FFF2-40B4-BE49-F238E27FC236}">
                <a16:creationId xmlns:a16="http://schemas.microsoft.com/office/drawing/2014/main" id="{61276E73-3865-C208-B956-71054F44381F}"/>
              </a:ext>
            </a:extLst>
          </p:cNvPr>
          <p:cNvSpPr/>
          <p:nvPr/>
        </p:nvSpPr>
        <p:spPr>
          <a:xfrm>
            <a:off x="3356232" y="6050559"/>
            <a:ext cx="133349" cy="323584"/>
          </a:xfrm>
          <a:prstGeom prst="upDown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Double flèche verticale 5">
            <a:extLst>
              <a:ext uri="{FF2B5EF4-FFF2-40B4-BE49-F238E27FC236}">
                <a16:creationId xmlns:a16="http://schemas.microsoft.com/office/drawing/2014/main" id="{3A8B0E82-B7BC-8D1E-8382-0B0A49A1AFE2}"/>
              </a:ext>
            </a:extLst>
          </p:cNvPr>
          <p:cNvSpPr/>
          <p:nvPr/>
        </p:nvSpPr>
        <p:spPr>
          <a:xfrm>
            <a:off x="3275393" y="8929183"/>
            <a:ext cx="143000" cy="323584"/>
          </a:xfrm>
          <a:prstGeom prst="upDown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Double flèche verticale 6">
            <a:extLst>
              <a:ext uri="{FF2B5EF4-FFF2-40B4-BE49-F238E27FC236}">
                <a16:creationId xmlns:a16="http://schemas.microsoft.com/office/drawing/2014/main" id="{F9B0DE85-B6B1-EF79-B5DC-8F70A11A6F61}"/>
              </a:ext>
            </a:extLst>
          </p:cNvPr>
          <p:cNvSpPr/>
          <p:nvPr/>
        </p:nvSpPr>
        <p:spPr>
          <a:xfrm>
            <a:off x="3238098" y="6040672"/>
            <a:ext cx="133349" cy="323584"/>
          </a:xfrm>
          <a:prstGeom prst="upDownArrow">
            <a:avLst/>
          </a:prstGeom>
          <a:pattFill prst="dkHorz">
            <a:fgClr>
              <a:srgbClr val="FF0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76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51" grpId="0" animBg="1"/>
      <p:bldP spid="52" grpId="0" animBg="1"/>
      <p:bldP spid="53" grpId="0" animBg="1"/>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AEE6D-90B9-B65E-0089-E2D1BABF69D0}"/>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1656032F-139F-479E-B7C9-C135E6141685}"/>
              </a:ext>
            </a:extLst>
          </p:cNvPr>
          <p:cNvPicPr>
            <a:picLocks noChangeAspect="1"/>
          </p:cNvPicPr>
          <p:nvPr/>
        </p:nvPicPr>
        <p:blipFill>
          <a:blip r:embed="rId2"/>
          <a:srcRect/>
          <a:stretch/>
        </p:blipFill>
        <p:spPr>
          <a:xfrm>
            <a:off x="612229" y="1907608"/>
            <a:ext cx="5397500" cy="8991600"/>
          </a:xfrm>
          <a:prstGeom prst="rect">
            <a:avLst/>
          </a:prstGeom>
        </p:spPr>
      </p:pic>
      <p:sp>
        <p:nvSpPr>
          <p:cNvPr id="11" name="Rectangle : coins arrondis 10">
            <a:extLst>
              <a:ext uri="{FF2B5EF4-FFF2-40B4-BE49-F238E27FC236}">
                <a16:creationId xmlns:a16="http://schemas.microsoft.com/office/drawing/2014/main" id="{D42F547A-FBF6-5C45-03B5-F4C775C64FFF}"/>
              </a:ext>
            </a:extLst>
          </p:cNvPr>
          <p:cNvSpPr/>
          <p:nvPr/>
        </p:nvSpPr>
        <p:spPr>
          <a:xfrm>
            <a:off x="2660942" y="2317137"/>
            <a:ext cx="1217485" cy="200070"/>
          </a:xfrm>
          <a:prstGeom prst="roundRect">
            <a:avLst/>
          </a:prstGeom>
          <a:solidFill>
            <a:srgbClr val="92D050">
              <a:alpha val="26670"/>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6F1483CF-F405-B481-15AE-18CC89EA6FA7}"/>
              </a:ext>
            </a:extLst>
          </p:cNvPr>
          <p:cNvSpPr/>
          <p:nvPr/>
        </p:nvSpPr>
        <p:spPr>
          <a:xfrm>
            <a:off x="4167913" y="2749134"/>
            <a:ext cx="309043" cy="225469"/>
          </a:xfrm>
          <a:prstGeom prst="roundRect">
            <a:avLst/>
          </a:prstGeom>
          <a:solidFill>
            <a:srgbClr val="92D05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781E7A2C-05DB-B2B2-8651-A451870F1008}"/>
              </a:ext>
            </a:extLst>
          </p:cNvPr>
          <p:cNvSpPr/>
          <p:nvPr/>
        </p:nvSpPr>
        <p:spPr>
          <a:xfrm>
            <a:off x="4603995" y="7688901"/>
            <a:ext cx="309043" cy="225469"/>
          </a:xfrm>
          <a:prstGeom prst="roundRect">
            <a:avLst/>
          </a:prstGeom>
          <a:solidFill>
            <a:srgbClr val="FF000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ADAEA07C-B87A-6C59-A0C4-DED99F3794C1}"/>
              </a:ext>
            </a:extLst>
          </p:cNvPr>
          <p:cNvSpPr/>
          <p:nvPr/>
        </p:nvSpPr>
        <p:spPr>
          <a:xfrm>
            <a:off x="4613018" y="5055481"/>
            <a:ext cx="400343" cy="237350"/>
          </a:xfrm>
          <a:prstGeom prst="roundRect">
            <a:avLst/>
          </a:prstGeom>
          <a:solidFill>
            <a:srgbClr val="0070C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320C7A0F-D051-334E-9AD2-F4F9410BA8FD}"/>
              </a:ext>
            </a:extLst>
          </p:cNvPr>
          <p:cNvSpPr/>
          <p:nvPr/>
        </p:nvSpPr>
        <p:spPr>
          <a:xfrm>
            <a:off x="833640" y="693868"/>
            <a:ext cx="4954678" cy="146933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dy</a:t>
            </a:r>
            <a:r>
              <a:rPr lang="fr-FR" b="1" dirty="0">
                <a:solidFill>
                  <a:schemeClr val="tx1"/>
                </a:solidFill>
              </a:rPr>
              <a:t> &lt; 0.4  (Haute résolution en latitude)</a:t>
            </a:r>
          </a:p>
          <a:p>
            <a:pPr algn="ctr"/>
            <a:r>
              <a:rPr lang="fr-FR" b="1" dirty="0">
                <a:solidFill>
                  <a:schemeClr val="tx1"/>
                </a:solidFill>
              </a:rPr>
              <a:t>&amp;</a:t>
            </a:r>
          </a:p>
          <a:p>
            <a:pPr algn="ctr"/>
            <a:r>
              <a:rPr lang="fr-FR" b="1" dirty="0">
                <a:solidFill>
                  <a:schemeClr val="tx1"/>
                </a:solidFill>
              </a:rPr>
              <a:t>diff </a:t>
            </a:r>
            <a:r>
              <a:rPr lang="fr-FR" b="1" dirty="0" err="1">
                <a:solidFill>
                  <a:schemeClr val="tx1"/>
                </a:solidFill>
              </a:rPr>
              <a:t>upBas</a:t>
            </a:r>
            <a:r>
              <a:rPr lang="fr-FR" b="1" dirty="0">
                <a:solidFill>
                  <a:schemeClr val="tx1"/>
                </a:solidFill>
              </a:rPr>
              <a:t> = -0.5°c (upwelling représenté</a:t>
            </a:r>
          </a:p>
          <a:p>
            <a:pPr algn="ctr"/>
            <a:r>
              <a:rPr lang="fr-FR" dirty="0">
                <a:solidFill>
                  <a:schemeClr val="tx1"/>
                </a:solidFill>
              </a:rPr>
              <a:t>88 =&gt; </a:t>
            </a:r>
            <a:r>
              <a:rPr lang="fr-FR" dirty="0">
                <a:solidFill>
                  <a:schemeClr val="tx1"/>
                </a:solidFill>
                <a:highlight>
                  <a:srgbClr val="00FF00"/>
                </a:highlight>
              </a:rPr>
              <a:t>15 </a:t>
            </a:r>
            <a:r>
              <a:rPr lang="fr-FR" dirty="0">
                <a:solidFill>
                  <a:schemeClr val="tx1"/>
                </a:solidFill>
              </a:rPr>
              <a:t>simus (7 cmip5 &amp; 8 cmip6)</a:t>
            </a:r>
          </a:p>
        </p:txBody>
      </p:sp>
      <p:pic>
        <p:nvPicPr>
          <p:cNvPr id="16" name="Image 15">
            <a:extLst>
              <a:ext uri="{FF2B5EF4-FFF2-40B4-BE49-F238E27FC236}">
                <a16:creationId xmlns:a16="http://schemas.microsoft.com/office/drawing/2014/main" id="{989D977D-923D-F80F-1A10-CC8C3414CA90}"/>
              </a:ext>
            </a:extLst>
          </p:cNvPr>
          <p:cNvPicPr>
            <a:picLocks noChangeAspect="1"/>
          </p:cNvPicPr>
          <p:nvPr/>
        </p:nvPicPr>
        <p:blipFill>
          <a:blip r:embed="rId3"/>
          <a:srcRect/>
          <a:stretch/>
        </p:blipFill>
        <p:spPr>
          <a:xfrm>
            <a:off x="5927140" y="1907608"/>
            <a:ext cx="5397500" cy="8991600"/>
          </a:xfrm>
          <a:prstGeom prst="rect">
            <a:avLst/>
          </a:prstGeom>
        </p:spPr>
      </p:pic>
      <p:sp>
        <p:nvSpPr>
          <p:cNvPr id="17" name="Rectangle : coins arrondis 16">
            <a:extLst>
              <a:ext uri="{FF2B5EF4-FFF2-40B4-BE49-F238E27FC236}">
                <a16:creationId xmlns:a16="http://schemas.microsoft.com/office/drawing/2014/main" id="{4695D139-0525-C0DE-470B-59965E5E1B22}"/>
              </a:ext>
            </a:extLst>
          </p:cNvPr>
          <p:cNvSpPr/>
          <p:nvPr/>
        </p:nvSpPr>
        <p:spPr>
          <a:xfrm>
            <a:off x="7975853" y="2317137"/>
            <a:ext cx="1217485" cy="200070"/>
          </a:xfrm>
          <a:prstGeom prst="roundRect">
            <a:avLst/>
          </a:prstGeom>
          <a:solidFill>
            <a:srgbClr val="92D050">
              <a:alpha val="26670"/>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FF1DB61A-5CE4-DCEB-5113-9D141982B2DC}"/>
              </a:ext>
            </a:extLst>
          </p:cNvPr>
          <p:cNvSpPr/>
          <p:nvPr/>
        </p:nvSpPr>
        <p:spPr>
          <a:xfrm>
            <a:off x="9482824" y="2749134"/>
            <a:ext cx="309043" cy="225469"/>
          </a:xfrm>
          <a:prstGeom prst="roundRect">
            <a:avLst/>
          </a:prstGeom>
          <a:solidFill>
            <a:srgbClr val="92D05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AEE0CB17-29C9-651D-BE3B-D6CD59991615}"/>
              </a:ext>
            </a:extLst>
          </p:cNvPr>
          <p:cNvSpPr/>
          <p:nvPr/>
        </p:nvSpPr>
        <p:spPr>
          <a:xfrm>
            <a:off x="10128099" y="7486444"/>
            <a:ext cx="309043" cy="225469"/>
          </a:xfrm>
          <a:prstGeom prst="roundRect">
            <a:avLst/>
          </a:prstGeom>
          <a:solidFill>
            <a:srgbClr val="FF000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C63BB571-EC76-1D8C-CF72-0E7CBF1F7991}"/>
              </a:ext>
            </a:extLst>
          </p:cNvPr>
          <p:cNvSpPr/>
          <p:nvPr/>
        </p:nvSpPr>
        <p:spPr>
          <a:xfrm>
            <a:off x="10082450" y="5420880"/>
            <a:ext cx="400343" cy="237350"/>
          </a:xfrm>
          <a:prstGeom prst="roundRect">
            <a:avLst/>
          </a:prstGeom>
          <a:solidFill>
            <a:srgbClr val="0070C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9D21497C-902A-A21C-A660-D27158D742E1}"/>
              </a:ext>
            </a:extLst>
          </p:cNvPr>
          <p:cNvSpPr/>
          <p:nvPr/>
        </p:nvSpPr>
        <p:spPr>
          <a:xfrm>
            <a:off x="6148551" y="693868"/>
            <a:ext cx="4954678" cy="146933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dy</a:t>
            </a:r>
            <a:r>
              <a:rPr lang="fr-FR" b="1" dirty="0">
                <a:solidFill>
                  <a:schemeClr val="tx1"/>
                </a:solidFill>
              </a:rPr>
              <a:t> &lt; 0.4  (Haute résolution en latitude)</a:t>
            </a:r>
          </a:p>
          <a:p>
            <a:pPr algn="ctr"/>
            <a:r>
              <a:rPr lang="fr-FR" b="1" dirty="0">
                <a:solidFill>
                  <a:schemeClr val="tx1"/>
                </a:solidFill>
              </a:rPr>
              <a:t>&amp;</a:t>
            </a:r>
          </a:p>
          <a:p>
            <a:pPr algn="ctr"/>
            <a:r>
              <a:rPr lang="fr-FR" b="1" dirty="0">
                <a:solidFill>
                  <a:schemeClr val="tx1"/>
                </a:solidFill>
              </a:rPr>
              <a:t>diff </a:t>
            </a:r>
            <a:r>
              <a:rPr lang="fr-FR" b="1" dirty="0" err="1">
                <a:solidFill>
                  <a:schemeClr val="tx1"/>
                </a:solidFill>
              </a:rPr>
              <a:t>upBas</a:t>
            </a:r>
            <a:r>
              <a:rPr lang="fr-FR" b="1" dirty="0">
                <a:solidFill>
                  <a:schemeClr val="tx1"/>
                </a:solidFill>
              </a:rPr>
              <a:t> = -0.5°c (upwelling représenté</a:t>
            </a:r>
          </a:p>
          <a:p>
            <a:pPr algn="ctr"/>
            <a:r>
              <a:rPr lang="fr-FR" dirty="0">
                <a:solidFill>
                  <a:schemeClr val="tx1"/>
                </a:solidFill>
              </a:rPr>
              <a:t>88 =&gt; </a:t>
            </a:r>
            <a:r>
              <a:rPr lang="fr-FR" dirty="0">
                <a:solidFill>
                  <a:schemeClr val="tx1"/>
                </a:solidFill>
                <a:highlight>
                  <a:srgbClr val="00FF00"/>
                </a:highlight>
              </a:rPr>
              <a:t>27 </a:t>
            </a:r>
            <a:r>
              <a:rPr lang="fr-FR" dirty="0">
                <a:solidFill>
                  <a:schemeClr val="tx1"/>
                </a:solidFill>
              </a:rPr>
              <a:t>simus (7 cmip5 &amp; 20 cmip6)</a:t>
            </a:r>
          </a:p>
        </p:txBody>
      </p:sp>
      <p:pic>
        <p:nvPicPr>
          <p:cNvPr id="2" name="Image 1" descr="Une image contenant croquis, conception, clipart, dessin&#10;&#10;Description générée automatiquement">
            <a:hlinkClick r:id="rId4"/>
            <a:extLst>
              <a:ext uri="{FF2B5EF4-FFF2-40B4-BE49-F238E27FC236}">
                <a16:creationId xmlns:a16="http://schemas.microsoft.com/office/drawing/2014/main" id="{C55BF620-4328-2131-32F3-8C05D7EAFABC}"/>
              </a:ext>
            </a:extLst>
          </p:cNvPr>
          <p:cNvPicPr>
            <a:picLocks noChangeAspect="1"/>
          </p:cNvPicPr>
          <p:nvPr/>
        </p:nvPicPr>
        <p:blipFill>
          <a:blip r:embed="rId5"/>
          <a:stretch>
            <a:fillRect/>
          </a:stretch>
        </p:blipFill>
        <p:spPr>
          <a:xfrm flipH="1">
            <a:off x="11184671" y="9608684"/>
            <a:ext cx="1372622" cy="1372622"/>
          </a:xfrm>
          <a:prstGeom prst="rect">
            <a:avLst/>
          </a:prstGeom>
          <a:ln w="50800">
            <a:solidFill>
              <a:srgbClr val="00B050"/>
            </a:solidFill>
          </a:ln>
        </p:spPr>
      </p:pic>
      <p:pic>
        <p:nvPicPr>
          <p:cNvPr id="4" name="Image 3" descr="Une image contenant texte, ligne, diagramme, Tracé&#10;&#10;Le contenu généré par l’IA peut être incorrect.">
            <a:extLst>
              <a:ext uri="{FF2B5EF4-FFF2-40B4-BE49-F238E27FC236}">
                <a16:creationId xmlns:a16="http://schemas.microsoft.com/office/drawing/2014/main" id="{1DEC0C36-A4C1-4AD0-E1E5-937A70FBE37F}"/>
              </a:ext>
            </a:extLst>
          </p:cNvPr>
          <p:cNvPicPr>
            <a:picLocks noChangeAspect="1"/>
          </p:cNvPicPr>
          <p:nvPr/>
        </p:nvPicPr>
        <p:blipFill>
          <a:blip r:embed="rId6"/>
          <a:stretch>
            <a:fillRect/>
          </a:stretch>
        </p:blipFill>
        <p:spPr>
          <a:xfrm>
            <a:off x="12417324" y="358207"/>
            <a:ext cx="4318000" cy="4318000"/>
          </a:xfrm>
          <a:prstGeom prst="rect">
            <a:avLst/>
          </a:prstGeom>
        </p:spPr>
      </p:pic>
      <p:pic>
        <p:nvPicPr>
          <p:cNvPr id="5" name="Image 4">
            <a:extLst>
              <a:ext uri="{FF2B5EF4-FFF2-40B4-BE49-F238E27FC236}">
                <a16:creationId xmlns:a16="http://schemas.microsoft.com/office/drawing/2014/main" id="{0C42C77E-5A59-D640-AD47-B8C7A482EA5E}"/>
              </a:ext>
            </a:extLst>
          </p:cNvPr>
          <p:cNvPicPr>
            <a:picLocks noChangeAspect="1"/>
          </p:cNvPicPr>
          <p:nvPr/>
        </p:nvPicPr>
        <p:blipFill>
          <a:blip r:embed="rId7"/>
          <a:srcRect/>
          <a:stretch/>
        </p:blipFill>
        <p:spPr>
          <a:xfrm>
            <a:off x="12557293" y="4957825"/>
            <a:ext cx="4318000" cy="4318000"/>
          </a:xfrm>
          <a:prstGeom prst="rect">
            <a:avLst/>
          </a:prstGeom>
        </p:spPr>
      </p:pic>
    </p:spTree>
    <p:extLst>
      <p:ext uri="{BB962C8B-B14F-4D97-AF65-F5344CB8AC3E}">
        <p14:creationId xmlns:p14="http://schemas.microsoft.com/office/powerpoint/2010/main" val="16077790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DDAE-BD8B-3973-3E0F-DD8379F91B4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4B4351B-4C70-0F6F-F832-CC905A017C14}"/>
              </a:ext>
            </a:extLst>
          </p:cNvPr>
          <p:cNvSpPr txBox="1"/>
          <p:nvPr/>
        </p:nvSpPr>
        <p:spPr>
          <a:xfrm>
            <a:off x="1440656" y="2228722"/>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Influence sur temp</a:t>
            </a:r>
          </a:p>
          <a:p>
            <a:pPr algn="ctr"/>
            <a:r>
              <a:rPr lang="fr-FR" sz="13228" b="1" dirty="0">
                <a:solidFill>
                  <a:srgbClr val="0070C0"/>
                </a:solidFill>
              </a:rPr>
              <a:t>de dx &amp; </a:t>
            </a:r>
            <a:r>
              <a:rPr lang="fr-FR" sz="13228" b="1" dirty="0" err="1">
                <a:solidFill>
                  <a:srgbClr val="0070C0"/>
                </a:solidFill>
              </a:rPr>
              <a:t>dy</a:t>
            </a:r>
            <a:endParaRPr lang="fr-FR" sz="13228" b="1" dirty="0">
              <a:solidFill>
                <a:srgbClr val="0070C0"/>
              </a:solidFill>
            </a:endParaRPr>
          </a:p>
        </p:txBody>
      </p:sp>
      <p:sp>
        <p:nvSpPr>
          <p:cNvPr id="3" name="Espace réservé du pied de page 2">
            <a:extLst>
              <a:ext uri="{FF2B5EF4-FFF2-40B4-BE49-F238E27FC236}">
                <a16:creationId xmlns:a16="http://schemas.microsoft.com/office/drawing/2014/main" id="{DC5E9DDE-DB9B-DB8F-1951-9D44FB4345BD}"/>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88C2DB5A-BFD1-CD85-8DD3-F6346A19AF4A}"/>
              </a:ext>
            </a:extLst>
          </p:cNvPr>
          <p:cNvSpPr>
            <a:spLocks noGrp="1"/>
          </p:cNvSpPr>
          <p:nvPr>
            <p:ph type="sldNum" sz="quarter" idx="12"/>
          </p:nvPr>
        </p:nvSpPr>
        <p:spPr/>
        <p:txBody>
          <a:bodyPr/>
          <a:lstStyle/>
          <a:p>
            <a:pPr>
              <a:defRPr/>
            </a:pPr>
            <a:fld id="{A80E75F5-EB0F-344E-990A-2D3842577099}" type="slidenum">
              <a:rPr lang="fr-FR" altLang="fr-FR" smtClean="0"/>
              <a:pPr>
                <a:defRPr/>
              </a:pPr>
              <a:t>101</a:t>
            </a:fld>
            <a:endParaRPr lang="fr-FR" altLang="fr-FR"/>
          </a:p>
        </p:txBody>
      </p:sp>
      <p:sp>
        <p:nvSpPr>
          <p:cNvPr id="5" name="ZoneTexte 4">
            <a:extLst>
              <a:ext uri="{FF2B5EF4-FFF2-40B4-BE49-F238E27FC236}">
                <a16:creationId xmlns:a16="http://schemas.microsoft.com/office/drawing/2014/main" id="{1E87D015-6112-6B01-9601-D7F9CC566F35}"/>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815D9498-0A3A-01E2-F199-0F5C6DA23E2B}"/>
              </a:ext>
            </a:extLst>
          </p:cNvPr>
          <p:cNvSpPr txBox="1"/>
          <p:nvPr/>
        </p:nvSpPr>
        <p:spPr>
          <a:xfrm>
            <a:off x="2576830" y="7257548"/>
            <a:ext cx="12612987" cy="3145413"/>
          </a:xfrm>
          <a:prstGeom prst="rect">
            <a:avLst/>
          </a:prstGeom>
          <a:noFill/>
        </p:spPr>
        <p:txBody>
          <a:bodyPr wrap="square" rtlCol="0">
            <a:spAutoFit/>
          </a:bodyPr>
          <a:lstStyle/>
          <a:p>
            <a:pPr marL="472488" indent="-472488">
              <a:buFont typeface="Arial" panose="020B0604020202020204" pitchFamily="34" charset="0"/>
              <a:buChar char="•"/>
            </a:pPr>
            <a:r>
              <a:rPr lang="fr-FR" sz="3968" b="1" dirty="0"/>
              <a:t>Influence de dx &amp; </a:t>
            </a:r>
            <a:r>
              <a:rPr lang="fr-FR" sz="3968" b="1" dirty="0" err="1"/>
              <a:t>dy</a:t>
            </a:r>
            <a:r>
              <a:rPr lang="fr-FR" sz="3968" b="1" dirty="0"/>
              <a:t> sur </a:t>
            </a:r>
          </a:p>
          <a:p>
            <a:pPr marL="1310764" lvl="1" indent="-472488">
              <a:buFont typeface="Arial" panose="020B0604020202020204" pitchFamily="34" charset="0"/>
              <a:buChar char="•"/>
            </a:pPr>
            <a:r>
              <a:rPr lang="fr-FR" sz="3968" b="1" dirty="0" err="1"/>
              <a:t>sst</a:t>
            </a:r>
            <a:endParaRPr lang="fr-FR" sz="3968" b="1" dirty="0"/>
          </a:p>
          <a:p>
            <a:pPr marL="1310764" lvl="1" indent="-472488">
              <a:buFont typeface="Arial" panose="020B0604020202020204" pitchFamily="34" charset="0"/>
              <a:buChar char="•"/>
            </a:pPr>
            <a:r>
              <a:rPr lang="fr-FR" sz="3968" b="1" dirty="0" err="1"/>
              <a:t>sst</a:t>
            </a:r>
            <a:r>
              <a:rPr lang="fr-FR" sz="3968" b="1" dirty="0"/>
              <a:t> – T_31-108m</a:t>
            </a:r>
          </a:p>
          <a:p>
            <a:pPr marL="1310764" lvl="1" indent="-472488">
              <a:buFont typeface="Arial" panose="020B0604020202020204" pitchFamily="34" charset="0"/>
              <a:buChar char="•"/>
            </a:pPr>
            <a:r>
              <a:rPr lang="fr-FR" sz="3968" b="1" dirty="0"/>
              <a:t>dT_31-108m :</a:t>
            </a:r>
          </a:p>
          <a:p>
            <a:pPr lvl="2"/>
            <a:r>
              <a:rPr lang="fr-FR" sz="3968" b="1" dirty="0"/>
              <a:t> (delta </a:t>
            </a:r>
            <a:r>
              <a:rPr lang="fr-FR" sz="3968" b="1" dirty="0" err="1"/>
              <a:t>T</a:t>
            </a:r>
            <a:r>
              <a:rPr lang="fr-FR" sz="3968" b="1" dirty="0"/>
              <a:t>  en subsurface </a:t>
            </a:r>
            <a:r>
              <a:rPr lang="fr-FR" sz="3968" b="1" dirty="0" err="1"/>
              <a:t>upBas</a:t>
            </a:r>
            <a:r>
              <a:rPr lang="fr-FR" sz="3968" b="1" dirty="0"/>
              <a:t> off/</a:t>
            </a:r>
            <a:r>
              <a:rPr lang="fr-FR" sz="3968" b="1" dirty="0" err="1"/>
              <a:t>coastal</a:t>
            </a:r>
            <a:r>
              <a:rPr lang="fr-FR" sz="3968" b="1" dirty="0"/>
              <a:t>)  </a:t>
            </a:r>
          </a:p>
        </p:txBody>
      </p:sp>
    </p:spTree>
    <p:extLst>
      <p:ext uri="{BB962C8B-B14F-4D97-AF65-F5344CB8AC3E}">
        <p14:creationId xmlns:p14="http://schemas.microsoft.com/office/powerpoint/2010/main" val="1265239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97997-9EFE-DB8E-B1EB-E914BAF3EB0E}"/>
            </a:ext>
          </a:extLst>
        </p:cNvPr>
        <p:cNvGrpSpPr/>
        <p:nvPr/>
      </p:nvGrpSpPr>
      <p:grpSpPr>
        <a:xfrm>
          <a:off x="0" y="0"/>
          <a:ext cx="0" cy="0"/>
          <a:chOff x="0" y="0"/>
          <a:chExt cx="0" cy="0"/>
        </a:xfrm>
      </p:grpSpPr>
      <p:pic>
        <p:nvPicPr>
          <p:cNvPr id="8" name="Image 7" descr="Une image contenant texte, diagramme, ligne, Tracé&#10;&#10;Le contenu généré par l’IA peut être incorrect.">
            <a:extLst>
              <a:ext uri="{FF2B5EF4-FFF2-40B4-BE49-F238E27FC236}">
                <a16:creationId xmlns:a16="http://schemas.microsoft.com/office/drawing/2014/main" id="{FA91C5D4-DD90-AE67-4583-683A6446B339}"/>
              </a:ext>
            </a:extLst>
          </p:cNvPr>
          <p:cNvPicPr>
            <a:picLocks noChangeAspect="1"/>
          </p:cNvPicPr>
          <p:nvPr/>
        </p:nvPicPr>
        <p:blipFill>
          <a:blip r:embed="rId2"/>
          <a:stretch>
            <a:fill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DC0BC955-EE37-494E-3681-90E8DC354F7A}"/>
              </a:ext>
            </a:extLst>
          </p:cNvPr>
          <p:cNvSpPr>
            <a:spLocks noGrp="1"/>
          </p:cNvSpPr>
          <p:nvPr>
            <p:ph type="ctrTitle"/>
          </p:nvPr>
        </p:nvSpPr>
        <p:spPr>
          <a:xfrm>
            <a:off x="0" y="3"/>
            <a:ext cx="18000663" cy="650506"/>
          </a:xfrm>
        </p:spPr>
        <p:txBody>
          <a:bodyPr/>
          <a:lstStyle/>
          <a:p>
            <a:r>
              <a:rPr kumimoji="0" lang="fr-FR" sz="2976" b="1" i="0" u="none" strike="noStrike" kern="1200" cap="none" spc="0" normalizeH="0" baseline="0" noProof="0" dirty="0" err="1">
                <a:ln>
                  <a:noFill/>
                </a:ln>
                <a:solidFill>
                  <a:srgbClr val="0432FF"/>
                </a:solidFill>
                <a:effectLst/>
                <a:uLnTx/>
                <a:uFillTx/>
                <a:latin typeface="Comic Sans MS"/>
                <a:ea typeface="ＭＳ Ｐゴシック" charset="0"/>
              </a:rPr>
              <a:t>sst</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 = f (</a:t>
            </a:r>
            <a:r>
              <a:rPr kumimoji="0" lang="fr-FR" sz="2976" b="1" i="0" u="none" strike="noStrike" kern="1200" cap="none" spc="0" normalizeH="0" baseline="0" noProof="0" dirty="0">
                <a:ln>
                  <a:noFill/>
                </a:ln>
                <a:solidFill>
                  <a:srgbClr val="0432FF"/>
                </a:solidFill>
                <a:effectLst/>
                <a:uLnTx/>
                <a:uFillTx/>
                <a:latin typeface="Comic Sans MS"/>
                <a:ea typeface="ＭＳ Ｐゴシック" charset="0"/>
              </a:rPr>
              <a:t>dx</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a:t>
            </a:r>
            <a:endParaRPr lang="fr-FR" dirty="0"/>
          </a:p>
        </p:txBody>
      </p:sp>
    </p:spTree>
    <p:extLst>
      <p:ext uri="{BB962C8B-B14F-4D97-AF65-F5344CB8AC3E}">
        <p14:creationId xmlns:p14="http://schemas.microsoft.com/office/powerpoint/2010/main" val="20695323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FCCD9-DD4D-8DB8-FD5F-A36742A7A7F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C73488D7-E963-E8C8-9C02-FACB073050D4}"/>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52F01C7A-214D-5AAD-E5F5-6A3F52017223}"/>
              </a:ext>
            </a:extLst>
          </p:cNvPr>
          <p:cNvSpPr>
            <a:spLocks noGrp="1"/>
          </p:cNvSpPr>
          <p:nvPr>
            <p:ph type="ctrTitle"/>
          </p:nvPr>
        </p:nvSpPr>
        <p:spPr>
          <a:xfrm>
            <a:off x="0" y="3"/>
            <a:ext cx="18000663" cy="650506"/>
          </a:xfrm>
        </p:spPr>
        <p:txBody>
          <a:bodyPr/>
          <a:lstStyle/>
          <a:p>
            <a:r>
              <a:rPr kumimoji="0" lang="fr-FR" sz="2976" b="1" i="0" u="none" strike="noStrike" kern="1200" cap="none" spc="0" normalizeH="0" baseline="0" noProof="0" dirty="0" err="1">
                <a:ln>
                  <a:noFill/>
                </a:ln>
                <a:solidFill>
                  <a:srgbClr val="0432FF"/>
                </a:solidFill>
                <a:effectLst/>
                <a:uLnTx/>
                <a:uFillTx/>
                <a:latin typeface="Comic Sans MS"/>
                <a:ea typeface="ＭＳ Ｐゴシック" charset="0"/>
              </a:rPr>
              <a:t>sst</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 = f (</a:t>
            </a:r>
            <a:r>
              <a:rPr kumimoji="0" lang="fr-FR" sz="2976" b="1" i="0" u="none" strike="noStrike" kern="1200" cap="none" spc="0" normalizeH="0" baseline="0" noProof="0" dirty="0" err="1">
                <a:ln>
                  <a:noFill/>
                </a:ln>
                <a:solidFill>
                  <a:srgbClr val="0432FF"/>
                </a:solidFill>
                <a:effectLst/>
                <a:uLnTx/>
                <a:uFillTx/>
                <a:latin typeface="Comic Sans MS"/>
                <a:ea typeface="ＭＳ Ｐゴシック" charset="0"/>
              </a:rPr>
              <a:t>dy</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a:t>
            </a:r>
            <a:endParaRPr lang="fr-FR" dirty="0"/>
          </a:p>
        </p:txBody>
      </p:sp>
    </p:spTree>
    <p:extLst>
      <p:ext uri="{BB962C8B-B14F-4D97-AF65-F5344CB8AC3E}">
        <p14:creationId xmlns:p14="http://schemas.microsoft.com/office/powerpoint/2010/main" val="37744432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52C57-0D3A-6AFD-3302-3EA1B4506C85}"/>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064A41FF-6098-80EE-F6DF-A7FBE4B3C2E3}"/>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A845E8D1-04F2-F448-05EC-2923D6E779CF}"/>
              </a:ext>
            </a:extLst>
          </p:cNvPr>
          <p:cNvSpPr>
            <a:spLocks noGrp="1"/>
          </p:cNvSpPr>
          <p:nvPr>
            <p:ph type="ctrTitle"/>
          </p:nvPr>
        </p:nvSpPr>
        <p:spPr>
          <a:xfrm>
            <a:off x="0" y="3"/>
            <a:ext cx="18000663" cy="650506"/>
          </a:xfrm>
        </p:spPr>
        <p:txBody>
          <a:bodyPr/>
          <a:lstStyle/>
          <a:p>
            <a:r>
              <a:rPr lang="fr-FR" sz="2976" b="1" dirty="0">
                <a:solidFill>
                  <a:srgbClr val="0432FF"/>
                </a:solidFill>
                <a:latin typeface="Comic Sans MS"/>
              </a:rPr>
              <a:t>s</a:t>
            </a:r>
            <a:r>
              <a:rPr kumimoji="0" lang="fr-FR" sz="2976" b="1" i="0" u="none" strike="noStrike" kern="1200" cap="none" spc="0" normalizeH="0" baseline="0" noProof="0" dirty="0">
                <a:ln>
                  <a:noFill/>
                </a:ln>
                <a:solidFill>
                  <a:srgbClr val="0432FF"/>
                </a:solidFill>
                <a:effectLst/>
                <a:uLnTx/>
                <a:uFillTx/>
                <a:latin typeface="Comic Sans MS"/>
                <a:ea typeface="ＭＳ Ｐゴシック" charset="0"/>
              </a:rPr>
              <a:t>st – T_31-108m </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 f (</a:t>
            </a:r>
            <a:r>
              <a:rPr kumimoji="0" lang="fr-FR" sz="2976" b="1" i="0" u="none" strike="noStrike" kern="1200" cap="none" spc="0" normalizeH="0" baseline="0" noProof="0" dirty="0">
                <a:ln>
                  <a:noFill/>
                </a:ln>
                <a:solidFill>
                  <a:srgbClr val="0432FF"/>
                </a:solidFill>
                <a:effectLst/>
                <a:uLnTx/>
                <a:uFillTx/>
                <a:latin typeface="Comic Sans MS"/>
                <a:ea typeface="ＭＳ Ｐゴシック" charset="0"/>
              </a:rPr>
              <a:t>dx</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a:t>
            </a:r>
            <a:endParaRPr lang="fr-FR" dirty="0"/>
          </a:p>
        </p:txBody>
      </p:sp>
    </p:spTree>
    <p:extLst>
      <p:ext uri="{BB962C8B-B14F-4D97-AF65-F5344CB8AC3E}">
        <p14:creationId xmlns:p14="http://schemas.microsoft.com/office/powerpoint/2010/main" val="3597326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E185-33F5-E468-31A6-7AF7AB118502}"/>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B52897A8-B082-D6FD-955B-53F89A100CE6}"/>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123BE1A5-EA8A-47CD-6871-3B4174E67363}"/>
              </a:ext>
            </a:extLst>
          </p:cNvPr>
          <p:cNvSpPr>
            <a:spLocks noGrp="1"/>
          </p:cNvSpPr>
          <p:nvPr>
            <p:ph type="ctrTitle"/>
          </p:nvPr>
        </p:nvSpPr>
        <p:spPr>
          <a:xfrm>
            <a:off x="0" y="3"/>
            <a:ext cx="18000663" cy="650506"/>
          </a:xfrm>
        </p:spPr>
        <p:txBody>
          <a:bodyPr/>
          <a:lstStyle/>
          <a:p>
            <a:r>
              <a:rPr lang="fr-FR" sz="2976" b="1" dirty="0" err="1">
                <a:solidFill>
                  <a:srgbClr val="0432FF"/>
                </a:solidFill>
                <a:latin typeface="Comic Sans MS"/>
              </a:rPr>
              <a:t>sst</a:t>
            </a:r>
            <a:r>
              <a:rPr lang="fr-FR" sz="2976" b="1" dirty="0">
                <a:solidFill>
                  <a:srgbClr val="0432FF"/>
                </a:solidFill>
                <a:latin typeface="Comic Sans MS"/>
              </a:rPr>
              <a:t> – T_31-108m </a:t>
            </a:r>
            <a:r>
              <a:rPr lang="fr-FR" sz="2976" b="1" dirty="0">
                <a:solidFill>
                  <a:prstClr val="black"/>
                </a:solidFill>
                <a:latin typeface="Comic Sans MS"/>
              </a:rPr>
              <a:t>= f (</a:t>
            </a:r>
            <a:r>
              <a:rPr lang="fr-FR" sz="2976" b="1" dirty="0" err="1">
                <a:solidFill>
                  <a:srgbClr val="0432FF"/>
                </a:solidFill>
                <a:latin typeface="Comic Sans MS"/>
              </a:rPr>
              <a:t>dy</a:t>
            </a:r>
            <a:r>
              <a:rPr lang="fr-FR" sz="2976" b="1" dirty="0">
                <a:solidFill>
                  <a:prstClr val="black"/>
                </a:solidFill>
                <a:latin typeface="Comic Sans MS"/>
              </a:rPr>
              <a:t>)</a:t>
            </a:r>
            <a:endParaRPr lang="fr-FR" dirty="0"/>
          </a:p>
        </p:txBody>
      </p:sp>
    </p:spTree>
    <p:extLst>
      <p:ext uri="{BB962C8B-B14F-4D97-AF65-F5344CB8AC3E}">
        <p14:creationId xmlns:p14="http://schemas.microsoft.com/office/powerpoint/2010/main" val="40327181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678BF-7988-CD31-8FD1-D4DADB67FDA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6F41505-39AB-953A-7A68-56BE8CED48B9}"/>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CD496C14-CB64-0650-D9E5-696EA365D641}"/>
              </a:ext>
            </a:extLst>
          </p:cNvPr>
          <p:cNvSpPr>
            <a:spLocks noGrp="1"/>
          </p:cNvSpPr>
          <p:nvPr>
            <p:ph type="ctrTitle"/>
          </p:nvPr>
        </p:nvSpPr>
        <p:spPr>
          <a:xfrm>
            <a:off x="0" y="3"/>
            <a:ext cx="18000663" cy="650506"/>
          </a:xfrm>
        </p:spPr>
        <p:txBody>
          <a:bodyPr/>
          <a:lstStyle/>
          <a:p>
            <a:pPr marL="838276" lvl="1"/>
            <a:r>
              <a:rPr lang="fr-FR" sz="3968" b="1" dirty="0">
                <a:solidFill>
                  <a:srgbClr val="0432FF"/>
                </a:solidFill>
              </a:rPr>
              <a:t>dT_31-108m </a:t>
            </a:r>
            <a:r>
              <a:rPr lang="fr-FR" sz="3968" b="1" dirty="0"/>
              <a:t>= f (</a:t>
            </a:r>
            <a:r>
              <a:rPr lang="fr-FR" sz="3968" b="1" dirty="0">
                <a:solidFill>
                  <a:srgbClr val="0432FF"/>
                </a:solidFill>
              </a:rPr>
              <a:t>dx</a:t>
            </a:r>
            <a:r>
              <a:rPr lang="fr-FR" sz="3968" b="1" dirty="0"/>
              <a:t>)  </a:t>
            </a:r>
            <a:r>
              <a:rPr lang="fr-FR" sz="2800" dirty="0"/>
              <a:t>(delta </a:t>
            </a:r>
            <a:r>
              <a:rPr lang="fr-FR" sz="2800" dirty="0" err="1"/>
              <a:t>T</a:t>
            </a:r>
            <a:r>
              <a:rPr lang="fr-FR" sz="2800" dirty="0"/>
              <a:t>  en subsurface </a:t>
            </a:r>
            <a:r>
              <a:rPr lang="fr-FR" sz="2800" dirty="0" err="1"/>
              <a:t>upBas</a:t>
            </a:r>
            <a:r>
              <a:rPr lang="fr-FR" sz="2800" dirty="0"/>
              <a:t> off/</a:t>
            </a:r>
            <a:r>
              <a:rPr lang="fr-FR" sz="2800" dirty="0" err="1"/>
              <a:t>coastal</a:t>
            </a:r>
            <a:r>
              <a:rPr lang="fr-FR" sz="2800" dirty="0"/>
              <a:t>)  </a:t>
            </a:r>
            <a:endParaRPr lang="fr-FR" sz="3968" dirty="0"/>
          </a:p>
        </p:txBody>
      </p:sp>
    </p:spTree>
    <p:extLst>
      <p:ext uri="{BB962C8B-B14F-4D97-AF65-F5344CB8AC3E}">
        <p14:creationId xmlns:p14="http://schemas.microsoft.com/office/powerpoint/2010/main" val="3405395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5883-F284-EBD7-ACCD-7D54F758E38A}"/>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FE6DB386-CD27-396D-C21C-4B12E655BF28}"/>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69809A12-56F8-BFD3-98D0-B90AE170D536}"/>
              </a:ext>
            </a:extLst>
          </p:cNvPr>
          <p:cNvSpPr>
            <a:spLocks noGrp="1"/>
          </p:cNvSpPr>
          <p:nvPr>
            <p:ph type="ctrTitle"/>
          </p:nvPr>
        </p:nvSpPr>
        <p:spPr>
          <a:xfrm>
            <a:off x="0" y="3"/>
            <a:ext cx="18000663" cy="650506"/>
          </a:xfrm>
        </p:spPr>
        <p:txBody>
          <a:bodyPr/>
          <a:lstStyle/>
          <a:p>
            <a:r>
              <a:rPr lang="fr-FR" sz="4400" b="1" dirty="0">
                <a:solidFill>
                  <a:srgbClr val="0432FF"/>
                </a:solidFill>
              </a:rPr>
              <a:t>dT_31-108m </a:t>
            </a:r>
            <a:r>
              <a:rPr lang="fr-FR" sz="4400" b="1" dirty="0"/>
              <a:t>= f (</a:t>
            </a:r>
            <a:r>
              <a:rPr lang="fr-FR" sz="4400" b="1" dirty="0" err="1">
                <a:solidFill>
                  <a:srgbClr val="0432FF"/>
                </a:solidFill>
              </a:rPr>
              <a:t>dy</a:t>
            </a:r>
            <a:r>
              <a:rPr lang="fr-FR" sz="4400" b="1" dirty="0"/>
              <a:t>)  </a:t>
            </a:r>
            <a:r>
              <a:rPr lang="fr-FR" sz="3200" dirty="0"/>
              <a:t>(delta </a:t>
            </a:r>
            <a:r>
              <a:rPr lang="fr-FR" sz="3200" dirty="0" err="1"/>
              <a:t>T</a:t>
            </a:r>
            <a:r>
              <a:rPr lang="fr-FR" sz="3200" dirty="0"/>
              <a:t>  en subsurface </a:t>
            </a:r>
            <a:r>
              <a:rPr lang="fr-FR" sz="3200" dirty="0" err="1"/>
              <a:t>upBas</a:t>
            </a:r>
            <a:r>
              <a:rPr lang="fr-FR" sz="3200" dirty="0"/>
              <a:t> off/</a:t>
            </a:r>
            <a:r>
              <a:rPr lang="fr-FR" sz="3200" dirty="0" err="1"/>
              <a:t>coastal</a:t>
            </a:r>
            <a:r>
              <a:rPr lang="fr-FR" sz="3200" dirty="0"/>
              <a:t>) </a:t>
            </a:r>
            <a:endParaRPr lang="fr-FR" dirty="0"/>
          </a:p>
        </p:txBody>
      </p:sp>
    </p:spTree>
    <p:extLst>
      <p:ext uri="{BB962C8B-B14F-4D97-AF65-F5344CB8AC3E}">
        <p14:creationId xmlns:p14="http://schemas.microsoft.com/office/powerpoint/2010/main" val="16134852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2CF4B-291C-9F3C-940A-AF75E99409F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6757689-63E1-EF5C-86D7-4565CD5C10B4}"/>
              </a:ext>
            </a:extLst>
          </p:cNvPr>
          <p:cNvSpPr txBox="1"/>
          <p:nvPr/>
        </p:nvSpPr>
        <p:spPr>
          <a:xfrm>
            <a:off x="1440656" y="2228722"/>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Influence sur </a:t>
            </a:r>
            <a:r>
              <a:rPr lang="fr-FR" sz="13228" b="1" dirty="0">
                <a:solidFill>
                  <a:srgbClr val="FF0000"/>
                </a:solidFill>
              </a:rPr>
              <a:t>temp</a:t>
            </a:r>
          </a:p>
          <a:p>
            <a:pPr algn="ctr"/>
            <a:r>
              <a:rPr lang="fr-FR" sz="13228" b="1" dirty="0">
                <a:solidFill>
                  <a:srgbClr val="0070C0"/>
                </a:solidFill>
              </a:rPr>
              <a:t>de dz</a:t>
            </a:r>
          </a:p>
        </p:txBody>
      </p:sp>
      <p:sp>
        <p:nvSpPr>
          <p:cNvPr id="3" name="Espace réservé du pied de page 2">
            <a:extLst>
              <a:ext uri="{FF2B5EF4-FFF2-40B4-BE49-F238E27FC236}">
                <a16:creationId xmlns:a16="http://schemas.microsoft.com/office/drawing/2014/main" id="{90C2802C-6BBB-0FD0-0DB5-B910A3CDD548}"/>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D04B4A5C-0205-80A2-BA29-D0E58FA70121}"/>
              </a:ext>
            </a:extLst>
          </p:cNvPr>
          <p:cNvSpPr>
            <a:spLocks noGrp="1"/>
          </p:cNvSpPr>
          <p:nvPr>
            <p:ph type="sldNum" sz="quarter" idx="12"/>
          </p:nvPr>
        </p:nvSpPr>
        <p:spPr/>
        <p:txBody>
          <a:bodyPr/>
          <a:lstStyle/>
          <a:p>
            <a:pPr>
              <a:defRPr/>
            </a:pPr>
            <a:fld id="{A80E75F5-EB0F-344E-990A-2D3842577099}" type="slidenum">
              <a:rPr lang="fr-FR" altLang="fr-FR" smtClean="0"/>
              <a:pPr>
                <a:defRPr/>
              </a:pPr>
              <a:t>108</a:t>
            </a:fld>
            <a:endParaRPr lang="fr-FR" altLang="fr-FR"/>
          </a:p>
        </p:txBody>
      </p:sp>
      <p:sp>
        <p:nvSpPr>
          <p:cNvPr id="5" name="ZoneTexte 4">
            <a:extLst>
              <a:ext uri="{FF2B5EF4-FFF2-40B4-BE49-F238E27FC236}">
                <a16:creationId xmlns:a16="http://schemas.microsoft.com/office/drawing/2014/main" id="{D4760B98-E287-07F2-EEAB-51CFAB914323}"/>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7A37863E-8A4F-C222-EEA1-FC5B47983686}"/>
              </a:ext>
            </a:extLst>
          </p:cNvPr>
          <p:cNvSpPr txBox="1"/>
          <p:nvPr/>
        </p:nvSpPr>
        <p:spPr>
          <a:xfrm>
            <a:off x="2576830" y="7257548"/>
            <a:ext cx="12612987" cy="3145413"/>
          </a:xfrm>
          <a:prstGeom prst="rect">
            <a:avLst/>
          </a:prstGeom>
          <a:noFill/>
        </p:spPr>
        <p:txBody>
          <a:bodyPr wrap="square" rtlCol="0">
            <a:spAutoFit/>
          </a:bodyPr>
          <a:lstStyle/>
          <a:p>
            <a:pPr marL="472488" indent="-472488">
              <a:buFont typeface="Arial" panose="020B0604020202020204" pitchFamily="34" charset="0"/>
              <a:buChar char="•"/>
            </a:pPr>
            <a:r>
              <a:rPr lang="fr-FR" sz="3968" b="1" dirty="0"/>
              <a:t>Influence de dz sur </a:t>
            </a:r>
          </a:p>
          <a:p>
            <a:pPr marL="1310764" lvl="1" indent="-472488">
              <a:buFont typeface="Arial" panose="020B0604020202020204" pitchFamily="34" charset="0"/>
              <a:buChar char="•"/>
            </a:pPr>
            <a:r>
              <a:rPr lang="fr-FR" sz="3968" b="1" dirty="0" err="1"/>
              <a:t>sst</a:t>
            </a:r>
            <a:endParaRPr lang="fr-FR" sz="3968" b="1" dirty="0"/>
          </a:p>
          <a:p>
            <a:pPr marL="1310764" lvl="1" indent="-472488">
              <a:buFont typeface="Arial" panose="020B0604020202020204" pitchFamily="34" charset="0"/>
              <a:buChar char="•"/>
            </a:pPr>
            <a:r>
              <a:rPr lang="fr-FR" sz="3968" b="1" dirty="0" err="1"/>
              <a:t>sst</a:t>
            </a:r>
            <a:r>
              <a:rPr lang="fr-FR" sz="3968" b="1" dirty="0"/>
              <a:t> – T_31-108m</a:t>
            </a:r>
          </a:p>
          <a:p>
            <a:pPr marL="1310764" lvl="1" indent="-472488">
              <a:buFont typeface="Arial" panose="020B0604020202020204" pitchFamily="34" charset="0"/>
              <a:buChar char="•"/>
            </a:pPr>
            <a:r>
              <a:rPr lang="fr-FR" sz="3968" b="1" dirty="0"/>
              <a:t>dT_31-108m :</a:t>
            </a:r>
          </a:p>
          <a:p>
            <a:pPr lvl="2"/>
            <a:r>
              <a:rPr lang="fr-FR" sz="3968" b="1" dirty="0"/>
              <a:t> (delta </a:t>
            </a:r>
            <a:r>
              <a:rPr lang="fr-FR" sz="3968" b="1" dirty="0" err="1"/>
              <a:t>T</a:t>
            </a:r>
            <a:r>
              <a:rPr lang="fr-FR" sz="3968" b="1" dirty="0"/>
              <a:t>  en subsurface </a:t>
            </a:r>
            <a:r>
              <a:rPr lang="fr-FR" sz="3968" b="1" dirty="0" err="1"/>
              <a:t>upBas</a:t>
            </a:r>
            <a:r>
              <a:rPr lang="fr-FR" sz="3968" b="1" dirty="0"/>
              <a:t> off/</a:t>
            </a:r>
            <a:r>
              <a:rPr lang="fr-FR" sz="3968" b="1" dirty="0" err="1"/>
              <a:t>coastal</a:t>
            </a:r>
            <a:r>
              <a:rPr lang="fr-FR" sz="3968" b="1" dirty="0"/>
              <a:t>)  </a:t>
            </a:r>
          </a:p>
        </p:txBody>
      </p:sp>
    </p:spTree>
    <p:extLst>
      <p:ext uri="{BB962C8B-B14F-4D97-AF65-F5344CB8AC3E}">
        <p14:creationId xmlns:p14="http://schemas.microsoft.com/office/powerpoint/2010/main" val="20592283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9E17-6609-684F-8E34-383D9D141425}"/>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44623B0B-EBD0-8498-BC1F-C06DF8D0E0C2}"/>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99191E62-542A-7ECC-0825-636B66C62107}"/>
              </a:ext>
            </a:extLst>
          </p:cNvPr>
          <p:cNvSpPr>
            <a:spLocks noGrp="1"/>
          </p:cNvSpPr>
          <p:nvPr>
            <p:ph type="ctrTitle"/>
          </p:nvPr>
        </p:nvSpPr>
        <p:spPr>
          <a:xfrm>
            <a:off x="0" y="3"/>
            <a:ext cx="18000663" cy="650506"/>
          </a:xfrm>
        </p:spPr>
        <p:txBody>
          <a:bodyPr/>
          <a:lstStyle/>
          <a:p>
            <a:r>
              <a:rPr kumimoji="0" lang="fr-FR" sz="2976" b="1" i="0" u="none" strike="noStrike" kern="1200" cap="none" spc="0" normalizeH="0" baseline="0" noProof="0" dirty="0" err="1">
                <a:ln>
                  <a:noFill/>
                </a:ln>
                <a:solidFill>
                  <a:srgbClr val="0432FF"/>
                </a:solidFill>
                <a:effectLst/>
                <a:uLnTx/>
                <a:uFillTx/>
                <a:latin typeface="Comic Sans MS"/>
                <a:ea typeface="ＭＳ Ｐゴシック" charset="0"/>
              </a:rPr>
              <a:t>sst</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 = f (</a:t>
            </a:r>
            <a:r>
              <a:rPr kumimoji="0" lang="fr-FR" sz="2976" b="1" i="0" u="none" strike="noStrike" kern="1200" cap="none" spc="0" normalizeH="0" baseline="0" noProof="0" dirty="0">
                <a:ln>
                  <a:noFill/>
                </a:ln>
                <a:solidFill>
                  <a:srgbClr val="0432FF"/>
                </a:solidFill>
                <a:effectLst/>
                <a:uLnTx/>
                <a:uFillTx/>
                <a:latin typeface="Comic Sans MS"/>
                <a:ea typeface="ＭＳ Ｐゴシック" charset="0"/>
              </a:rPr>
              <a:t>dz</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a:t>
            </a:r>
            <a:endParaRPr lang="fr-FR" dirty="0"/>
          </a:p>
        </p:txBody>
      </p:sp>
    </p:spTree>
    <p:extLst>
      <p:ext uri="{BB962C8B-B14F-4D97-AF65-F5344CB8AC3E}">
        <p14:creationId xmlns:p14="http://schemas.microsoft.com/office/powerpoint/2010/main" val="2398257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6DE2-2BB8-8C08-77C4-5A0A12E37B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3B2A06-2596-DEA1-2800-C39406256A13}"/>
              </a:ext>
            </a:extLst>
          </p:cNvPr>
          <p:cNvSpPr>
            <a:spLocks noGrp="1"/>
          </p:cNvSpPr>
          <p:nvPr>
            <p:ph type="title"/>
          </p:nvPr>
        </p:nvSpPr>
        <p:spPr/>
        <p:txBody>
          <a:bodyPr>
            <a:normAutofit fontScale="90000"/>
          </a:bodyPr>
          <a:lstStyle/>
          <a:p>
            <a:r>
              <a:rPr lang="fr-FR" dirty="0" err="1">
                <a:solidFill>
                  <a:srgbClr val="0432FF"/>
                </a:solidFill>
              </a:rPr>
              <a:t>Keypoint</a:t>
            </a:r>
            <a:r>
              <a:rPr lang="fr-FR" dirty="0">
                <a:solidFill>
                  <a:srgbClr val="0432FF"/>
                </a:solidFill>
              </a:rPr>
              <a:t> 4		</a:t>
            </a:r>
            <a:r>
              <a:rPr lang="fr-FR" b="1" dirty="0"/>
              <a:t>Densité et circulation pacifique : 2 extrêmes + 1 milieu + </a:t>
            </a:r>
            <a:r>
              <a:rPr lang="fr-FR" b="1" dirty="0" err="1"/>
              <a:t>obs</a:t>
            </a:r>
            <a:r>
              <a:rPr lang="fr-FR" b="1" dirty="0"/>
              <a:t> + le bon élève</a:t>
            </a:r>
            <a:endParaRPr lang="fr-FR" dirty="0"/>
          </a:p>
        </p:txBody>
      </p:sp>
      <p:sp>
        <p:nvSpPr>
          <p:cNvPr id="3" name="Espace réservé de la date 2">
            <a:extLst>
              <a:ext uri="{FF2B5EF4-FFF2-40B4-BE49-F238E27FC236}">
                <a16:creationId xmlns:a16="http://schemas.microsoft.com/office/drawing/2014/main" id="{0719B6E6-AE35-66CD-07ED-106283C5C882}"/>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7DA10D71-3954-F3C5-8807-23807CE70D35}"/>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3DA80C8D-D1C5-CBCF-44BB-186BB9F4FC53}"/>
              </a:ext>
            </a:extLst>
          </p:cNvPr>
          <p:cNvSpPr>
            <a:spLocks noGrp="1"/>
          </p:cNvSpPr>
          <p:nvPr>
            <p:ph type="sldNum" sz="quarter" idx="12"/>
          </p:nvPr>
        </p:nvSpPr>
        <p:spPr/>
        <p:txBody>
          <a:bodyPr/>
          <a:lstStyle/>
          <a:p>
            <a:fld id="{DD7E3F78-87E4-B144-A295-2DB80552E3AF}" type="slidenum">
              <a:rPr lang="fr-FR" smtClean="0"/>
              <a:t>11</a:t>
            </a:fld>
            <a:endParaRPr lang="fr-FR"/>
          </a:p>
        </p:txBody>
      </p:sp>
      <p:sp>
        <p:nvSpPr>
          <p:cNvPr id="27" name="ZoneTexte 26">
            <a:extLst>
              <a:ext uri="{FF2B5EF4-FFF2-40B4-BE49-F238E27FC236}">
                <a16:creationId xmlns:a16="http://schemas.microsoft.com/office/drawing/2014/main" id="{6C378B0D-5E9B-24B7-AE72-8A2FF12DCE91}"/>
              </a:ext>
            </a:extLst>
          </p:cNvPr>
          <p:cNvSpPr txBox="1"/>
          <p:nvPr/>
        </p:nvSpPr>
        <p:spPr>
          <a:xfrm>
            <a:off x="858158" y="8495040"/>
            <a:ext cx="9010890" cy="1477328"/>
          </a:xfrm>
          <a:prstGeom prst="rect">
            <a:avLst/>
          </a:prstGeom>
          <a:noFill/>
          <a:ln>
            <a:solidFill>
              <a:schemeClr val="accent1">
                <a:shade val="15000"/>
              </a:schemeClr>
            </a:solidFill>
          </a:ln>
        </p:spPr>
        <p:txBody>
          <a:bodyPr wrap="square">
            <a:spAutoFit/>
          </a:bodyPr>
          <a:lstStyle/>
          <a:p>
            <a:pPr marL="285750" indent="-285750">
              <a:buFont typeface="Arial" panose="020B0604020202020204" pitchFamily="34" charset="0"/>
              <a:buChar char="•"/>
            </a:pPr>
            <a:r>
              <a:rPr lang="fr-FR" sz="1800" dirty="0">
                <a:solidFill>
                  <a:schemeClr val="tx1"/>
                </a:solidFill>
              </a:rPr>
              <a:t>(</a:t>
            </a:r>
            <a:r>
              <a:rPr lang="fr-FR" sz="1800" b="1" dirty="0">
                <a:solidFill>
                  <a:srgbClr val="0432FF"/>
                </a:solidFill>
              </a:rPr>
              <a:t>Id6c24</a:t>
            </a:r>
            <a:r>
              <a:rPr lang="fr-FR" sz="1800" dirty="0">
                <a:solidFill>
                  <a:schemeClr val="tx1"/>
                </a:solidFill>
              </a:rPr>
              <a:t>) cmip6_GFDL-CM4_historical_19890101-20051231_Omon_1m_r1i1p1f1_gn</a:t>
            </a:r>
          </a:p>
          <a:p>
            <a:pPr marL="285750" indent="-285750">
              <a:buFont typeface="Arial" panose="020B0604020202020204" pitchFamily="34" charset="0"/>
              <a:buChar char="•"/>
            </a:pPr>
            <a:r>
              <a:rPr lang="fr-FR" sz="1800" dirty="0">
                <a:solidFill>
                  <a:schemeClr val="tx1"/>
                </a:solidFill>
              </a:rPr>
              <a:t>(</a:t>
            </a:r>
            <a:r>
              <a:rPr lang="fr-FR" sz="1800" b="1" dirty="0">
                <a:solidFill>
                  <a:srgbClr val="00B050"/>
                </a:solidFill>
              </a:rPr>
              <a:t>Soda3.15.2</a:t>
            </a:r>
            <a:r>
              <a:rPr lang="fr-FR" sz="1800" dirty="0">
                <a:solidFill>
                  <a:schemeClr val="tx1"/>
                </a:solidFill>
              </a:rPr>
              <a:t>) soda3.15.2_mn_ocean_reg_1981-2022</a:t>
            </a:r>
          </a:p>
          <a:p>
            <a:pPr marL="285750" indent="-285750">
              <a:buFont typeface="Arial" panose="020B0604020202020204" pitchFamily="34" charset="0"/>
              <a:buChar char="•"/>
            </a:pPr>
            <a:r>
              <a:rPr lang="fr-FR" sz="1800" dirty="0">
                <a:solidFill>
                  <a:schemeClr val="tx1"/>
                </a:solidFill>
              </a:rPr>
              <a:t>(</a:t>
            </a:r>
            <a:r>
              <a:rPr lang="fr-FR" sz="1800" b="1" dirty="0">
                <a:solidFill>
                  <a:srgbClr val="00FDFF"/>
                </a:solidFill>
              </a:rPr>
              <a:t>id5c16</a:t>
            </a:r>
            <a:r>
              <a:rPr lang="fr-FR" sz="1800" dirty="0">
                <a:solidFill>
                  <a:schemeClr val="tx1"/>
                </a:solidFill>
              </a:rPr>
              <a:t>) cmip5_EC-EARTH_historical_19890101-20051231_Omon_1m_r1i1p1</a:t>
            </a:r>
          </a:p>
          <a:p>
            <a:pPr marL="285750" indent="-285750">
              <a:buFont typeface="Arial" panose="020B0604020202020204" pitchFamily="34" charset="0"/>
              <a:buChar char="•"/>
            </a:pPr>
            <a:r>
              <a:rPr lang="fr-FR" sz="1800" dirty="0">
                <a:solidFill>
                  <a:schemeClr val="tx1"/>
                </a:solidFill>
              </a:rPr>
              <a:t>(</a:t>
            </a:r>
            <a:r>
              <a:rPr lang="fr-FR" sz="1800" b="1" dirty="0">
                <a:solidFill>
                  <a:srgbClr val="FFC000"/>
                </a:solidFill>
              </a:rPr>
              <a:t>Id6c23</a:t>
            </a:r>
            <a:r>
              <a:rPr lang="fr-FR" sz="1800" dirty="0">
                <a:solidFill>
                  <a:schemeClr val="tx1"/>
                </a:solidFill>
              </a:rPr>
              <a:t>) cmip6_FIO-ESM-2-0_historical_19890101-20051231_Omon_1m_r1i1p1f1_gn</a:t>
            </a:r>
          </a:p>
          <a:p>
            <a:pPr marL="285750" indent="-285750">
              <a:buFont typeface="Arial" panose="020B0604020202020204" pitchFamily="34" charset="0"/>
              <a:buChar char="•"/>
            </a:pPr>
            <a:r>
              <a:rPr lang="fr-FR" sz="1800" dirty="0">
                <a:solidFill>
                  <a:schemeClr val="tx1"/>
                </a:solidFill>
              </a:rPr>
              <a:t>(</a:t>
            </a:r>
            <a:r>
              <a:rPr lang="fr-FR" sz="1800" b="1" dirty="0">
                <a:solidFill>
                  <a:srgbClr val="FF0000"/>
                </a:solidFill>
              </a:rPr>
              <a:t>Id5c36</a:t>
            </a:r>
            <a:r>
              <a:rPr lang="fr-FR" sz="1800" dirty="0">
                <a:solidFill>
                  <a:schemeClr val="tx1"/>
                </a:solidFill>
              </a:rPr>
              <a:t>) cmip5_MIROC4h_historical_19890101-20051231_Omon_1m_r1i1p1</a:t>
            </a:r>
          </a:p>
        </p:txBody>
      </p:sp>
      <p:pic>
        <p:nvPicPr>
          <p:cNvPr id="29" name="Image 28">
            <a:extLst>
              <a:ext uri="{FF2B5EF4-FFF2-40B4-BE49-F238E27FC236}">
                <a16:creationId xmlns:a16="http://schemas.microsoft.com/office/drawing/2014/main" id="{EF0C9228-6555-E164-4DDB-48C1E4ADB18A}"/>
              </a:ext>
            </a:extLst>
          </p:cNvPr>
          <p:cNvPicPr>
            <a:picLocks noChangeAspect="1"/>
          </p:cNvPicPr>
          <p:nvPr/>
        </p:nvPicPr>
        <p:blipFill>
          <a:blip r:embed="rId2"/>
          <a:srcRect/>
          <a:stretch/>
        </p:blipFill>
        <p:spPr>
          <a:xfrm>
            <a:off x="7003835" y="1159219"/>
            <a:ext cx="3600000" cy="2700000"/>
          </a:xfrm>
          <a:prstGeom prst="rect">
            <a:avLst/>
          </a:prstGeom>
        </p:spPr>
      </p:pic>
      <p:pic>
        <p:nvPicPr>
          <p:cNvPr id="39" name="Image 38">
            <a:extLst>
              <a:ext uri="{FF2B5EF4-FFF2-40B4-BE49-F238E27FC236}">
                <a16:creationId xmlns:a16="http://schemas.microsoft.com/office/drawing/2014/main" id="{4EA2AD4E-89E4-1592-14FB-D8F1459426D6}"/>
              </a:ext>
            </a:extLst>
          </p:cNvPr>
          <p:cNvPicPr>
            <a:picLocks noChangeAspect="1"/>
          </p:cNvPicPr>
          <p:nvPr/>
        </p:nvPicPr>
        <p:blipFill>
          <a:blip r:embed="rId3"/>
          <a:srcRect/>
          <a:stretch/>
        </p:blipFill>
        <p:spPr>
          <a:xfrm>
            <a:off x="10444067" y="1159219"/>
            <a:ext cx="3600000" cy="2700000"/>
          </a:xfrm>
          <a:prstGeom prst="rect">
            <a:avLst/>
          </a:prstGeom>
        </p:spPr>
      </p:pic>
      <p:pic>
        <p:nvPicPr>
          <p:cNvPr id="43" name="Image 42">
            <a:extLst>
              <a:ext uri="{FF2B5EF4-FFF2-40B4-BE49-F238E27FC236}">
                <a16:creationId xmlns:a16="http://schemas.microsoft.com/office/drawing/2014/main" id="{FE1DB21A-C5AA-4BA4-09C3-3D052801525E}"/>
              </a:ext>
            </a:extLst>
          </p:cNvPr>
          <p:cNvPicPr>
            <a:picLocks noChangeAspect="1"/>
          </p:cNvPicPr>
          <p:nvPr/>
        </p:nvPicPr>
        <p:blipFill>
          <a:blip r:embed="rId4"/>
          <a:srcRect/>
          <a:stretch/>
        </p:blipFill>
        <p:spPr>
          <a:xfrm>
            <a:off x="13882017" y="1159219"/>
            <a:ext cx="3600000" cy="2700000"/>
          </a:xfrm>
          <a:prstGeom prst="rect">
            <a:avLst/>
          </a:prstGeom>
        </p:spPr>
      </p:pic>
      <p:pic>
        <p:nvPicPr>
          <p:cNvPr id="47" name="Image 46">
            <a:extLst>
              <a:ext uri="{FF2B5EF4-FFF2-40B4-BE49-F238E27FC236}">
                <a16:creationId xmlns:a16="http://schemas.microsoft.com/office/drawing/2014/main" id="{71E29D43-F93C-C8AB-5F6A-E83414F8F013}"/>
              </a:ext>
            </a:extLst>
          </p:cNvPr>
          <p:cNvPicPr>
            <a:picLocks noChangeAspect="1"/>
          </p:cNvPicPr>
          <p:nvPr/>
        </p:nvPicPr>
        <p:blipFill>
          <a:blip r:embed="rId5"/>
          <a:srcRect/>
          <a:stretch/>
        </p:blipFill>
        <p:spPr>
          <a:xfrm>
            <a:off x="3563603" y="1159219"/>
            <a:ext cx="3600000" cy="2700000"/>
          </a:xfrm>
          <a:prstGeom prst="rect">
            <a:avLst/>
          </a:prstGeom>
        </p:spPr>
      </p:pic>
      <p:pic>
        <p:nvPicPr>
          <p:cNvPr id="50" name="Image 49">
            <a:extLst>
              <a:ext uri="{FF2B5EF4-FFF2-40B4-BE49-F238E27FC236}">
                <a16:creationId xmlns:a16="http://schemas.microsoft.com/office/drawing/2014/main" id="{ABE628FC-79BE-137A-2FA3-790BB2E0CD1F}"/>
              </a:ext>
            </a:extLst>
          </p:cNvPr>
          <p:cNvPicPr>
            <a:picLocks noChangeAspect="1"/>
          </p:cNvPicPr>
          <p:nvPr/>
        </p:nvPicPr>
        <p:blipFill>
          <a:blip r:embed="rId6"/>
          <a:srcRect/>
          <a:stretch/>
        </p:blipFill>
        <p:spPr>
          <a:xfrm>
            <a:off x="126372" y="1159219"/>
            <a:ext cx="3599280" cy="2699460"/>
          </a:xfrm>
          <a:prstGeom prst="rect">
            <a:avLst/>
          </a:prstGeom>
        </p:spPr>
      </p:pic>
      <p:pic>
        <p:nvPicPr>
          <p:cNvPr id="52" name="Image 51" descr="Une image contenant texte, capture d’écran, Graphique, graphisme&#10;&#10;Le contenu généré par l’IA peut être incorrect.">
            <a:extLst>
              <a:ext uri="{FF2B5EF4-FFF2-40B4-BE49-F238E27FC236}">
                <a16:creationId xmlns:a16="http://schemas.microsoft.com/office/drawing/2014/main" id="{2BFD93FC-A594-1B55-92F7-1CF44148EC08}"/>
              </a:ext>
            </a:extLst>
          </p:cNvPr>
          <p:cNvPicPr>
            <a:picLocks noChangeAspect="1"/>
          </p:cNvPicPr>
          <p:nvPr/>
        </p:nvPicPr>
        <p:blipFill>
          <a:blip r:embed="rId7"/>
          <a:stretch>
            <a:fillRect/>
          </a:stretch>
        </p:blipFill>
        <p:spPr>
          <a:xfrm>
            <a:off x="7003835" y="3545533"/>
            <a:ext cx="3600000" cy="2700000"/>
          </a:xfrm>
          <a:prstGeom prst="rect">
            <a:avLst/>
          </a:prstGeom>
        </p:spPr>
      </p:pic>
      <p:pic>
        <p:nvPicPr>
          <p:cNvPr id="53" name="Image 52" descr="Une image contenant texte, capture d’écran, graphisme, Graphique&#10;&#10;Le contenu généré par l’IA peut être incorrect.">
            <a:extLst>
              <a:ext uri="{FF2B5EF4-FFF2-40B4-BE49-F238E27FC236}">
                <a16:creationId xmlns:a16="http://schemas.microsoft.com/office/drawing/2014/main" id="{1C947DA2-36EF-91D4-74BC-86DA0AD7FA7E}"/>
              </a:ext>
            </a:extLst>
          </p:cNvPr>
          <p:cNvPicPr>
            <a:picLocks noChangeAspect="1"/>
          </p:cNvPicPr>
          <p:nvPr/>
        </p:nvPicPr>
        <p:blipFill>
          <a:blip r:embed="rId8"/>
          <a:stretch>
            <a:fillRect/>
          </a:stretch>
        </p:blipFill>
        <p:spPr>
          <a:xfrm>
            <a:off x="10444067" y="3545533"/>
            <a:ext cx="3600000" cy="2700000"/>
          </a:xfrm>
          <a:prstGeom prst="rect">
            <a:avLst/>
          </a:prstGeom>
        </p:spPr>
      </p:pic>
      <p:pic>
        <p:nvPicPr>
          <p:cNvPr id="54" name="Image 53">
            <a:extLst>
              <a:ext uri="{FF2B5EF4-FFF2-40B4-BE49-F238E27FC236}">
                <a16:creationId xmlns:a16="http://schemas.microsoft.com/office/drawing/2014/main" id="{1294CC3C-7166-411E-2B85-EDC66A4398CA}"/>
              </a:ext>
            </a:extLst>
          </p:cNvPr>
          <p:cNvPicPr>
            <a:picLocks noChangeAspect="1"/>
          </p:cNvPicPr>
          <p:nvPr/>
        </p:nvPicPr>
        <p:blipFill>
          <a:blip r:embed="rId9"/>
          <a:srcRect/>
          <a:stretch/>
        </p:blipFill>
        <p:spPr>
          <a:xfrm>
            <a:off x="13882017" y="3545533"/>
            <a:ext cx="3600000" cy="2700000"/>
          </a:xfrm>
          <a:prstGeom prst="rect">
            <a:avLst/>
          </a:prstGeom>
        </p:spPr>
      </p:pic>
      <p:pic>
        <p:nvPicPr>
          <p:cNvPr id="55" name="Image 54" descr="Une image contenant texte, capture d’écran, Graphique, graphisme&#10;&#10;Le contenu généré par l’IA peut être incorrect.">
            <a:extLst>
              <a:ext uri="{FF2B5EF4-FFF2-40B4-BE49-F238E27FC236}">
                <a16:creationId xmlns:a16="http://schemas.microsoft.com/office/drawing/2014/main" id="{4D9F37EE-C8BB-10A8-4BBF-FA9C28FAD5DE}"/>
              </a:ext>
            </a:extLst>
          </p:cNvPr>
          <p:cNvPicPr>
            <a:picLocks noChangeAspect="1"/>
          </p:cNvPicPr>
          <p:nvPr/>
        </p:nvPicPr>
        <p:blipFill>
          <a:blip r:embed="rId10"/>
          <a:stretch>
            <a:fillRect/>
          </a:stretch>
        </p:blipFill>
        <p:spPr>
          <a:xfrm>
            <a:off x="3563603" y="3545533"/>
            <a:ext cx="3600000" cy="2700000"/>
          </a:xfrm>
          <a:prstGeom prst="rect">
            <a:avLst/>
          </a:prstGeom>
        </p:spPr>
      </p:pic>
      <p:pic>
        <p:nvPicPr>
          <p:cNvPr id="56" name="Image 55">
            <a:extLst>
              <a:ext uri="{FF2B5EF4-FFF2-40B4-BE49-F238E27FC236}">
                <a16:creationId xmlns:a16="http://schemas.microsoft.com/office/drawing/2014/main" id="{A8C8B8DC-9EDB-22DD-F694-50BF2B91A7ED}"/>
              </a:ext>
            </a:extLst>
          </p:cNvPr>
          <p:cNvPicPr>
            <a:picLocks noChangeAspect="1"/>
          </p:cNvPicPr>
          <p:nvPr/>
        </p:nvPicPr>
        <p:blipFill>
          <a:blip r:embed="rId11"/>
          <a:srcRect/>
          <a:stretch/>
        </p:blipFill>
        <p:spPr>
          <a:xfrm>
            <a:off x="126372" y="3545533"/>
            <a:ext cx="3599281" cy="2699460"/>
          </a:xfrm>
          <a:prstGeom prst="rect">
            <a:avLst/>
          </a:prstGeom>
        </p:spPr>
      </p:pic>
      <p:sp>
        <p:nvSpPr>
          <p:cNvPr id="8" name="ZoneTexte 7">
            <a:extLst>
              <a:ext uri="{FF2B5EF4-FFF2-40B4-BE49-F238E27FC236}">
                <a16:creationId xmlns:a16="http://schemas.microsoft.com/office/drawing/2014/main" id="{974520DF-A815-F3F6-CAE8-5398CCCE1F10}"/>
              </a:ext>
            </a:extLst>
          </p:cNvPr>
          <p:cNvSpPr txBox="1"/>
          <p:nvPr/>
        </p:nvSpPr>
        <p:spPr>
          <a:xfrm>
            <a:off x="456965" y="5975303"/>
            <a:ext cx="2900598" cy="923330"/>
          </a:xfrm>
          <a:prstGeom prst="rect">
            <a:avLst/>
          </a:prstGeom>
          <a:noFill/>
          <a:ln>
            <a:solidFill>
              <a:schemeClr val="accent1">
                <a:shade val="15000"/>
              </a:schemeClr>
            </a:solidFill>
          </a:ln>
        </p:spPr>
        <p:txBody>
          <a:bodyPr wrap="square">
            <a:spAutoFit/>
          </a:bodyPr>
          <a:lstStyle/>
          <a:p>
            <a:pPr marL="285750" indent="-285750">
              <a:buFont typeface="Arial" panose="020B0604020202020204" pitchFamily="34" charset="0"/>
              <a:buChar char="•"/>
            </a:pPr>
            <a:r>
              <a:rPr lang="fr-FR" sz="1800" dirty="0">
                <a:solidFill>
                  <a:schemeClr val="tx1"/>
                </a:solidFill>
              </a:rPr>
              <a:t>(</a:t>
            </a:r>
            <a:r>
              <a:rPr lang="fr-FR" sz="1800" b="1" dirty="0">
                <a:solidFill>
                  <a:srgbClr val="0432FF"/>
                </a:solidFill>
              </a:rPr>
              <a:t>Id6c24</a:t>
            </a:r>
            <a:r>
              <a:rPr lang="fr-FR" sz="1800" dirty="0">
                <a:solidFill>
                  <a:schemeClr val="tx1"/>
                </a:solidFill>
              </a:rPr>
              <a:t>) </a:t>
            </a:r>
          </a:p>
          <a:p>
            <a:pPr marL="285750" indent="-285750">
              <a:buFont typeface="Arial" panose="020B0604020202020204" pitchFamily="34" charset="0"/>
              <a:buChar char="•"/>
            </a:pPr>
            <a:r>
              <a:rPr lang="fr-FR" sz="1800" dirty="0">
                <a:solidFill>
                  <a:schemeClr val="tx1"/>
                </a:solidFill>
              </a:rPr>
              <a:t>surface  : Biais chaud</a:t>
            </a:r>
          </a:p>
          <a:p>
            <a:pPr marL="285750" indent="-285750">
              <a:buFont typeface="Arial" panose="020B0604020202020204" pitchFamily="34" charset="0"/>
              <a:buChar char="•"/>
            </a:pPr>
            <a:r>
              <a:rPr lang="fr-FR" sz="1800" dirty="0">
                <a:solidFill>
                  <a:schemeClr val="tx1"/>
                </a:solidFill>
              </a:rPr>
              <a:t>Subsurface : Biais froid</a:t>
            </a:r>
          </a:p>
        </p:txBody>
      </p:sp>
      <p:sp>
        <p:nvSpPr>
          <p:cNvPr id="9" name="ZoneTexte 8">
            <a:extLst>
              <a:ext uri="{FF2B5EF4-FFF2-40B4-BE49-F238E27FC236}">
                <a16:creationId xmlns:a16="http://schemas.microsoft.com/office/drawing/2014/main" id="{57DA9947-CF4B-3886-7C52-19A967EFE3CB}"/>
              </a:ext>
            </a:extLst>
          </p:cNvPr>
          <p:cNvSpPr txBox="1"/>
          <p:nvPr/>
        </p:nvSpPr>
        <p:spPr>
          <a:xfrm>
            <a:off x="10837061" y="5975303"/>
            <a:ext cx="3207006" cy="923330"/>
          </a:xfrm>
          <a:prstGeom prst="rect">
            <a:avLst/>
          </a:prstGeom>
          <a:noFill/>
          <a:ln>
            <a:solidFill>
              <a:schemeClr val="accent1">
                <a:shade val="15000"/>
              </a:schemeClr>
            </a:solidFill>
          </a:ln>
        </p:spPr>
        <p:txBody>
          <a:bodyPr wrap="square">
            <a:spAutoFit/>
          </a:bodyPr>
          <a:lstStyle/>
          <a:p>
            <a:pPr marL="285750" indent="-285750">
              <a:buFont typeface="Arial" panose="020B0604020202020204" pitchFamily="34" charset="0"/>
              <a:buChar char="•"/>
            </a:pPr>
            <a:r>
              <a:rPr lang="fr-FR" sz="1800" dirty="0">
                <a:solidFill>
                  <a:schemeClr val="tx1"/>
                </a:solidFill>
              </a:rPr>
              <a:t>(</a:t>
            </a:r>
            <a:r>
              <a:rPr lang="fr-FR" sz="1800" b="1" dirty="0">
                <a:solidFill>
                  <a:srgbClr val="FFC000"/>
                </a:solidFill>
              </a:rPr>
              <a:t>Id6c23</a:t>
            </a:r>
            <a:r>
              <a:rPr lang="fr-FR" sz="1800" dirty="0">
                <a:solidFill>
                  <a:schemeClr val="tx1"/>
                </a:solidFill>
              </a:rPr>
              <a:t>) </a:t>
            </a:r>
          </a:p>
          <a:p>
            <a:pPr marL="285750" indent="-285750">
              <a:buFont typeface="Arial" panose="020B0604020202020204" pitchFamily="34" charset="0"/>
              <a:buChar char="•"/>
            </a:pPr>
            <a:r>
              <a:rPr lang="fr-FR" sz="1800" dirty="0">
                <a:solidFill>
                  <a:schemeClr val="tx1"/>
                </a:solidFill>
              </a:rPr>
              <a:t>surface  : Biais chaud</a:t>
            </a:r>
          </a:p>
          <a:p>
            <a:pPr marL="285750" indent="-285750">
              <a:buFont typeface="Arial" panose="020B0604020202020204" pitchFamily="34" charset="0"/>
              <a:buChar char="•"/>
            </a:pPr>
            <a:r>
              <a:rPr lang="fr-FR" sz="1800" dirty="0">
                <a:solidFill>
                  <a:schemeClr val="tx1"/>
                </a:solidFill>
              </a:rPr>
              <a:t>Subsurface : none</a:t>
            </a:r>
          </a:p>
        </p:txBody>
      </p:sp>
      <p:sp>
        <p:nvSpPr>
          <p:cNvPr id="10" name="ZoneTexte 9">
            <a:extLst>
              <a:ext uri="{FF2B5EF4-FFF2-40B4-BE49-F238E27FC236}">
                <a16:creationId xmlns:a16="http://schemas.microsoft.com/office/drawing/2014/main" id="{5938857E-3A4D-0F67-815C-07D739DDE091}"/>
              </a:ext>
            </a:extLst>
          </p:cNvPr>
          <p:cNvSpPr txBox="1"/>
          <p:nvPr/>
        </p:nvSpPr>
        <p:spPr>
          <a:xfrm>
            <a:off x="14210987" y="5973668"/>
            <a:ext cx="3207006" cy="923330"/>
          </a:xfrm>
          <a:prstGeom prst="rect">
            <a:avLst/>
          </a:prstGeom>
          <a:noFill/>
          <a:ln>
            <a:solidFill>
              <a:schemeClr val="accent1">
                <a:shade val="15000"/>
              </a:schemeClr>
            </a:solidFill>
          </a:ln>
        </p:spPr>
        <p:txBody>
          <a:bodyPr wrap="square">
            <a:spAutoFit/>
          </a:bodyPr>
          <a:lstStyle/>
          <a:p>
            <a:pPr marL="285750" indent="-285750">
              <a:buFont typeface="Arial" panose="020B0604020202020204" pitchFamily="34" charset="0"/>
              <a:buChar char="•"/>
            </a:pPr>
            <a:r>
              <a:rPr lang="fr-FR" sz="1800" dirty="0">
                <a:solidFill>
                  <a:schemeClr val="tx1"/>
                </a:solidFill>
              </a:rPr>
              <a:t>(</a:t>
            </a:r>
            <a:r>
              <a:rPr lang="fr-FR" sz="1800" b="1" dirty="0">
                <a:solidFill>
                  <a:srgbClr val="FF0000"/>
                </a:solidFill>
              </a:rPr>
              <a:t>Id5c36</a:t>
            </a:r>
            <a:r>
              <a:rPr lang="fr-FR" sz="1800" dirty="0">
                <a:solidFill>
                  <a:schemeClr val="tx1"/>
                </a:solidFill>
              </a:rPr>
              <a:t>) </a:t>
            </a:r>
          </a:p>
          <a:p>
            <a:pPr marL="285750" indent="-285750">
              <a:buFont typeface="Arial" panose="020B0604020202020204" pitchFamily="34" charset="0"/>
              <a:buChar char="•"/>
            </a:pPr>
            <a:r>
              <a:rPr lang="fr-FR" sz="1800" dirty="0">
                <a:solidFill>
                  <a:schemeClr val="tx1"/>
                </a:solidFill>
              </a:rPr>
              <a:t>surface  : Biais chaud</a:t>
            </a:r>
          </a:p>
          <a:p>
            <a:pPr marL="285750" indent="-285750">
              <a:buFont typeface="Arial" panose="020B0604020202020204" pitchFamily="34" charset="0"/>
              <a:buChar char="•"/>
            </a:pPr>
            <a:r>
              <a:rPr lang="fr-FR" sz="1800" dirty="0">
                <a:solidFill>
                  <a:schemeClr val="tx1"/>
                </a:solidFill>
              </a:rPr>
              <a:t>Subsurface : Biais chaud</a:t>
            </a:r>
          </a:p>
        </p:txBody>
      </p:sp>
      <p:sp>
        <p:nvSpPr>
          <p:cNvPr id="11" name="ZoneTexte 10">
            <a:extLst>
              <a:ext uri="{FF2B5EF4-FFF2-40B4-BE49-F238E27FC236}">
                <a16:creationId xmlns:a16="http://schemas.microsoft.com/office/drawing/2014/main" id="{0FA68D48-369B-9A2F-D860-8D49D2EF61E1}"/>
              </a:ext>
            </a:extLst>
          </p:cNvPr>
          <p:cNvSpPr txBox="1"/>
          <p:nvPr/>
        </p:nvSpPr>
        <p:spPr>
          <a:xfrm>
            <a:off x="7162884" y="5973668"/>
            <a:ext cx="3600000" cy="1200329"/>
          </a:xfrm>
          <a:prstGeom prst="rect">
            <a:avLst/>
          </a:prstGeom>
          <a:noFill/>
          <a:ln>
            <a:solidFill>
              <a:schemeClr val="accent1">
                <a:shade val="15000"/>
              </a:schemeClr>
            </a:solidFill>
          </a:ln>
        </p:spPr>
        <p:txBody>
          <a:bodyPr wrap="square">
            <a:spAutoFit/>
          </a:bodyPr>
          <a:lstStyle/>
          <a:p>
            <a:pPr marL="285750" indent="-285750">
              <a:buFont typeface="Arial" panose="020B0604020202020204" pitchFamily="34" charset="0"/>
              <a:buChar char="•"/>
            </a:pPr>
            <a:r>
              <a:rPr lang="fr-FR" sz="1800" dirty="0">
                <a:solidFill>
                  <a:schemeClr val="tx1"/>
                </a:solidFill>
              </a:rPr>
              <a:t>(</a:t>
            </a:r>
            <a:r>
              <a:rPr lang="fr-FR" sz="1800" b="1" dirty="0">
                <a:solidFill>
                  <a:srgbClr val="00FDFF"/>
                </a:solidFill>
              </a:rPr>
              <a:t>id5c16</a:t>
            </a:r>
            <a:r>
              <a:rPr lang="fr-FR" sz="1800" dirty="0">
                <a:solidFill>
                  <a:schemeClr val="tx1"/>
                </a:solidFill>
              </a:rPr>
              <a:t>) </a:t>
            </a:r>
          </a:p>
          <a:p>
            <a:pPr marL="285750" indent="-285750">
              <a:buFont typeface="Arial" panose="020B0604020202020204" pitchFamily="34" charset="0"/>
              <a:buChar char="•"/>
            </a:pPr>
            <a:r>
              <a:rPr lang="fr-FR" sz="1800" dirty="0">
                <a:solidFill>
                  <a:srgbClr val="FF40FF"/>
                </a:solidFill>
              </a:rPr>
              <a:t>surface  : Biais chaud léger</a:t>
            </a:r>
          </a:p>
          <a:p>
            <a:pPr marL="285750" indent="-285750">
              <a:buFont typeface="Arial" panose="020B0604020202020204" pitchFamily="34" charset="0"/>
              <a:buChar char="•"/>
            </a:pPr>
            <a:r>
              <a:rPr lang="fr-FR" sz="1800" dirty="0">
                <a:solidFill>
                  <a:schemeClr val="tx1"/>
                </a:solidFill>
              </a:rPr>
              <a:t>Subsurface : Biais froid léger</a:t>
            </a:r>
          </a:p>
          <a:p>
            <a:r>
              <a:rPr lang="fr-FR" sz="1800" b="1" dirty="0">
                <a:solidFill>
                  <a:srgbClr val="00FDFF"/>
                </a:solidFill>
              </a:rPr>
              <a:t>Le bon élève pas dans le critère</a:t>
            </a:r>
          </a:p>
        </p:txBody>
      </p:sp>
      <p:sp>
        <p:nvSpPr>
          <p:cNvPr id="12" name="ZoneTexte 11">
            <a:extLst>
              <a:ext uri="{FF2B5EF4-FFF2-40B4-BE49-F238E27FC236}">
                <a16:creationId xmlns:a16="http://schemas.microsoft.com/office/drawing/2014/main" id="{01749D15-A37D-CDE7-748E-1F05A91EB195}"/>
              </a:ext>
            </a:extLst>
          </p:cNvPr>
          <p:cNvSpPr txBox="1"/>
          <p:nvPr/>
        </p:nvSpPr>
        <p:spPr>
          <a:xfrm>
            <a:off x="3882420" y="5967620"/>
            <a:ext cx="2900598" cy="923330"/>
          </a:xfrm>
          <a:prstGeom prst="rect">
            <a:avLst/>
          </a:prstGeom>
          <a:noFill/>
          <a:ln>
            <a:solidFill>
              <a:schemeClr val="accent1">
                <a:shade val="15000"/>
              </a:schemeClr>
            </a:solidFill>
          </a:ln>
        </p:spPr>
        <p:txBody>
          <a:bodyPr wrap="square">
            <a:spAutoFit/>
          </a:bodyPr>
          <a:lstStyle/>
          <a:p>
            <a:pPr marL="285750" indent="-285750">
              <a:buFont typeface="Arial" panose="020B0604020202020204" pitchFamily="34" charset="0"/>
              <a:buChar char="•"/>
            </a:pPr>
            <a:r>
              <a:rPr lang="fr-FR" sz="1800" dirty="0">
                <a:solidFill>
                  <a:schemeClr val="tx1"/>
                </a:solidFill>
              </a:rPr>
              <a:t>(</a:t>
            </a:r>
            <a:r>
              <a:rPr lang="fr-FR" sz="1800" b="1" dirty="0">
                <a:solidFill>
                  <a:srgbClr val="00B050"/>
                </a:solidFill>
              </a:rPr>
              <a:t>Soda3.15.2</a:t>
            </a:r>
            <a:r>
              <a:rPr lang="fr-FR" sz="1800" dirty="0">
                <a:solidFill>
                  <a:schemeClr val="tx1"/>
                </a:solidFill>
              </a:rPr>
              <a:t>) </a:t>
            </a:r>
          </a:p>
          <a:p>
            <a:pPr marL="285750" indent="-285750">
              <a:buFont typeface="Arial" panose="020B0604020202020204" pitchFamily="34" charset="0"/>
              <a:buChar char="•"/>
            </a:pPr>
            <a:r>
              <a:rPr lang="fr-FR" sz="1800" dirty="0">
                <a:solidFill>
                  <a:srgbClr val="FF40FF"/>
                </a:solidFill>
              </a:rPr>
              <a:t>surface  : none</a:t>
            </a:r>
          </a:p>
          <a:p>
            <a:pPr marL="285750" indent="-285750">
              <a:buFont typeface="Arial" panose="020B0604020202020204" pitchFamily="34" charset="0"/>
              <a:buChar char="•"/>
            </a:pPr>
            <a:r>
              <a:rPr lang="fr-FR" sz="1800" dirty="0">
                <a:solidFill>
                  <a:schemeClr val="tx1"/>
                </a:solidFill>
              </a:rPr>
              <a:t>Subsurface : none</a:t>
            </a:r>
          </a:p>
        </p:txBody>
      </p:sp>
      <p:sp>
        <p:nvSpPr>
          <p:cNvPr id="13" name="ZoneTexte 12">
            <a:extLst>
              <a:ext uri="{FF2B5EF4-FFF2-40B4-BE49-F238E27FC236}">
                <a16:creationId xmlns:a16="http://schemas.microsoft.com/office/drawing/2014/main" id="{88D37607-2D69-214B-EC5B-BDAB9411EA01}"/>
              </a:ext>
            </a:extLst>
          </p:cNvPr>
          <p:cNvSpPr txBox="1"/>
          <p:nvPr/>
        </p:nvSpPr>
        <p:spPr>
          <a:xfrm>
            <a:off x="3725652" y="8004716"/>
            <a:ext cx="2351265" cy="369332"/>
          </a:xfrm>
          <a:prstGeom prst="rect">
            <a:avLst/>
          </a:prstGeom>
          <a:noFill/>
          <a:ln>
            <a:solidFill>
              <a:schemeClr val="accent1">
                <a:shade val="15000"/>
              </a:schemeClr>
            </a:solidFill>
          </a:ln>
        </p:spPr>
        <p:txBody>
          <a:bodyPr wrap="square">
            <a:spAutoFit/>
          </a:bodyPr>
          <a:lstStyle/>
          <a:p>
            <a:pPr algn="ctr"/>
            <a:r>
              <a:rPr lang="fr-FR" sz="1800" b="1" dirty="0">
                <a:solidFill>
                  <a:schemeClr val="tx1"/>
                </a:solidFill>
              </a:rPr>
              <a:t>Aucun o2 ni no3 </a:t>
            </a:r>
            <a:r>
              <a:rPr lang="fr-FR" sz="1800" b="1" dirty="0">
                <a:solidFill>
                  <a:schemeClr val="tx1"/>
                </a:solidFill>
                <a:sym typeface="Wingdings" pitchFamily="2" charset="2"/>
              </a:rPr>
              <a:t></a:t>
            </a:r>
          </a:p>
        </p:txBody>
      </p:sp>
    </p:spTree>
    <p:extLst>
      <p:ext uri="{BB962C8B-B14F-4D97-AF65-F5344CB8AC3E}">
        <p14:creationId xmlns:p14="http://schemas.microsoft.com/office/powerpoint/2010/main" val="38731944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8007-CD4D-1131-73AE-08F689CE4C33}"/>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D17D2054-B3AA-74CA-5E4A-6AF3126D1528}"/>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ACA61B3F-BAA4-4D0D-95C6-204566C3DAE9}"/>
              </a:ext>
            </a:extLst>
          </p:cNvPr>
          <p:cNvSpPr>
            <a:spLocks noGrp="1"/>
          </p:cNvSpPr>
          <p:nvPr>
            <p:ph type="ctrTitle"/>
          </p:nvPr>
        </p:nvSpPr>
        <p:spPr>
          <a:xfrm>
            <a:off x="0" y="3"/>
            <a:ext cx="18000663" cy="650506"/>
          </a:xfrm>
        </p:spPr>
        <p:txBody>
          <a:bodyPr/>
          <a:lstStyle/>
          <a:p>
            <a:r>
              <a:rPr lang="fr-FR" sz="2976" b="1" dirty="0">
                <a:solidFill>
                  <a:srgbClr val="0432FF"/>
                </a:solidFill>
                <a:latin typeface="Comic Sans MS"/>
              </a:rPr>
              <a:t>s</a:t>
            </a:r>
            <a:r>
              <a:rPr kumimoji="0" lang="fr-FR" sz="2976" b="1" i="0" u="none" strike="noStrike" kern="1200" cap="none" spc="0" normalizeH="0" baseline="0" noProof="0" dirty="0">
                <a:ln>
                  <a:noFill/>
                </a:ln>
                <a:solidFill>
                  <a:srgbClr val="0432FF"/>
                </a:solidFill>
                <a:effectLst/>
                <a:uLnTx/>
                <a:uFillTx/>
                <a:latin typeface="Comic Sans MS"/>
                <a:ea typeface="ＭＳ Ｐゴシック" charset="0"/>
              </a:rPr>
              <a:t>st – T_31-108m </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 f (</a:t>
            </a:r>
            <a:r>
              <a:rPr kumimoji="0" lang="fr-FR" sz="2976" b="1" i="0" u="none" strike="noStrike" kern="1200" cap="none" spc="0" normalizeH="0" baseline="0" noProof="0" dirty="0">
                <a:ln>
                  <a:noFill/>
                </a:ln>
                <a:solidFill>
                  <a:srgbClr val="0432FF"/>
                </a:solidFill>
                <a:effectLst/>
                <a:uLnTx/>
                <a:uFillTx/>
                <a:latin typeface="Comic Sans MS"/>
                <a:ea typeface="ＭＳ Ｐゴシック" charset="0"/>
              </a:rPr>
              <a:t>dz</a:t>
            </a:r>
            <a:r>
              <a:rPr kumimoji="0" lang="fr-FR" sz="2976" b="1" i="0" u="none" strike="noStrike" kern="1200" cap="none" spc="0" normalizeH="0" baseline="0" noProof="0" dirty="0">
                <a:ln>
                  <a:noFill/>
                </a:ln>
                <a:solidFill>
                  <a:prstClr val="black"/>
                </a:solidFill>
                <a:effectLst/>
                <a:uLnTx/>
                <a:uFillTx/>
                <a:latin typeface="Comic Sans MS"/>
                <a:ea typeface="ＭＳ Ｐゴシック" charset="0"/>
              </a:rPr>
              <a:t>)</a:t>
            </a:r>
            <a:endParaRPr lang="fr-FR" dirty="0"/>
          </a:p>
        </p:txBody>
      </p:sp>
    </p:spTree>
    <p:extLst>
      <p:ext uri="{BB962C8B-B14F-4D97-AF65-F5344CB8AC3E}">
        <p14:creationId xmlns:p14="http://schemas.microsoft.com/office/powerpoint/2010/main" val="38040196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223A-5FA2-1372-D589-1204995C2320}"/>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F0B5193-742E-511E-B243-09A52CAF6DBB}"/>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3E4B84D9-7F8A-6D50-A285-8F211645C9F2}"/>
              </a:ext>
            </a:extLst>
          </p:cNvPr>
          <p:cNvSpPr>
            <a:spLocks noGrp="1"/>
          </p:cNvSpPr>
          <p:nvPr>
            <p:ph type="ctrTitle"/>
          </p:nvPr>
        </p:nvSpPr>
        <p:spPr>
          <a:xfrm>
            <a:off x="0" y="3"/>
            <a:ext cx="18000663" cy="650506"/>
          </a:xfrm>
        </p:spPr>
        <p:txBody>
          <a:bodyPr/>
          <a:lstStyle/>
          <a:p>
            <a:pPr marL="838276" lvl="1"/>
            <a:r>
              <a:rPr lang="fr-FR" sz="3968" b="1" dirty="0">
                <a:solidFill>
                  <a:srgbClr val="0432FF"/>
                </a:solidFill>
              </a:rPr>
              <a:t>dT_31-108m </a:t>
            </a:r>
            <a:r>
              <a:rPr lang="fr-FR" sz="3968" b="1" dirty="0"/>
              <a:t>= f (</a:t>
            </a:r>
            <a:r>
              <a:rPr lang="fr-FR" sz="3968" b="1" dirty="0">
                <a:solidFill>
                  <a:srgbClr val="0432FF"/>
                </a:solidFill>
              </a:rPr>
              <a:t>dz</a:t>
            </a:r>
            <a:r>
              <a:rPr lang="fr-FR" sz="3968" b="1" dirty="0"/>
              <a:t>)  </a:t>
            </a:r>
            <a:r>
              <a:rPr lang="fr-FR" sz="2800" dirty="0"/>
              <a:t>(delta </a:t>
            </a:r>
            <a:r>
              <a:rPr lang="fr-FR" sz="2800" dirty="0" err="1"/>
              <a:t>T</a:t>
            </a:r>
            <a:r>
              <a:rPr lang="fr-FR" sz="2800" dirty="0"/>
              <a:t>  en subsurface </a:t>
            </a:r>
            <a:r>
              <a:rPr lang="fr-FR" sz="2800" dirty="0" err="1"/>
              <a:t>upBas</a:t>
            </a:r>
            <a:r>
              <a:rPr lang="fr-FR" sz="2800" dirty="0"/>
              <a:t> off/</a:t>
            </a:r>
            <a:r>
              <a:rPr lang="fr-FR" sz="2800" dirty="0" err="1"/>
              <a:t>coastal</a:t>
            </a:r>
            <a:r>
              <a:rPr lang="fr-FR" sz="2800" dirty="0"/>
              <a:t>)  </a:t>
            </a:r>
            <a:endParaRPr lang="fr-FR" sz="3968" dirty="0"/>
          </a:p>
        </p:txBody>
      </p:sp>
    </p:spTree>
    <p:extLst>
      <p:ext uri="{BB962C8B-B14F-4D97-AF65-F5344CB8AC3E}">
        <p14:creationId xmlns:p14="http://schemas.microsoft.com/office/powerpoint/2010/main" val="4776742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6A79-29DD-EEDA-D056-F996951C54B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08B1998-77DC-CCE7-51AB-58789AC2E31C}"/>
              </a:ext>
            </a:extLst>
          </p:cNvPr>
          <p:cNvSpPr txBox="1"/>
          <p:nvPr/>
        </p:nvSpPr>
        <p:spPr>
          <a:xfrm>
            <a:off x="1440656" y="2228722"/>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Influence sur </a:t>
            </a:r>
            <a:r>
              <a:rPr lang="fr-FR" sz="13228" b="1" dirty="0" err="1">
                <a:solidFill>
                  <a:srgbClr val="FF0000"/>
                </a:solidFill>
              </a:rPr>
              <a:t>wod</a:t>
            </a:r>
            <a:endParaRPr lang="fr-FR" sz="13228" b="1" dirty="0">
              <a:solidFill>
                <a:srgbClr val="FF0000"/>
              </a:solidFill>
            </a:endParaRPr>
          </a:p>
          <a:p>
            <a:pPr algn="ctr"/>
            <a:r>
              <a:rPr lang="fr-FR" sz="13228" b="1" dirty="0">
                <a:solidFill>
                  <a:srgbClr val="0070C0"/>
                </a:solidFill>
              </a:rPr>
              <a:t>de dx, </a:t>
            </a:r>
            <a:r>
              <a:rPr lang="fr-FR" sz="13228" b="1" dirty="0" err="1">
                <a:solidFill>
                  <a:srgbClr val="0070C0"/>
                </a:solidFill>
              </a:rPr>
              <a:t>dy</a:t>
            </a:r>
            <a:r>
              <a:rPr lang="fr-FR" sz="13228" b="1" dirty="0">
                <a:solidFill>
                  <a:srgbClr val="0070C0"/>
                </a:solidFill>
              </a:rPr>
              <a:t> &amp; dz</a:t>
            </a:r>
          </a:p>
        </p:txBody>
      </p:sp>
      <p:sp>
        <p:nvSpPr>
          <p:cNvPr id="3" name="Espace réservé du pied de page 2">
            <a:extLst>
              <a:ext uri="{FF2B5EF4-FFF2-40B4-BE49-F238E27FC236}">
                <a16:creationId xmlns:a16="http://schemas.microsoft.com/office/drawing/2014/main" id="{5B919206-CB78-AE68-16ED-CB6FCFC39BE1}"/>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0EDD62F5-1952-103E-96F9-6B82845C9B8D}"/>
              </a:ext>
            </a:extLst>
          </p:cNvPr>
          <p:cNvSpPr>
            <a:spLocks noGrp="1"/>
          </p:cNvSpPr>
          <p:nvPr>
            <p:ph type="sldNum" sz="quarter" idx="12"/>
          </p:nvPr>
        </p:nvSpPr>
        <p:spPr/>
        <p:txBody>
          <a:bodyPr/>
          <a:lstStyle/>
          <a:p>
            <a:pPr>
              <a:defRPr/>
            </a:pPr>
            <a:fld id="{A80E75F5-EB0F-344E-990A-2D3842577099}" type="slidenum">
              <a:rPr lang="fr-FR" altLang="fr-FR" smtClean="0"/>
              <a:pPr>
                <a:defRPr/>
              </a:pPr>
              <a:t>112</a:t>
            </a:fld>
            <a:endParaRPr lang="fr-FR" altLang="fr-FR"/>
          </a:p>
        </p:txBody>
      </p:sp>
      <p:sp>
        <p:nvSpPr>
          <p:cNvPr id="5" name="ZoneTexte 4">
            <a:extLst>
              <a:ext uri="{FF2B5EF4-FFF2-40B4-BE49-F238E27FC236}">
                <a16:creationId xmlns:a16="http://schemas.microsoft.com/office/drawing/2014/main" id="{BA3EB225-7BDB-CA72-086F-E2481B508EE8}"/>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2237605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E367-A0BF-6D2D-D5AA-7B28EAD1B005}"/>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583C0A3-0EF1-E72F-630D-12284ED28370}"/>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F02F47D1-8252-F8C3-5096-A48BD7C9ABD1}"/>
              </a:ext>
            </a:extLst>
          </p:cNvPr>
          <p:cNvSpPr>
            <a:spLocks noGrp="1"/>
          </p:cNvSpPr>
          <p:nvPr>
            <p:ph type="ctrTitle"/>
          </p:nvPr>
        </p:nvSpPr>
        <p:spPr>
          <a:xfrm>
            <a:off x="0" y="3"/>
            <a:ext cx="18000663" cy="650506"/>
          </a:xfrm>
        </p:spPr>
        <p:txBody>
          <a:bodyPr/>
          <a:lstStyle/>
          <a:p>
            <a:pPr marL="838276" lvl="1"/>
            <a:r>
              <a:rPr lang="fr-FR" sz="3968" b="1" dirty="0" err="1">
                <a:solidFill>
                  <a:srgbClr val="0432FF"/>
                </a:solidFill>
              </a:rPr>
              <a:t>wod</a:t>
            </a:r>
            <a:r>
              <a:rPr lang="fr-FR" sz="3968" b="1" dirty="0">
                <a:solidFill>
                  <a:srgbClr val="0432FF"/>
                </a:solidFill>
              </a:rPr>
              <a:t> </a:t>
            </a:r>
            <a:r>
              <a:rPr lang="fr-FR" sz="3968" b="1" dirty="0"/>
              <a:t>= f (</a:t>
            </a:r>
            <a:r>
              <a:rPr lang="fr-FR" sz="3968" b="1" dirty="0">
                <a:solidFill>
                  <a:srgbClr val="0432FF"/>
                </a:solidFill>
              </a:rPr>
              <a:t>dx</a:t>
            </a:r>
            <a:r>
              <a:rPr lang="fr-FR" sz="3968" b="1" dirty="0"/>
              <a:t>)</a:t>
            </a:r>
            <a:endParaRPr lang="fr-FR" sz="3968" dirty="0"/>
          </a:p>
        </p:txBody>
      </p:sp>
    </p:spTree>
    <p:extLst>
      <p:ext uri="{BB962C8B-B14F-4D97-AF65-F5344CB8AC3E}">
        <p14:creationId xmlns:p14="http://schemas.microsoft.com/office/powerpoint/2010/main" val="41804114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F27B-1C98-C3AE-8252-C865528590F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F857C879-42EE-15AD-4C8C-8B26D4E73515}"/>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42EA0D17-E8DE-6DB0-E8C7-BAE2F6545140}"/>
              </a:ext>
            </a:extLst>
          </p:cNvPr>
          <p:cNvSpPr>
            <a:spLocks noGrp="1"/>
          </p:cNvSpPr>
          <p:nvPr>
            <p:ph type="ctrTitle"/>
          </p:nvPr>
        </p:nvSpPr>
        <p:spPr>
          <a:xfrm>
            <a:off x="0" y="3"/>
            <a:ext cx="18000663" cy="650506"/>
          </a:xfrm>
        </p:spPr>
        <p:txBody>
          <a:bodyPr/>
          <a:lstStyle/>
          <a:p>
            <a:pPr marL="838276" lvl="1"/>
            <a:r>
              <a:rPr lang="fr-FR" sz="3968" b="1" dirty="0" err="1">
                <a:solidFill>
                  <a:srgbClr val="0432FF"/>
                </a:solidFill>
              </a:rPr>
              <a:t>wod</a:t>
            </a:r>
            <a:r>
              <a:rPr lang="fr-FR" sz="3968" b="1" dirty="0">
                <a:solidFill>
                  <a:srgbClr val="0432FF"/>
                </a:solidFill>
              </a:rPr>
              <a:t> </a:t>
            </a:r>
            <a:r>
              <a:rPr lang="fr-FR" sz="3968" b="1" dirty="0"/>
              <a:t>= f (</a:t>
            </a:r>
            <a:r>
              <a:rPr lang="fr-FR" sz="3968" b="1" dirty="0" err="1">
                <a:solidFill>
                  <a:srgbClr val="0432FF"/>
                </a:solidFill>
              </a:rPr>
              <a:t>dy</a:t>
            </a:r>
            <a:r>
              <a:rPr lang="fr-FR" sz="3968" b="1" dirty="0"/>
              <a:t>)</a:t>
            </a:r>
            <a:endParaRPr lang="fr-FR" sz="3968" dirty="0"/>
          </a:p>
        </p:txBody>
      </p:sp>
    </p:spTree>
    <p:extLst>
      <p:ext uri="{BB962C8B-B14F-4D97-AF65-F5344CB8AC3E}">
        <p14:creationId xmlns:p14="http://schemas.microsoft.com/office/powerpoint/2010/main" val="22128589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85F2-A099-53EA-C9E2-F7DD1C0CBDA3}"/>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40EE0FFF-BA2A-A306-5E75-DDAB4AB862DF}"/>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275EF7AB-8C05-A992-EDE1-BDE96E13A02A}"/>
              </a:ext>
            </a:extLst>
          </p:cNvPr>
          <p:cNvSpPr>
            <a:spLocks noGrp="1"/>
          </p:cNvSpPr>
          <p:nvPr>
            <p:ph type="ctrTitle"/>
          </p:nvPr>
        </p:nvSpPr>
        <p:spPr>
          <a:xfrm>
            <a:off x="0" y="3"/>
            <a:ext cx="18000663" cy="650506"/>
          </a:xfrm>
        </p:spPr>
        <p:txBody>
          <a:bodyPr/>
          <a:lstStyle/>
          <a:p>
            <a:pPr marL="838276" lvl="1"/>
            <a:r>
              <a:rPr lang="fr-FR" sz="3968" b="1" dirty="0" err="1">
                <a:solidFill>
                  <a:srgbClr val="0432FF"/>
                </a:solidFill>
              </a:rPr>
              <a:t>wod</a:t>
            </a:r>
            <a:r>
              <a:rPr lang="fr-FR" sz="3968" b="1" dirty="0">
                <a:solidFill>
                  <a:srgbClr val="0432FF"/>
                </a:solidFill>
              </a:rPr>
              <a:t> </a:t>
            </a:r>
            <a:r>
              <a:rPr lang="fr-FR" sz="3968" b="1" dirty="0"/>
              <a:t>= f (</a:t>
            </a:r>
            <a:r>
              <a:rPr lang="fr-FR" sz="3968" b="1" dirty="0">
                <a:solidFill>
                  <a:srgbClr val="0432FF"/>
                </a:solidFill>
              </a:rPr>
              <a:t>dx</a:t>
            </a:r>
            <a:r>
              <a:rPr lang="fr-FR" sz="3968" b="1" dirty="0"/>
              <a:t>)</a:t>
            </a:r>
            <a:endParaRPr lang="fr-FR" sz="3968" dirty="0"/>
          </a:p>
        </p:txBody>
      </p:sp>
    </p:spTree>
    <p:extLst>
      <p:ext uri="{BB962C8B-B14F-4D97-AF65-F5344CB8AC3E}">
        <p14:creationId xmlns:p14="http://schemas.microsoft.com/office/powerpoint/2010/main" val="39872205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C8D5-5178-93E0-7637-D2D2C47763E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E0F63D3-8BC6-2D38-EF15-29F2A68BE567}"/>
              </a:ext>
            </a:extLst>
          </p:cNvPr>
          <p:cNvSpPr txBox="1"/>
          <p:nvPr/>
        </p:nvSpPr>
        <p:spPr>
          <a:xfrm>
            <a:off x="1440656" y="2228722"/>
            <a:ext cx="15119350" cy="6199198"/>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Quel lien entre </a:t>
            </a:r>
          </a:p>
          <a:p>
            <a:pPr algn="ctr"/>
            <a:r>
              <a:rPr lang="fr-FR" sz="13228" b="1" dirty="0">
                <a:solidFill>
                  <a:srgbClr val="0070C0"/>
                </a:solidFill>
              </a:rPr>
              <a:t>Critère d’upwelling </a:t>
            </a:r>
          </a:p>
          <a:p>
            <a:pPr algn="ctr"/>
            <a:r>
              <a:rPr lang="fr-FR" sz="13228" b="1" dirty="0">
                <a:solidFill>
                  <a:srgbClr val="0070C0"/>
                </a:solidFill>
              </a:rPr>
              <a:t>Et </a:t>
            </a:r>
            <a:r>
              <a:rPr lang="fr-FR" sz="13228" b="1" dirty="0" err="1">
                <a:solidFill>
                  <a:srgbClr val="0070C0"/>
                </a:solidFill>
              </a:rPr>
              <a:t>wo</a:t>
            </a:r>
            <a:endParaRPr lang="fr-FR" sz="13228" b="1" dirty="0">
              <a:solidFill>
                <a:srgbClr val="0070C0"/>
              </a:solidFill>
            </a:endParaRPr>
          </a:p>
        </p:txBody>
      </p:sp>
      <p:sp>
        <p:nvSpPr>
          <p:cNvPr id="3" name="Espace réservé du pied de page 2">
            <a:extLst>
              <a:ext uri="{FF2B5EF4-FFF2-40B4-BE49-F238E27FC236}">
                <a16:creationId xmlns:a16="http://schemas.microsoft.com/office/drawing/2014/main" id="{7CF61FC6-C98B-F573-8E87-831D340AD6F0}"/>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16F90CB2-423E-EA00-76A8-52C56B5FF997}"/>
              </a:ext>
            </a:extLst>
          </p:cNvPr>
          <p:cNvSpPr>
            <a:spLocks noGrp="1"/>
          </p:cNvSpPr>
          <p:nvPr>
            <p:ph type="sldNum" sz="quarter" idx="12"/>
          </p:nvPr>
        </p:nvSpPr>
        <p:spPr/>
        <p:txBody>
          <a:bodyPr/>
          <a:lstStyle/>
          <a:p>
            <a:pPr>
              <a:defRPr/>
            </a:pPr>
            <a:fld id="{A80E75F5-EB0F-344E-990A-2D3842577099}" type="slidenum">
              <a:rPr lang="fr-FR" altLang="fr-FR" smtClean="0"/>
              <a:pPr>
                <a:defRPr/>
              </a:pPr>
              <a:t>116</a:t>
            </a:fld>
            <a:endParaRPr lang="fr-FR" altLang="fr-FR"/>
          </a:p>
        </p:txBody>
      </p:sp>
      <p:sp>
        <p:nvSpPr>
          <p:cNvPr id="5" name="ZoneTexte 4">
            <a:extLst>
              <a:ext uri="{FF2B5EF4-FFF2-40B4-BE49-F238E27FC236}">
                <a16:creationId xmlns:a16="http://schemas.microsoft.com/office/drawing/2014/main" id="{4EE99F30-8308-1370-EF75-E1BFA8AA72F6}"/>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813581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A2631-7615-D79C-344C-68D4CD167DD1}"/>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61DABDE7-FD31-BC97-67DC-6986ABEAECD8}"/>
              </a:ext>
            </a:extLst>
          </p:cNvPr>
          <p:cNvPicPr>
            <a:picLocks noChangeAspect="1"/>
          </p:cNvPicPr>
          <p:nvPr/>
        </p:nvPicPr>
        <p:blipFill>
          <a:blip r:embed="rId2"/>
          <a:srcRect/>
          <a:stretch/>
        </p:blipFill>
        <p:spPr>
          <a:xfrm>
            <a:off x="0" y="5669756"/>
            <a:ext cx="9000000" cy="4500000"/>
          </a:xfrm>
          <a:prstGeom prst="rect">
            <a:avLst/>
          </a:prstGeom>
        </p:spPr>
      </p:pic>
      <p:pic>
        <p:nvPicPr>
          <p:cNvPr id="3" name="Image 2">
            <a:extLst>
              <a:ext uri="{FF2B5EF4-FFF2-40B4-BE49-F238E27FC236}">
                <a16:creationId xmlns:a16="http://schemas.microsoft.com/office/drawing/2014/main" id="{B0A2F96E-24D9-F717-A467-471361D57FB1}"/>
              </a:ext>
            </a:extLst>
          </p:cNvPr>
          <p:cNvPicPr>
            <a:picLocks noChangeAspect="1"/>
          </p:cNvPicPr>
          <p:nvPr/>
        </p:nvPicPr>
        <p:blipFill>
          <a:blip r:embed="rId3"/>
          <a:srcRect/>
          <a:stretch/>
        </p:blipFill>
        <p:spPr>
          <a:xfrm>
            <a:off x="331" y="604266"/>
            <a:ext cx="9000000" cy="4500000"/>
          </a:xfrm>
          <a:prstGeom prst="rect">
            <a:avLst/>
          </a:prstGeom>
        </p:spPr>
      </p:pic>
      <p:pic>
        <p:nvPicPr>
          <p:cNvPr id="2" name="Image 1">
            <a:extLst>
              <a:ext uri="{FF2B5EF4-FFF2-40B4-BE49-F238E27FC236}">
                <a16:creationId xmlns:a16="http://schemas.microsoft.com/office/drawing/2014/main" id="{FFF7285B-DD47-964A-508C-BA946B6922B8}"/>
              </a:ext>
            </a:extLst>
          </p:cNvPr>
          <p:cNvPicPr>
            <a:picLocks noChangeAspect="1"/>
          </p:cNvPicPr>
          <p:nvPr/>
        </p:nvPicPr>
        <p:blipFill>
          <a:blip r:embed="rId4"/>
          <a:srcRect/>
          <a:stretch/>
        </p:blipFill>
        <p:spPr>
          <a:xfrm>
            <a:off x="8672945" y="5669756"/>
            <a:ext cx="9000000" cy="4500000"/>
          </a:xfrm>
          <a:prstGeom prst="rect">
            <a:avLst/>
          </a:prstGeom>
        </p:spPr>
      </p:pic>
    </p:spTree>
    <p:extLst>
      <p:ext uri="{BB962C8B-B14F-4D97-AF65-F5344CB8AC3E}">
        <p14:creationId xmlns:p14="http://schemas.microsoft.com/office/powerpoint/2010/main" val="2435009229"/>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7446-7A66-910F-5B37-9C3AD81C2388}"/>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A539C31D-E4AB-53DC-EE29-731D51B8C2AD}"/>
              </a:ext>
            </a:extLst>
          </p:cNvPr>
          <p:cNvPicPr>
            <a:picLocks noChangeAspect="1"/>
          </p:cNvPicPr>
          <p:nvPr/>
        </p:nvPicPr>
        <p:blipFill>
          <a:blip r:embed="rId2"/>
          <a:srcRect/>
          <a:stretch/>
        </p:blipFill>
        <p:spPr>
          <a:xfrm>
            <a:off x="0" y="5669756"/>
            <a:ext cx="9000000" cy="4500000"/>
          </a:xfrm>
          <a:prstGeom prst="rect">
            <a:avLst/>
          </a:prstGeom>
        </p:spPr>
      </p:pic>
      <p:pic>
        <p:nvPicPr>
          <p:cNvPr id="3" name="Image 2">
            <a:extLst>
              <a:ext uri="{FF2B5EF4-FFF2-40B4-BE49-F238E27FC236}">
                <a16:creationId xmlns:a16="http://schemas.microsoft.com/office/drawing/2014/main" id="{FBE25885-730E-1F73-48DE-2E930642B26C}"/>
              </a:ext>
            </a:extLst>
          </p:cNvPr>
          <p:cNvPicPr>
            <a:picLocks noChangeAspect="1"/>
          </p:cNvPicPr>
          <p:nvPr/>
        </p:nvPicPr>
        <p:blipFill>
          <a:blip r:embed="rId3"/>
          <a:srcRect/>
          <a:stretch/>
        </p:blipFill>
        <p:spPr>
          <a:xfrm>
            <a:off x="0" y="604266"/>
            <a:ext cx="9000000" cy="4500000"/>
          </a:xfrm>
          <a:prstGeom prst="rect">
            <a:avLst/>
          </a:prstGeom>
        </p:spPr>
      </p:pic>
      <p:pic>
        <p:nvPicPr>
          <p:cNvPr id="2" name="Image 1">
            <a:extLst>
              <a:ext uri="{FF2B5EF4-FFF2-40B4-BE49-F238E27FC236}">
                <a16:creationId xmlns:a16="http://schemas.microsoft.com/office/drawing/2014/main" id="{BA285267-5A04-FB32-9232-9DF26C3C3E49}"/>
              </a:ext>
            </a:extLst>
          </p:cNvPr>
          <p:cNvPicPr>
            <a:picLocks noChangeAspect="1"/>
          </p:cNvPicPr>
          <p:nvPr/>
        </p:nvPicPr>
        <p:blipFill>
          <a:blip r:embed="rId4"/>
          <a:srcRect/>
          <a:stretch/>
        </p:blipFill>
        <p:spPr>
          <a:xfrm>
            <a:off x="8672945" y="5669756"/>
            <a:ext cx="9000000" cy="4500000"/>
          </a:xfrm>
          <a:prstGeom prst="rect">
            <a:avLst/>
          </a:prstGeom>
        </p:spPr>
      </p:pic>
    </p:spTree>
    <p:extLst>
      <p:ext uri="{BB962C8B-B14F-4D97-AF65-F5344CB8AC3E}">
        <p14:creationId xmlns:p14="http://schemas.microsoft.com/office/powerpoint/2010/main" val="4006178067"/>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93B1-15AA-54E7-FCB8-95FB151F8F5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248967C-A695-6755-6CF4-11E8CA940438}"/>
              </a:ext>
            </a:extLst>
          </p:cNvPr>
          <p:cNvSpPr txBox="1"/>
          <p:nvPr/>
        </p:nvSpPr>
        <p:spPr>
          <a:xfrm>
            <a:off x="1440656" y="2228723"/>
            <a:ext cx="15119350" cy="2127955"/>
          </a:xfrm>
          <a:prstGeom prst="rect">
            <a:avLst/>
          </a:prstGeom>
          <a:solidFill>
            <a:schemeClr val="bg2">
              <a:lumMod val="90000"/>
            </a:schemeClr>
          </a:solidFill>
        </p:spPr>
        <p:txBody>
          <a:bodyPr wrap="square" rtlCol="0">
            <a:spAutoFit/>
          </a:bodyPr>
          <a:lstStyle/>
          <a:p>
            <a:pPr algn="ctr"/>
            <a:r>
              <a:rPr lang="fr-FR" sz="13228" b="1" dirty="0" err="1">
                <a:solidFill>
                  <a:srgbClr val="0070C0"/>
                </a:solidFill>
              </a:rPr>
              <a:t>Wo</a:t>
            </a:r>
            <a:r>
              <a:rPr lang="fr-FR" sz="13228" b="1" dirty="0">
                <a:solidFill>
                  <a:srgbClr val="0070C0"/>
                </a:solidFill>
              </a:rPr>
              <a:t> = f (tau)</a:t>
            </a:r>
          </a:p>
        </p:txBody>
      </p:sp>
      <p:sp>
        <p:nvSpPr>
          <p:cNvPr id="3" name="Espace réservé du pied de page 2">
            <a:extLst>
              <a:ext uri="{FF2B5EF4-FFF2-40B4-BE49-F238E27FC236}">
                <a16:creationId xmlns:a16="http://schemas.microsoft.com/office/drawing/2014/main" id="{83D8FF4E-AF1A-3365-49D8-113F3113E0C5}"/>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1DA7CBDB-E11E-2FDB-B4F6-2B30241B00BF}"/>
              </a:ext>
            </a:extLst>
          </p:cNvPr>
          <p:cNvSpPr>
            <a:spLocks noGrp="1"/>
          </p:cNvSpPr>
          <p:nvPr>
            <p:ph type="sldNum" sz="quarter" idx="12"/>
          </p:nvPr>
        </p:nvSpPr>
        <p:spPr/>
        <p:txBody>
          <a:bodyPr/>
          <a:lstStyle/>
          <a:p>
            <a:pPr>
              <a:defRPr/>
            </a:pPr>
            <a:fld id="{A80E75F5-EB0F-344E-990A-2D3842577099}" type="slidenum">
              <a:rPr lang="fr-FR" altLang="fr-FR" smtClean="0"/>
              <a:pPr>
                <a:defRPr/>
              </a:pPr>
              <a:t>119</a:t>
            </a:fld>
            <a:endParaRPr lang="fr-FR" altLang="fr-FR"/>
          </a:p>
        </p:txBody>
      </p:sp>
      <p:sp>
        <p:nvSpPr>
          <p:cNvPr id="5" name="ZoneTexte 4">
            <a:extLst>
              <a:ext uri="{FF2B5EF4-FFF2-40B4-BE49-F238E27FC236}">
                <a16:creationId xmlns:a16="http://schemas.microsoft.com/office/drawing/2014/main" id="{344E06A6-93FA-D6DB-A01C-7829367FAB1D}"/>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F71586C1-E9E2-AF2A-BA43-DDB0371BBDAD}"/>
              </a:ext>
            </a:extLst>
          </p:cNvPr>
          <p:cNvSpPr txBox="1"/>
          <p:nvPr/>
        </p:nvSpPr>
        <p:spPr>
          <a:xfrm>
            <a:off x="1917700" y="5669756"/>
            <a:ext cx="11719951" cy="3756028"/>
          </a:xfrm>
          <a:prstGeom prst="rect">
            <a:avLst/>
          </a:prstGeom>
          <a:noFill/>
        </p:spPr>
        <p:txBody>
          <a:bodyPr wrap="square" rtlCol="0">
            <a:spAutoFit/>
          </a:bodyPr>
          <a:lstStyle/>
          <a:p>
            <a:pPr marL="472488" indent="-472488" algn="just">
              <a:buFont typeface="Arial" panose="020B0604020202020204" pitchFamily="34" charset="0"/>
              <a:buChar char="•"/>
            </a:pPr>
            <a:r>
              <a:rPr lang="fr-FR" sz="3968" b="1" dirty="0"/>
              <a:t>Cf </a:t>
            </a:r>
            <a:r>
              <a:rPr lang="fr-FR" sz="3968" b="1" dirty="0" err="1"/>
              <a:t>ppt</a:t>
            </a:r>
            <a:r>
              <a:rPr lang="fr-FR" sz="3968" b="1" dirty="0"/>
              <a:t> 2025_09_03_point_10_Relation_tau_wo</a:t>
            </a:r>
          </a:p>
          <a:p>
            <a:pPr marL="472488" indent="-472488" algn="just">
              <a:buFont typeface="Arial" panose="020B0604020202020204" pitchFamily="34" charset="0"/>
              <a:buChar char="•"/>
            </a:pPr>
            <a:endParaRPr lang="fr-FR" sz="3968" b="1" dirty="0"/>
          </a:p>
          <a:p>
            <a:pPr marL="472488" indent="-472488" algn="just">
              <a:buFont typeface="Arial" panose="020B0604020202020204" pitchFamily="34" charset="0"/>
              <a:buChar char="•"/>
            </a:pPr>
            <a:r>
              <a:rPr lang="fr-FR" sz="3968" b="1" dirty="0"/>
              <a:t>Pour la relation </a:t>
            </a:r>
            <a:r>
              <a:rPr lang="fr-FR" sz="3968" b="1" dirty="0" err="1"/>
              <a:t>wo</a:t>
            </a:r>
            <a:r>
              <a:rPr lang="fr-FR" sz="3968" b="1" dirty="0"/>
              <a:t> = f(tau) </a:t>
            </a:r>
          </a:p>
          <a:p>
            <a:pPr marL="1310764" lvl="1" indent="-472488" algn="just">
              <a:buFont typeface="Arial" panose="020B0604020202020204" pitchFamily="34" charset="0"/>
              <a:buChar char="•"/>
            </a:pPr>
            <a:r>
              <a:rPr lang="fr-FR" sz="3968" b="1" dirty="0"/>
              <a:t>Coastal 1…6-12</a:t>
            </a:r>
          </a:p>
          <a:p>
            <a:pPr marL="1310764" lvl="1" indent="-472488" algn="just">
              <a:buFont typeface="Arial" panose="020B0604020202020204" pitchFamily="34" charset="0"/>
              <a:buChar char="•"/>
            </a:pPr>
            <a:r>
              <a:rPr lang="fr-FR" sz="3968" b="1" dirty="0"/>
              <a:t>Off  1 / 12</a:t>
            </a:r>
          </a:p>
          <a:p>
            <a:pPr marL="1310764" lvl="1" indent="-472488" algn="just">
              <a:buFont typeface="Arial" panose="020B0604020202020204" pitchFamily="34" charset="0"/>
              <a:buChar char="•"/>
            </a:pPr>
            <a:r>
              <a:rPr lang="fr-FR" sz="3968" b="1" dirty="0" err="1"/>
              <a:t>dropoff</a:t>
            </a:r>
            <a:endParaRPr lang="fr-FR" sz="3968" b="1" dirty="0"/>
          </a:p>
        </p:txBody>
      </p:sp>
    </p:spTree>
    <p:extLst>
      <p:ext uri="{BB962C8B-B14F-4D97-AF65-F5344CB8AC3E}">
        <p14:creationId xmlns:p14="http://schemas.microsoft.com/office/powerpoint/2010/main" val="531106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55F2-C630-586A-F3CC-3F096286E85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7D6504B-08A7-551F-C11C-CE544EF39C94}"/>
              </a:ext>
            </a:extLst>
          </p:cNvPr>
          <p:cNvSpPr txBox="1"/>
          <p:nvPr/>
        </p:nvSpPr>
        <p:spPr>
          <a:xfrm>
            <a:off x="1440656" y="2228721"/>
            <a:ext cx="15119350" cy="5170646"/>
          </a:xfrm>
          <a:prstGeom prst="rect">
            <a:avLst/>
          </a:prstGeom>
          <a:solidFill>
            <a:schemeClr val="bg2">
              <a:lumMod val="90000"/>
            </a:schemeClr>
          </a:solidFill>
        </p:spPr>
        <p:txBody>
          <a:bodyPr wrap="square" rtlCol="0">
            <a:spAutoFit/>
          </a:bodyPr>
          <a:lstStyle/>
          <a:p>
            <a:pPr algn="ctr"/>
            <a:r>
              <a:rPr lang="fr-FR" sz="11000" b="1" dirty="0">
                <a:solidFill>
                  <a:srgbClr val="0070C0"/>
                </a:solidFill>
              </a:rPr>
              <a:t>la </a:t>
            </a:r>
            <a:r>
              <a:rPr lang="fr-FR" sz="11000" b="1" dirty="0" err="1">
                <a:solidFill>
                  <a:srgbClr val="0070C0"/>
                </a:solidFill>
              </a:rPr>
              <a:t>sst</a:t>
            </a:r>
            <a:r>
              <a:rPr lang="fr-FR" sz="11000" b="1" dirty="0">
                <a:solidFill>
                  <a:srgbClr val="0070C0"/>
                </a:solidFill>
              </a:rPr>
              <a:t> dépend elle de </a:t>
            </a:r>
            <a:r>
              <a:rPr lang="fr-FR" sz="11000" b="1" dirty="0" err="1">
                <a:solidFill>
                  <a:srgbClr val="0070C0"/>
                </a:solidFill>
              </a:rPr>
              <a:t>wo</a:t>
            </a:r>
            <a:r>
              <a:rPr lang="fr-FR" sz="11000" b="1" dirty="0">
                <a:solidFill>
                  <a:srgbClr val="0070C0"/>
                </a:solidFill>
              </a:rPr>
              <a:t> ? </a:t>
            </a:r>
          </a:p>
          <a:p>
            <a:pPr algn="ctr"/>
            <a:r>
              <a:rPr lang="fr-FR" sz="11000" b="1" dirty="0" err="1"/>
              <a:t>sst</a:t>
            </a:r>
            <a:r>
              <a:rPr lang="fr-FR" sz="11000" b="1" dirty="0"/>
              <a:t>=f( </a:t>
            </a:r>
            <a:r>
              <a:rPr lang="fr-FR" sz="11000" b="1" dirty="0" err="1"/>
              <a:t>wo</a:t>
            </a:r>
            <a:r>
              <a:rPr lang="fr-FR" sz="11000" b="1" dirty="0"/>
              <a:t>)</a:t>
            </a:r>
          </a:p>
          <a:p>
            <a:pPr algn="ctr"/>
            <a:r>
              <a:rPr lang="fr-FR" sz="11000" b="1" dirty="0">
                <a:solidFill>
                  <a:srgbClr val="C00000"/>
                </a:solidFill>
              </a:rPr>
              <a:t>oui/non</a:t>
            </a:r>
          </a:p>
        </p:txBody>
      </p:sp>
      <p:sp>
        <p:nvSpPr>
          <p:cNvPr id="3" name="Espace réservé du pied de page 2">
            <a:extLst>
              <a:ext uri="{FF2B5EF4-FFF2-40B4-BE49-F238E27FC236}">
                <a16:creationId xmlns:a16="http://schemas.microsoft.com/office/drawing/2014/main" id="{3355B002-2B57-28EC-DC30-4E951B63853B}"/>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76D42136-AF7A-2C37-540C-E60C13ABEF73}"/>
              </a:ext>
            </a:extLst>
          </p:cNvPr>
          <p:cNvSpPr>
            <a:spLocks noGrp="1"/>
          </p:cNvSpPr>
          <p:nvPr>
            <p:ph type="sldNum" sz="quarter" idx="12"/>
          </p:nvPr>
        </p:nvSpPr>
        <p:spPr/>
        <p:txBody>
          <a:bodyPr/>
          <a:lstStyle/>
          <a:p>
            <a:pPr>
              <a:defRPr/>
            </a:pPr>
            <a:fld id="{A80E75F5-EB0F-344E-990A-2D3842577099}" type="slidenum">
              <a:rPr lang="fr-FR" altLang="fr-FR" smtClean="0"/>
              <a:pPr>
                <a:defRPr/>
              </a:pPr>
              <a:t>12</a:t>
            </a:fld>
            <a:endParaRPr lang="fr-FR" altLang="fr-FR"/>
          </a:p>
        </p:txBody>
      </p:sp>
      <p:sp>
        <p:nvSpPr>
          <p:cNvPr id="5" name="ZoneTexte 4">
            <a:extLst>
              <a:ext uri="{FF2B5EF4-FFF2-40B4-BE49-F238E27FC236}">
                <a16:creationId xmlns:a16="http://schemas.microsoft.com/office/drawing/2014/main" id="{25760964-A85A-C38C-0581-1BC0EF3F19DE}"/>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936FFAAA-5471-4279-70C7-2BD3995B9611}"/>
              </a:ext>
            </a:extLst>
          </p:cNvPr>
          <p:cNvSpPr txBox="1"/>
          <p:nvPr/>
        </p:nvSpPr>
        <p:spPr>
          <a:xfrm>
            <a:off x="4199108" y="8914527"/>
            <a:ext cx="9094056" cy="1313565"/>
          </a:xfrm>
          <a:prstGeom prst="rect">
            <a:avLst/>
          </a:prstGeom>
          <a:noFill/>
        </p:spPr>
        <p:txBody>
          <a:bodyPr wrap="square" rtlCol="0">
            <a:spAutoFit/>
          </a:bodyPr>
          <a:lstStyle/>
          <a:p>
            <a:pPr marL="472488" indent="-472488" algn="just">
              <a:buFont typeface="Arial" panose="020B0604020202020204" pitchFamily="34" charset="0"/>
              <a:buChar char="•"/>
            </a:pPr>
            <a:r>
              <a:rPr lang="fr-FR" sz="3968" b="1" dirty="0"/>
              <a:t>Expliquer qu’on prend les </a:t>
            </a:r>
            <a:r>
              <a:rPr lang="fr-FR" sz="3968" b="1" dirty="0" err="1"/>
              <a:t>wod</a:t>
            </a:r>
            <a:r>
              <a:rPr lang="fr-FR" sz="3968" b="1" dirty="0"/>
              <a:t> et les </a:t>
            </a:r>
            <a:r>
              <a:rPr lang="fr-FR" sz="3968" b="1" dirty="0" err="1"/>
              <a:t>wo</a:t>
            </a:r>
            <a:r>
              <a:rPr lang="fr-FR" sz="3968" b="1" dirty="0"/>
              <a:t> quand les </a:t>
            </a:r>
            <a:r>
              <a:rPr lang="fr-FR" sz="3968" b="1" dirty="0" err="1"/>
              <a:t>wod</a:t>
            </a:r>
            <a:r>
              <a:rPr lang="fr-FR" sz="3968" b="1" dirty="0"/>
              <a:t> manquent</a:t>
            </a:r>
          </a:p>
        </p:txBody>
      </p:sp>
    </p:spTree>
    <p:extLst>
      <p:ext uri="{BB962C8B-B14F-4D97-AF65-F5344CB8AC3E}">
        <p14:creationId xmlns:p14="http://schemas.microsoft.com/office/powerpoint/2010/main" val="35311293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C805-BE10-D99A-D8D9-613485C76407}"/>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B02B45B8-D316-5080-9FDD-41F864A03FEF}"/>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CFFE7627-AE4B-07BC-23EF-1FB856E3631E}"/>
              </a:ext>
            </a:extLst>
          </p:cNvPr>
          <p:cNvSpPr>
            <a:spLocks noGrp="1"/>
          </p:cNvSpPr>
          <p:nvPr>
            <p:ph type="ctrTitle"/>
          </p:nvPr>
        </p:nvSpPr>
        <p:spPr>
          <a:xfrm>
            <a:off x="0" y="3"/>
            <a:ext cx="18000663" cy="650506"/>
          </a:xfrm>
        </p:spPr>
        <p:txBody>
          <a:bodyPr/>
          <a:lstStyle/>
          <a:p>
            <a:pPr marL="838276" lvl="1"/>
            <a:r>
              <a:rPr lang="fr-FR" sz="3968" b="1" dirty="0">
                <a:solidFill>
                  <a:srgbClr val="0432FF"/>
                </a:solidFill>
              </a:rPr>
              <a:t>Tau </a:t>
            </a:r>
            <a:r>
              <a:rPr lang="fr-FR" sz="3968" b="1" dirty="0" err="1">
                <a:solidFill>
                  <a:srgbClr val="0432FF"/>
                </a:solidFill>
              </a:rPr>
              <a:t>coastal</a:t>
            </a:r>
            <a:r>
              <a:rPr lang="fr-FR" sz="3968" b="1" dirty="0">
                <a:solidFill>
                  <a:srgbClr val="0432FF"/>
                </a:solidFill>
              </a:rPr>
              <a:t> 6-12 </a:t>
            </a:r>
            <a:r>
              <a:rPr lang="fr-FR" sz="3968" b="1" dirty="0"/>
              <a:t>= f (</a:t>
            </a:r>
            <a:r>
              <a:rPr lang="fr-FR" sz="3968" b="1" dirty="0">
                <a:solidFill>
                  <a:srgbClr val="0432FF"/>
                </a:solidFill>
              </a:rPr>
              <a:t>dx</a:t>
            </a:r>
            <a:r>
              <a:rPr lang="fr-FR" sz="3968" b="1" dirty="0"/>
              <a:t>)</a:t>
            </a:r>
            <a:endParaRPr lang="fr-FR" sz="3968" dirty="0"/>
          </a:p>
        </p:txBody>
      </p:sp>
    </p:spTree>
    <p:extLst>
      <p:ext uri="{BB962C8B-B14F-4D97-AF65-F5344CB8AC3E}">
        <p14:creationId xmlns:p14="http://schemas.microsoft.com/office/powerpoint/2010/main" val="2244093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AAED-F261-6BC0-8F9C-5641C97679D2}"/>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8D8C656-1347-A061-475C-EED13EA35606}"/>
              </a:ext>
            </a:extLst>
          </p:cNvPr>
          <p:cNvPicPr>
            <a:picLocks noChangeAspect="1"/>
          </p:cNvPicPr>
          <p:nvPr/>
        </p:nvPicPr>
        <p:blipFill>
          <a:blip r:embed="rId2"/>
          <a:srcRect/>
          <a:stretch/>
        </p:blipFill>
        <p:spPr>
          <a:xfrm>
            <a:off x="3279723" y="325256"/>
            <a:ext cx="11441216" cy="11441216"/>
          </a:xfrm>
          <a:prstGeom prst="rect">
            <a:avLst/>
          </a:prstGeom>
        </p:spPr>
      </p:pic>
      <p:sp>
        <p:nvSpPr>
          <p:cNvPr id="9" name="Titre 1">
            <a:extLst>
              <a:ext uri="{FF2B5EF4-FFF2-40B4-BE49-F238E27FC236}">
                <a16:creationId xmlns:a16="http://schemas.microsoft.com/office/drawing/2014/main" id="{200BBB36-BDEF-C231-6167-8D6BD6DBF1D9}"/>
              </a:ext>
            </a:extLst>
          </p:cNvPr>
          <p:cNvSpPr>
            <a:spLocks noGrp="1"/>
          </p:cNvSpPr>
          <p:nvPr>
            <p:ph type="ctrTitle"/>
          </p:nvPr>
        </p:nvSpPr>
        <p:spPr>
          <a:xfrm>
            <a:off x="0" y="3"/>
            <a:ext cx="18000663" cy="650506"/>
          </a:xfrm>
        </p:spPr>
        <p:txBody>
          <a:bodyPr/>
          <a:lstStyle/>
          <a:p>
            <a:pPr marL="838276" lvl="1"/>
            <a:r>
              <a:rPr lang="fr-FR" sz="3968" b="1" dirty="0">
                <a:solidFill>
                  <a:srgbClr val="0432FF"/>
                </a:solidFill>
              </a:rPr>
              <a:t>Tau </a:t>
            </a:r>
            <a:r>
              <a:rPr lang="fr-FR" sz="3968" b="1" dirty="0" err="1">
                <a:solidFill>
                  <a:srgbClr val="0432FF"/>
                </a:solidFill>
              </a:rPr>
              <a:t>coastal</a:t>
            </a:r>
            <a:r>
              <a:rPr lang="fr-FR" sz="3968" b="1" dirty="0">
                <a:solidFill>
                  <a:srgbClr val="0432FF"/>
                </a:solidFill>
              </a:rPr>
              <a:t> 6-12 </a:t>
            </a:r>
            <a:r>
              <a:rPr lang="fr-FR" sz="3968" b="1" dirty="0"/>
              <a:t>= f (</a:t>
            </a:r>
            <a:r>
              <a:rPr lang="fr-FR" sz="3968" b="1" dirty="0" err="1">
                <a:solidFill>
                  <a:srgbClr val="0432FF"/>
                </a:solidFill>
              </a:rPr>
              <a:t>dy</a:t>
            </a:r>
            <a:r>
              <a:rPr lang="fr-FR" sz="3968" b="1" dirty="0"/>
              <a:t>)</a:t>
            </a:r>
            <a:endParaRPr lang="fr-FR" sz="3968" dirty="0"/>
          </a:p>
        </p:txBody>
      </p:sp>
    </p:spTree>
    <p:extLst>
      <p:ext uri="{BB962C8B-B14F-4D97-AF65-F5344CB8AC3E}">
        <p14:creationId xmlns:p14="http://schemas.microsoft.com/office/powerpoint/2010/main" val="2817034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3FAF14-CD4F-DA95-3482-4DF5B53177BB}"/>
              </a:ext>
            </a:extLst>
          </p:cNvPr>
          <p:cNvSpPr txBox="1"/>
          <p:nvPr/>
        </p:nvSpPr>
        <p:spPr>
          <a:xfrm>
            <a:off x="1648687" y="1273459"/>
            <a:ext cx="14165707" cy="4723601"/>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t>Est-ce l’augmentation de résolution dans l’océan qui améliore tau et donc </a:t>
            </a:r>
            <a:r>
              <a:rPr lang="fr-FR" sz="2315" dirty="0" err="1"/>
              <a:t>wo</a:t>
            </a:r>
            <a:r>
              <a:rPr lang="fr-FR" sz="2315" dirty="0"/>
              <a:t>??? </a:t>
            </a:r>
          </a:p>
          <a:p>
            <a:pPr marL="472488" indent="-472488" algn="just">
              <a:buFont typeface="Arial" panose="020B0604020202020204" pitchFamily="34" charset="0"/>
              <a:buChar char="•"/>
            </a:pPr>
            <a:r>
              <a:rPr lang="fr-FR" sz="2315" dirty="0"/>
              <a:t>Ex IPSL </a:t>
            </a:r>
          </a:p>
          <a:p>
            <a:pPr marL="1228468" lvl="1" indent="-472488" algn="just">
              <a:buFont typeface="Arial" panose="020B0604020202020204" pitchFamily="34" charset="0"/>
              <a:buChar char="•"/>
            </a:pPr>
            <a:r>
              <a:rPr lang="fr-FR" sz="2315" dirty="0"/>
              <a:t>(id6c48) cmip6_IPSL-CM5A2-INCA		dx=2.00 </a:t>
            </a:r>
            <a:r>
              <a:rPr lang="fr-FR" sz="2315" dirty="0" err="1"/>
              <a:t>dy</a:t>
            </a:r>
            <a:r>
              <a:rPr lang="fr-FR" sz="2315" dirty="0"/>
              <a:t>=1.45	</a:t>
            </a:r>
            <a:r>
              <a:rPr lang="fr-FR" sz="2315" dirty="0" err="1"/>
              <a:t>wo</a:t>
            </a:r>
            <a:r>
              <a:rPr lang="fr-FR" sz="2315" dirty="0"/>
              <a:t> 54m ~= 4</a:t>
            </a:r>
          </a:p>
          <a:p>
            <a:pPr marL="1228468" lvl="1" indent="-472488" algn="just">
              <a:buFont typeface="Arial" panose="020B0604020202020204" pitchFamily="34" charset="0"/>
              <a:buChar char="•"/>
            </a:pPr>
            <a:r>
              <a:rPr lang="fr-FR" sz="2315" dirty="0"/>
              <a:t>(id6c49) cmip6_IPSL-CM6A-LR-INCA 	dx=1.00 </a:t>
            </a:r>
            <a:r>
              <a:rPr lang="fr-FR" sz="2315" dirty="0" err="1"/>
              <a:t>dy</a:t>
            </a:r>
            <a:r>
              <a:rPr lang="fr-FR" sz="2315" dirty="0"/>
              <a:t>=0.75	</a:t>
            </a:r>
            <a:r>
              <a:rPr lang="fr-FR" sz="2315" dirty="0" err="1"/>
              <a:t>wo</a:t>
            </a:r>
            <a:r>
              <a:rPr lang="fr-FR" sz="2315" dirty="0"/>
              <a:t> 54m ~= 9</a:t>
            </a:r>
          </a:p>
          <a:p>
            <a:pPr marL="1228468" lvl="1" indent="-472488" algn="just">
              <a:buFont typeface="Arial" panose="020B0604020202020204" pitchFamily="34" charset="0"/>
              <a:buChar char="•"/>
            </a:pPr>
            <a:r>
              <a:rPr lang="fr-FR" sz="2315" dirty="0"/>
              <a:t>(id6c50) cmip6_IPSL-CM6A-LR		dx=1.00 </a:t>
            </a:r>
            <a:r>
              <a:rPr lang="fr-FR" sz="2315" dirty="0" err="1"/>
              <a:t>dy</a:t>
            </a:r>
            <a:r>
              <a:rPr lang="fr-FR" sz="2315" dirty="0"/>
              <a:t>=0.75	</a:t>
            </a:r>
            <a:r>
              <a:rPr lang="fr-FR" sz="2315" dirty="0" err="1"/>
              <a:t>wo</a:t>
            </a:r>
            <a:r>
              <a:rPr lang="fr-FR" sz="2315" dirty="0"/>
              <a:t> 54m ~= 9</a:t>
            </a:r>
          </a:p>
          <a:p>
            <a:pPr lvl="1" algn="just"/>
            <a:endParaRPr lang="fr-FR" sz="2315" dirty="0"/>
          </a:p>
          <a:p>
            <a:pPr marL="472488" indent="-472488">
              <a:buFont typeface="Arial" panose="020B0604020202020204" pitchFamily="34" charset="0"/>
              <a:buChar char="•"/>
            </a:pPr>
            <a:r>
              <a:rPr lang="fr-FR" sz="2315" dirty="0"/>
              <a:t>Ex HadGEM3-GC31</a:t>
            </a:r>
          </a:p>
          <a:p>
            <a:pPr marL="1228468" lvl="1" indent="-472488">
              <a:buFont typeface="Arial" panose="020B0604020202020204" pitchFamily="34" charset="0"/>
              <a:buChar char="•"/>
            </a:pPr>
            <a:r>
              <a:rPr lang="fr-FR" sz="2315" dirty="0"/>
              <a:t>(id6c44) cmip6_HadGEM3-GC31-HH	dx=0.08 </a:t>
            </a:r>
            <a:r>
              <a:rPr lang="fr-FR" sz="2315" dirty="0" err="1"/>
              <a:t>dy</a:t>
            </a:r>
            <a:r>
              <a:rPr lang="fr-FR" sz="2315" dirty="0"/>
              <a:t>=0.08	</a:t>
            </a:r>
            <a:r>
              <a:rPr lang="fr-FR" sz="2315" dirty="0" err="1"/>
              <a:t>wo</a:t>
            </a:r>
            <a:r>
              <a:rPr lang="fr-FR" sz="2315" dirty="0"/>
              <a:t> 54m ~= 15</a:t>
            </a:r>
          </a:p>
          <a:p>
            <a:pPr marL="1228468" lvl="1" indent="-472488">
              <a:buFont typeface="Arial" panose="020B0604020202020204" pitchFamily="34" charset="0"/>
              <a:buChar char="•"/>
            </a:pPr>
            <a:r>
              <a:rPr lang="fr-FR" sz="2315" dirty="0"/>
              <a:t>(id6c45) cmip6_HadGEM3-GC31-HM	dx=0.25 </a:t>
            </a:r>
            <a:r>
              <a:rPr lang="fr-FR" sz="2315" dirty="0" err="1"/>
              <a:t>dy</a:t>
            </a:r>
            <a:r>
              <a:rPr lang="fr-FR" sz="2315" dirty="0"/>
              <a:t>=0.25	</a:t>
            </a:r>
            <a:r>
              <a:rPr lang="fr-FR" sz="2315" dirty="0" err="1"/>
              <a:t>wo</a:t>
            </a:r>
            <a:r>
              <a:rPr lang="fr-FR" sz="2315" dirty="0"/>
              <a:t> 54m ~= 14</a:t>
            </a:r>
          </a:p>
          <a:p>
            <a:pPr marL="1228468" lvl="1" indent="-472488">
              <a:buFont typeface="Arial" panose="020B0604020202020204" pitchFamily="34" charset="0"/>
              <a:buChar char="•"/>
            </a:pPr>
            <a:r>
              <a:rPr lang="fr-FR" sz="2315" dirty="0"/>
              <a:t>(id6c47) cmip6_HadGEM3-GC31-MM	dx=0.25 </a:t>
            </a:r>
            <a:r>
              <a:rPr lang="fr-FR" sz="2315" dirty="0" err="1"/>
              <a:t>dy</a:t>
            </a:r>
            <a:r>
              <a:rPr lang="fr-FR" sz="2315" dirty="0"/>
              <a:t>=0.25	</a:t>
            </a:r>
            <a:r>
              <a:rPr lang="fr-FR" sz="2315" dirty="0" err="1"/>
              <a:t>wo</a:t>
            </a:r>
            <a:r>
              <a:rPr lang="fr-FR" sz="2315" dirty="0"/>
              <a:t> 54m ~= 14</a:t>
            </a:r>
          </a:p>
          <a:p>
            <a:pPr marL="1228468" lvl="1" indent="-472488">
              <a:buFont typeface="Arial" panose="020B0604020202020204" pitchFamily="34" charset="0"/>
              <a:buChar char="•"/>
            </a:pPr>
            <a:r>
              <a:rPr lang="fr-FR" sz="2315" dirty="0"/>
              <a:t>(id6c46) cmip6_HadGEM3-GC31-LL	dx=1.00 </a:t>
            </a:r>
            <a:r>
              <a:rPr lang="fr-FR" sz="2315" dirty="0" err="1"/>
              <a:t>dy</a:t>
            </a:r>
            <a:r>
              <a:rPr lang="fr-FR" sz="2315" dirty="0"/>
              <a:t>=0.75	</a:t>
            </a:r>
            <a:r>
              <a:rPr lang="fr-FR" sz="2315" dirty="0" err="1"/>
              <a:t>wo</a:t>
            </a:r>
            <a:r>
              <a:rPr lang="fr-FR" sz="2315" dirty="0"/>
              <a:t> 54m ~= 4</a:t>
            </a:r>
          </a:p>
          <a:p>
            <a:pPr lvl="1" algn="just"/>
            <a:endParaRPr lang="fr-FR" sz="2315" dirty="0"/>
          </a:p>
          <a:p>
            <a:pPr marL="1228468" lvl="1" indent="-472488" algn="just">
              <a:buFont typeface="Arial" panose="020B0604020202020204" pitchFamily="34" charset="0"/>
              <a:buChar char="•"/>
            </a:pPr>
            <a:endParaRPr lang="fr-FR" sz="2315" dirty="0"/>
          </a:p>
        </p:txBody>
      </p:sp>
    </p:spTree>
    <p:extLst>
      <p:ext uri="{BB962C8B-B14F-4D97-AF65-F5344CB8AC3E}">
        <p14:creationId xmlns:p14="http://schemas.microsoft.com/office/powerpoint/2010/main" val="37027444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03089-C10E-AA74-C859-8E92DEF9223C}"/>
              </a:ext>
            </a:extLst>
          </p:cNvPr>
          <p:cNvSpPr>
            <a:spLocks noGrp="1"/>
          </p:cNvSpPr>
          <p:nvPr>
            <p:ph type="ctrTitle"/>
          </p:nvPr>
        </p:nvSpPr>
        <p:spPr/>
        <p:txBody>
          <a:bodyPr/>
          <a:lstStyle/>
          <a:p>
            <a:r>
              <a:rPr lang="fr-FR" dirty="0"/>
              <a:t>Les problèmes</a:t>
            </a:r>
          </a:p>
        </p:txBody>
      </p:sp>
    </p:spTree>
    <p:extLst>
      <p:ext uri="{BB962C8B-B14F-4D97-AF65-F5344CB8AC3E}">
        <p14:creationId xmlns:p14="http://schemas.microsoft.com/office/powerpoint/2010/main" val="2890145913"/>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5EDD9-23B9-0522-1D5C-CFAE2028DCD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A492F84-0E6B-8CDA-4CE6-13B1AFDA1E4F}"/>
              </a:ext>
            </a:extLst>
          </p:cNvPr>
          <p:cNvSpPr>
            <a:spLocks noGrp="1"/>
          </p:cNvSpPr>
          <p:nvPr>
            <p:ph type="ctrTitle"/>
          </p:nvPr>
        </p:nvSpPr>
        <p:spPr/>
        <p:txBody>
          <a:bodyPr/>
          <a:lstStyle/>
          <a:p>
            <a:r>
              <a:rPr lang="fr-FR" dirty="0"/>
              <a:t>Les idées</a:t>
            </a:r>
          </a:p>
        </p:txBody>
      </p:sp>
      <p:sp>
        <p:nvSpPr>
          <p:cNvPr id="3" name="ZoneTexte 2">
            <a:extLst>
              <a:ext uri="{FF2B5EF4-FFF2-40B4-BE49-F238E27FC236}">
                <a16:creationId xmlns:a16="http://schemas.microsoft.com/office/drawing/2014/main" id="{F02259C2-DE29-30D9-9F55-BD3DD6DB9768}"/>
              </a:ext>
            </a:extLst>
          </p:cNvPr>
          <p:cNvSpPr txBox="1"/>
          <p:nvPr/>
        </p:nvSpPr>
        <p:spPr>
          <a:xfrm>
            <a:off x="1648688" y="1273459"/>
            <a:ext cx="8695586" cy="3654847"/>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t>Le meilleur élève comparé à soda =&gt; idée de </a:t>
            </a:r>
            <a:r>
              <a:rPr lang="fr-FR" sz="2315" dirty="0" err="1"/>
              <a:t>wo</a:t>
            </a:r>
            <a:r>
              <a:rPr lang="fr-FR" sz="2315" dirty="0"/>
              <a:t>. </a:t>
            </a:r>
          </a:p>
          <a:p>
            <a:pPr marL="1228468" lvl="1" indent="-472488" algn="just">
              <a:buFont typeface="Arial" panose="020B0604020202020204" pitchFamily="34" charset="0"/>
              <a:buChar char="•"/>
            </a:pPr>
            <a:r>
              <a:rPr lang="fr-FR" sz="2315" dirty="0"/>
              <a:t>cmip6_ECMWF-IFS-HR_hist-1950</a:t>
            </a:r>
          </a:p>
          <a:p>
            <a:pPr marL="1228468" lvl="1" indent="-472488" algn="just">
              <a:buFont typeface="Arial" panose="020B0604020202020204" pitchFamily="34" charset="0"/>
              <a:buChar char="•"/>
            </a:pPr>
            <a:r>
              <a:rPr lang="fr-FR" sz="2315" dirty="0" err="1"/>
              <a:t>Wo</a:t>
            </a:r>
            <a:r>
              <a:rPr lang="fr-FR" sz="2315" dirty="0"/>
              <a:t> de 15 à 36m </a:t>
            </a:r>
          </a:p>
          <a:p>
            <a:pPr marL="1228468" lvl="1" indent="-472488" algn="just">
              <a:buFont typeface="Arial" panose="020B0604020202020204" pitchFamily="34" charset="0"/>
              <a:buChar char="•"/>
            </a:pPr>
            <a:r>
              <a:rPr lang="fr-FR" sz="2315" dirty="0" err="1"/>
              <a:t>Wo</a:t>
            </a:r>
            <a:r>
              <a:rPr lang="fr-FR" sz="2315" dirty="0"/>
              <a:t> de ~14 à 54m </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2 bons élèves en SST alors que trop chaud ou froid en subsurface</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Analyse des simus IPSL. Comme pour le Pacifique LEGOS. Déjà fait pour l’IPSL. On peut leur dire s’ils peuvent améliorer des choses dans l’océan ou pas.  </a:t>
            </a:r>
          </a:p>
        </p:txBody>
      </p:sp>
    </p:spTree>
    <p:extLst>
      <p:ext uri="{BB962C8B-B14F-4D97-AF65-F5344CB8AC3E}">
        <p14:creationId xmlns:p14="http://schemas.microsoft.com/office/powerpoint/2010/main" val="410005353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5ECF1-316C-0395-21E7-A804BB7813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A3A1D12-BD63-BF50-DCF2-478BFABBF09C}"/>
              </a:ext>
            </a:extLst>
          </p:cNvPr>
          <p:cNvSpPr>
            <a:spLocks noGrp="1"/>
          </p:cNvSpPr>
          <p:nvPr>
            <p:ph type="ctrTitle"/>
          </p:nvPr>
        </p:nvSpPr>
        <p:spPr/>
        <p:txBody>
          <a:bodyPr/>
          <a:lstStyle/>
          <a:p>
            <a:r>
              <a:rPr lang="fr-FR" dirty="0" err="1"/>
              <a:t>sst</a:t>
            </a:r>
            <a:r>
              <a:rPr lang="fr-FR" dirty="0"/>
              <a:t> = f (</a:t>
            </a:r>
            <a:r>
              <a:rPr lang="fr-FR" dirty="0" err="1"/>
              <a:t>wo</a:t>
            </a:r>
            <a:r>
              <a:rPr lang="fr-FR" dirty="0"/>
              <a:t>)</a:t>
            </a:r>
          </a:p>
        </p:txBody>
      </p:sp>
      <p:pic>
        <p:nvPicPr>
          <p:cNvPr id="3" name="Image 2">
            <a:extLst>
              <a:ext uri="{FF2B5EF4-FFF2-40B4-BE49-F238E27FC236}">
                <a16:creationId xmlns:a16="http://schemas.microsoft.com/office/drawing/2014/main" id="{035B6E9B-D00F-F8B2-FD92-5AD3BBAE470B}"/>
              </a:ext>
            </a:extLst>
          </p:cNvPr>
          <p:cNvPicPr>
            <a:picLocks noChangeAspect="1"/>
          </p:cNvPicPr>
          <p:nvPr/>
        </p:nvPicPr>
        <p:blipFill>
          <a:blip r:embed="rId2"/>
          <a:srcRect/>
          <a:stretch/>
        </p:blipFill>
        <p:spPr>
          <a:xfrm>
            <a:off x="-480518" y="935982"/>
            <a:ext cx="11315222" cy="5657611"/>
          </a:xfrm>
          <a:prstGeom prst="rect">
            <a:avLst/>
          </a:prstGeom>
        </p:spPr>
      </p:pic>
      <p:sp>
        <p:nvSpPr>
          <p:cNvPr id="5" name="Rectangle : coins arrondis 4">
            <a:extLst>
              <a:ext uri="{FF2B5EF4-FFF2-40B4-BE49-F238E27FC236}">
                <a16:creationId xmlns:a16="http://schemas.microsoft.com/office/drawing/2014/main" id="{5AA5A6B5-2924-46C4-B6FB-FD78D1046F85}"/>
              </a:ext>
            </a:extLst>
          </p:cNvPr>
          <p:cNvSpPr/>
          <p:nvPr/>
        </p:nvSpPr>
        <p:spPr>
          <a:xfrm>
            <a:off x="3973038" y="3072405"/>
            <a:ext cx="2037294" cy="2226668"/>
          </a:xfrm>
          <a:prstGeom prst="roundRect">
            <a:avLst/>
          </a:prstGeom>
          <a:solidFill>
            <a:schemeClr val="accent4">
              <a:lumMod val="60000"/>
              <a:lumOff val="40000"/>
              <a:alpha val="44184"/>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7CF5116-4708-C7C3-6DE5-29483B23A164}"/>
              </a:ext>
            </a:extLst>
          </p:cNvPr>
          <p:cNvSpPr/>
          <p:nvPr/>
        </p:nvSpPr>
        <p:spPr>
          <a:xfrm>
            <a:off x="10252362" y="6129407"/>
            <a:ext cx="7184738" cy="1530950"/>
          </a:xfrm>
          <a:prstGeom prst="roundRect">
            <a:avLst/>
          </a:prstGeom>
          <a:solidFill>
            <a:schemeClr val="accent4">
              <a:lumMod val="60000"/>
              <a:lumOff val="40000"/>
              <a:alpha val="44184"/>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315" dirty="0"/>
              <a:t>La partie la plus éparse est celle où </a:t>
            </a:r>
            <a:r>
              <a:rPr lang="fr-FR" sz="2315" dirty="0" err="1"/>
              <a:t>wo</a:t>
            </a:r>
            <a:r>
              <a:rPr lang="fr-FR" sz="2315" dirty="0"/>
              <a:t> est assez fort pour impacter la surface mais le résultat dépendra de la qualité de représentation de la température de subsurface et de la compétition avec l’atmosphère ?</a:t>
            </a:r>
          </a:p>
        </p:txBody>
      </p:sp>
      <p:sp>
        <p:nvSpPr>
          <p:cNvPr id="8" name="Rectangle : coins arrondis 7">
            <a:extLst>
              <a:ext uri="{FF2B5EF4-FFF2-40B4-BE49-F238E27FC236}">
                <a16:creationId xmlns:a16="http://schemas.microsoft.com/office/drawing/2014/main" id="{7384AB8D-54CB-729B-BA3A-D84A4E8261AF}"/>
              </a:ext>
            </a:extLst>
          </p:cNvPr>
          <p:cNvSpPr/>
          <p:nvPr/>
        </p:nvSpPr>
        <p:spPr>
          <a:xfrm>
            <a:off x="1337292" y="1882164"/>
            <a:ext cx="2529981" cy="2226668"/>
          </a:xfrm>
          <a:prstGeom prst="roundRect">
            <a:avLst/>
          </a:prstGeom>
          <a:solidFill>
            <a:srgbClr val="FFC000">
              <a:alpha val="4418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41213D3B-0506-6017-DE18-88551E445936}"/>
              </a:ext>
            </a:extLst>
          </p:cNvPr>
          <p:cNvSpPr/>
          <p:nvPr/>
        </p:nvSpPr>
        <p:spPr>
          <a:xfrm>
            <a:off x="10252362" y="4253897"/>
            <a:ext cx="7184738" cy="1530950"/>
          </a:xfrm>
          <a:prstGeom prst="roundRect">
            <a:avLst/>
          </a:prstGeom>
          <a:solidFill>
            <a:srgbClr val="FFC000">
              <a:alpha val="4418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315" dirty="0" err="1"/>
              <a:t>Wo</a:t>
            </a:r>
            <a:r>
              <a:rPr lang="fr-FR" sz="2315" dirty="0"/>
              <a:t> trop faible. Même si la subsurface est bonne, la remontée est trop lente pour monter le froid en surface ?</a:t>
            </a:r>
          </a:p>
        </p:txBody>
      </p:sp>
      <p:sp>
        <p:nvSpPr>
          <p:cNvPr id="10" name="Rectangle : coins arrondis 9">
            <a:extLst>
              <a:ext uri="{FF2B5EF4-FFF2-40B4-BE49-F238E27FC236}">
                <a16:creationId xmlns:a16="http://schemas.microsoft.com/office/drawing/2014/main" id="{0BAE66EE-FF0E-F399-EDDE-4015715E8714}"/>
              </a:ext>
            </a:extLst>
          </p:cNvPr>
          <p:cNvSpPr/>
          <p:nvPr/>
        </p:nvSpPr>
        <p:spPr>
          <a:xfrm>
            <a:off x="6181744" y="3753106"/>
            <a:ext cx="2529981" cy="2226668"/>
          </a:xfrm>
          <a:prstGeom prst="roundRect">
            <a:avLst/>
          </a:prstGeom>
          <a:solidFill>
            <a:srgbClr val="0432FF">
              <a:alpha val="4418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C03466EA-6E04-5670-84DD-6CE8770EE3EB}"/>
              </a:ext>
            </a:extLst>
          </p:cNvPr>
          <p:cNvSpPr/>
          <p:nvPr/>
        </p:nvSpPr>
        <p:spPr>
          <a:xfrm>
            <a:off x="10250221" y="8005156"/>
            <a:ext cx="7184737" cy="1530950"/>
          </a:xfrm>
          <a:prstGeom prst="roundRect">
            <a:avLst/>
          </a:prstGeom>
          <a:solidFill>
            <a:srgbClr val="0432FF">
              <a:alpha val="4418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315" dirty="0" err="1"/>
              <a:t>wo</a:t>
            </a:r>
            <a:r>
              <a:rPr lang="fr-FR" sz="2315" dirty="0"/>
              <a:t> tellement fort que même si la subsurface est trop chaude, la remontée est tellement rapide que ça refroidit la surface ? </a:t>
            </a:r>
          </a:p>
          <a:p>
            <a:pPr algn="ctr"/>
            <a:r>
              <a:rPr lang="fr-FR" sz="2315" dirty="0"/>
              <a:t>(peu de candidats)</a:t>
            </a:r>
          </a:p>
        </p:txBody>
      </p:sp>
      <p:sp>
        <p:nvSpPr>
          <p:cNvPr id="12" name="Ellipse 11">
            <a:extLst>
              <a:ext uri="{FF2B5EF4-FFF2-40B4-BE49-F238E27FC236}">
                <a16:creationId xmlns:a16="http://schemas.microsoft.com/office/drawing/2014/main" id="{34BDD083-DD41-02F1-15D6-2D32B8CF8765}"/>
              </a:ext>
            </a:extLst>
          </p:cNvPr>
          <p:cNvSpPr/>
          <p:nvPr/>
        </p:nvSpPr>
        <p:spPr>
          <a:xfrm>
            <a:off x="7174392" y="4866440"/>
            <a:ext cx="297625" cy="297625"/>
          </a:xfrm>
          <a:prstGeom prst="ellipse">
            <a:avLst/>
          </a:prstGeom>
          <a:solidFill>
            <a:srgbClr val="7030A0">
              <a:alpha val="31206"/>
            </a:srgbClr>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lèche vers le bas 12">
            <a:extLst>
              <a:ext uri="{FF2B5EF4-FFF2-40B4-BE49-F238E27FC236}">
                <a16:creationId xmlns:a16="http://schemas.microsoft.com/office/drawing/2014/main" id="{A3B84E44-9DCB-F161-DB93-0ABCA0101824}"/>
              </a:ext>
            </a:extLst>
          </p:cNvPr>
          <p:cNvSpPr/>
          <p:nvPr/>
        </p:nvSpPr>
        <p:spPr>
          <a:xfrm>
            <a:off x="7281822" y="5172807"/>
            <a:ext cx="75595" cy="3748008"/>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2019B3B7-20DD-C90B-E65A-7CD9D46EE014}"/>
              </a:ext>
            </a:extLst>
          </p:cNvPr>
          <p:cNvSpPr/>
          <p:nvPr/>
        </p:nvSpPr>
        <p:spPr>
          <a:xfrm>
            <a:off x="5980756" y="8729831"/>
            <a:ext cx="4973471" cy="1293888"/>
          </a:xfrm>
          <a:prstGeom prst="roundRect">
            <a:avLst/>
          </a:prstGeom>
          <a:noFill/>
          <a:ln w="15875">
            <a:noFill/>
          </a:ln>
        </p:spPr>
        <p:style>
          <a:lnRef idx="1">
            <a:schemeClr val="accent1"/>
          </a:lnRef>
          <a:fillRef idx="3">
            <a:schemeClr val="accent1"/>
          </a:fillRef>
          <a:effectRef idx="2">
            <a:schemeClr val="accent1"/>
          </a:effectRef>
          <a:fontRef idx="minor">
            <a:schemeClr val="lt1"/>
          </a:fontRef>
        </p:style>
        <p:txBody>
          <a:bodyPr rtlCol="0" anchor="ctr"/>
          <a:lstStyle/>
          <a:p>
            <a:r>
              <a:rPr lang="fr-FR" sz="2315" dirty="0">
                <a:solidFill>
                  <a:schemeClr val="tx1"/>
                </a:solidFill>
              </a:rPr>
              <a:t>(id6c32) cmip6_ECMWF-IFS-HR</a:t>
            </a:r>
          </a:p>
          <a:p>
            <a:r>
              <a:rPr lang="fr-FR" sz="2315" dirty="0">
                <a:solidFill>
                  <a:schemeClr val="tx1"/>
                </a:solidFill>
              </a:rPr>
              <a:t>(id6c44) cmip6_HadGEM3-GC31-HH</a:t>
            </a:r>
          </a:p>
          <a:p>
            <a:r>
              <a:rPr lang="fr-FR" sz="2315" dirty="0">
                <a:solidFill>
                  <a:schemeClr val="tx1"/>
                </a:solidFill>
              </a:rPr>
              <a:t>(id6c45) cmip6_HadGEM3-GC31-HM</a:t>
            </a:r>
          </a:p>
        </p:txBody>
      </p:sp>
      <p:sp>
        <p:nvSpPr>
          <p:cNvPr id="17" name="Ellipse 16">
            <a:extLst>
              <a:ext uri="{FF2B5EF4-FFF2-40B4-BE49-F238E27FC236}">
                <a16:creationId xmlns:a16="http://schemas.microsoft.com/office/drawing/2014/main" id="{321BF397-0E8F-9924-3A64-D2562936D692}"/>
              </a:ext>
            </a:extLst>
          </p:cNvPr>
          <p:cNvSpPr/>
          <p:nvPr/>
        </p:nvSpPr>
        <p:spPr>
          <a:xfrm>
            <a:off x="7474130" y="5150261"/>
            <a:ext cx="297625" cy="297625"/>
          </a:xfrm>
          <a:prstGeom prst="ellipse">
            <a:avLst/>
          </a:prstGeom>
          <a:solidFill>
            <a:srgbClr val="7030A0">
              <a:alpha val="31206"/>
            </a:srgbClr>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lèche vers le bas 17">
            <a:extLst>
              <a:ext uri="{FF2B5EF4-FFF2-40B4-BE49-F238E27FC236}">
                <a16:creationId xmlns:a16="http://schemas.microsoft.com/office/drawing/2014/main" id="{3DF73620-88E4-C100-E327-3B3BCF96B434}"/>
              </a:ext>
            </a:extLst>
          </p:cNvPr>
          <p:cNvSpPr/>
          <p:nvPr/>
        </p:nvSpPr>
        <p:spPr>
          <a:xfrm>
            <a:off x="7581560" y="5456628"/>
            <a:ext cx="75595" cy="3819637"/>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D56377A8-668B-6E7B-8CC4-E0E681B7A2E0}"/>
              </a:ext>
            </a:extLst>
          </p:cNvPr>
          <p:cNvSpPr/>
          <p:nvPr/>
        </p:nvSpPr>
        <p:spPr>
          <a:xfrm>
            <a:off x="7800387" y="5404914"/>
            <a:ext cx="297625" cy="297625"/>
          </a:xfrm>
          <a:prstGeom prst="ellipse">
            <a:avLst/>
          </a:prstGeom>
          <a:solidFill>
            <a:srgbClr val="7030A0">
              <a:alpha val="31206"/>
            </a:srgbClr>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vers le bas 19">
            <a:extLst>
              <a:ext uri="{FF2B5EF4-FFF2-40B4-BE49-F238E27FC236}">
                <a16:creationId xmlns:a16="http://schemas.microsoft.com/office/drawing/2014/main" id="{EEFDC927-0551-4635-7EB9-9CD4407B7762}"/>
              </a:ext>
            </a:extLst>
          </p:cNvPr>
          <p:cNvSpPr/>
          <p:nvPr/>
        </p:nvSpPr>
        <p:spPr>
          <a:xfrm>
            <a:off x="7907817" y="5711281"/>
            <a:ext cx="75595" cy="3877968"/>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A221930-5E80-B2CB-8192-9577976728A8}"/>
              </a:ext>
            </a:extLst>
          </p:cNvPr>
          <p:cNvSpPr txBox="1"/>
          <p:nvPr/>
        </p:nvSpPr>
        <p:spPr>
          <a:xfrm>
            <a:off x="10435813" y="1873568"/>
            <a:ext cx="4746683" cy="1313565"/>
          </a:xfrm>
          <a:prstGeom prst="rect">
            <a:avLst/>
          </a:prstGeom>
          <a:noFill/>
        </p:spPr>
        <p:txBody>
          <a:bodyPr wrap="square" rtlCol="0">
            <a:spAutoFit/>
          </a:bodyPr>
          <a:lstStyle/>
          <a:p>
            <a:pPr algn="ctr"/>
            <a:r>
              <a:rPr lang="fr-FR" sz="3968" b="1" dirty="0">
                <a:solidFill>
                  <a:srgbClr val="0432FF"/>
                </a:solidFill>
              </a:rPr>
              <a:t>a=-0.38	    r2=0.63</a:t>
            </a:r>
          </a:p>
          <a:p>
            <a:pPr algn="ctr"/>
            <a:r>
              <a:rPr lang="fr-FR" sz="3968" b="1" dirty="0"/>
              <a:t>Significatif?</a:t>
            </a:r>
          </a:p>
        </p:txBody>
      </p:sp>
    </p:spTree>
    <p:extLst>
      <p:ext uri="{BB962C8B-B14F-4D97-AF65-F5344CB8AC3E}">
        <p14:creationId xmlns:p14="http://schemas.microsoft.com/office/powerpoint/2010/main" val="34014540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BF82E-B19B-5C8E-0197-6E1ECDF0FC1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E669713-8DC1-F646-8076-A66F68BEEB9F}"/>
              </a:ext>
            </a:extLst>
          </p:cNvPr>
          <p:cNvPicPr>
            <a:picLocks noChangeAspect="1"/>
          </p:cNvPicPr>
          <p:nvPr/>
        </p:nvPicPr>
        <p:blipFill>
          <a:blip r:embed="rId2"/>
          <a:srcRect/>
          <a:stretch/>
        </p:blipFill>
        <p:spPr>
          <a:xfrm>
            <a:off x="-1852123" y="217795"/>
            <a:ext cx="21807842" cy="10903921"/>
          </a:xfrm>
          <a:prstGeom prst="rect">
            <a:avLst/>
          </a:prstGeom>
        </p:spPr>
      </p:pic>
      <p:sp>
        <p:nvSpPr>
          <p:cNvPr id="6" name="Titre 5">
            <a:extLst>
              <a:ext uri="{FF2B5EF4-FFF2-40B4-BE49-F238E27FC236}">
                <a16:creationId xmlns:a16="http://schemas.microsoft.com/office/drawing/2014/main" id="{5E725E3C-1C12-7CA4-7780-1E5D0BF4CD05}"/>
              </a:ext>
            </a:extLst>
          </p:cNvPr>
          <p:cNvSpPr>
            <a:spLocks noGrp="1"/>
          </p:cNvSpPr>
          <p:nvPr>
            <p:ph type="ctrTitle"/>
          </p:nvPr>
        </p:nvSpPr>
        <p:spPr/>
        <p:txBody>
          <a:bodyPr/>
          <a:lstStyle/>
          <a:p>
            <a:endParaRPr lang="fr-FR"/>
          </a:p>
        </p:txBody>
      </p:sp>
    </p:spTree>
    <p:extLst>
      <p:ext uri="{BB962C8B-B14F-4D97-AF65-F5344CB8AC3E}">
        <p14:creationId xmlns:p14="http://schemas.microsoft.com/office/powerpoint/2010/main" val="66696834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DB69-3D9C-3C7F-544C-5F8D98A5C4C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ABC6636-B2D2-78DB-E8F4-960C19491772}"/>
              </a:ext>
            </a:extLst>
          </p:cNvPr>
          <p:cNvSpPr txBox="1"/>
          <p:nvPr/>
        </p:nvSpPr>
        <p:spPr>
          <a:xfrm>
            <a:off x="331076" y="2128708"/>
            <a:ext cx="17231710" cy="5170646"/>
          </a:xfrm>
          <a:prstGeom prst="rect">
            <a:avLst/>
          </a:prstGeom>
          <a:solidFill>
            <a:schemeClr val="bg2">
              <a:lumMod val="90000"/>
            </a:schemeClr>
          </a:solidFill>
        </p:spPr>
        <p:txBody>
          <a:bodyPr wrap="square" rtlCol="0">
            <a:spAutoFit/>
          </a:bodyPr>
          <a:lstStyle/>
          <a:p>
            <a:pPr algn="ctr"/>
            <a:r>
              <a:rPr lang="fr-FR" sz="11000" b="1" dirty="0" err="1">
                <a:solidFill>
                  <a:srgbClr val="0070C0"/>
                </a:solidFill>
              </a:rPr>
              <a:t>sst-Tsub</a:t>
            </a:r>
            <a:r>
              <a:rPr lang="fr-FR" sz="11000" b="1" dirty="0">
                <a:solidFill>
                  <a:srgbClr val="0070C0"/>
                </a:solidFill>
              </a:rPr>
              <a:t> dépend elle de </a:t>
            </a:r>
            <a:r>
              <a:rPr lang="fr-FR" sz="11000" b="1" dirty="0" err="1">
                <a:solidFill>
                  <a:srgbClr val="0070C0"/>
                </a:solidFill>
              </a:rPr>
              <a:t>wo</a:t>
            </a:r>
            <a:r>
              <a:rPr lang="fr-FR" sz="11000" b="1" dirty="0">
                <a:solidFill>
                  <a:srgbClr val="0070C0"/>
                </a:solidFill>
              </a:rPr>
              <a:t> ? </a:t>
            </a:r>
          </a:p>
          <a:p>
            <a:pPr algn="ctr"/>
            <a:r>
              <a:rPr lang="fr-FR" sz="11000" b="1" dirty="0"/>
              <a:t>sst-T_31_108m=f( </a:t>
            </a:r>
            <a:r>
              <a:rPr lang="fr-FR" sz="11000" b="1" dirty="0" err="1"/>
              <a:t>wo</a:t>
            </a:r>
            <a:r>
              <a:rPr lang="fr-FR" sz="11000" b="1" dirty="0"/>
              <a:t>)</a:t>
            </a:r>
          </a:p>
          <a:p>
            <a:pPr algn="ctr"/>
            <a:r>
              <a:rPr lang="fr-FR" sz="11000" b="1" dirty="0">
                <a:solidFill>
                  <a:srgbClr val="C00000"/>
                </a:solidFill>
              </a:rPr>
              <a:t>oui/non</a:t>
            </a:r>
          </a:p>
        </p:txBody>
      </p:sp>
      <p:sp>
        <p:nvSpPr>
          <p:cNvPr id="3" name="Espace réservé du pied de page 2">
            <a:extLst>
              <a:ext uri="{FF2B5EF4-FFF2-40B4-BE49-F238E27FC236}">
                <a16:creationId xmlns:a16="http://schemas.microsoft.com/office/drawing/2014/main" id="{B4892595-4854-4209-F0BA-339D51F899D9}"/>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DE222AC6-CC8C-C1B5-8AEA-1228DA1D77C5}"/>
              </a:ext>
            </a:extLst>
          </p:cNvPr>
          <p:cNvSpPr>
            <a:spLocks noGrp="1"/>
          </p:cNvSpPr>
          <p:nvPr>
            <p:ph type="sldNum" sz="quarter" idx="12"/>
          </p:nvPr>
        </p:nvSpPr>
        <p:spPr/>
        <p:txBody>
          <a:bodyPr/>
          <a:lstStyle/>
          <a:p>
            <a:pPr>
              <a:defRPr/>
            </a:pPr>
            <a:fld id="{A80E75F5-EB0F-344E-990A-2D3842577099}" type="slidenum">
              <a:rPr lang="fr-FR" altLang="fr-FR" smtClean="0"/>
              <a:pPr>
                <a:defRPr/>
              </a:pPr>
              <a:t>15</a:t>
            </a:fld>
            <a:endParaRPr lang="fr-FR" altLang="fr-FR"/>
          </a:p>
        </p:txBody>
      </p:sp>
      <p:sp>
        <p:nvSpPr>
          <p:cNvPr id="5" name="ZoneTexte 4">
            <a:extLst>
              <a:ext uri="{FF2B5EF4-FFF2-40B4-BE49-F238E27FC236}">
                <a16:creationId xmlns:a16="http://schemas.microsoft.com/office/drawing/2014/main" id="{AB3F9C3D-7D62-E9FF-CD72-9A2EB43F75BA}"/>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5289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CF31-460C-EA07-179A-C326DB85B9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731647-093E-D266-5547-C20AD57D6EB9}"/>
              </a:ext>
            </a:extLst>
          </p:cNvPr>
          <p:cNvSpPr>
            <a:spLocks noGrp="1"/>
          </p:cNvSpPr>
          <p:nvPr>
            <p:ph type="ctrTitle"/>
          </p:nvPr>
        </p:nvSpPr>
        <p:spPr/>
        <p:txBody>
          <a:bodyPr/>
          <a:lstStyle/>
          <a:p>
            <a:r>
              <a:rPr lang="fr-FR" dirty="0"/>
              <a:t>sst-T_31_108m=f(</a:t>
            </a:r>
            <a:r>
              <a:rPr lang="fr-FR" dirty="0" err="1"/>
              <a:t>wo</a:t>
            </a:r>
            <a:r>
              <a:rPr lang="fr-FR" dirty="0"/>
              <a:t>)</a:t>
            </a:r>
          </a:p>
        </p:txBody>
      </p:sp>
      <p:pic>
        <p:nvPicPr>
          <p:cNvPr id="3" name="Image 2">
            <a:extLst>
              <a:ext uri="{FF2B5EF4-FFF2-40B4-BE49-F238E27FC236}">
                <a16:creationId xmlns:a16="http://schemas.microsoft.com/office/drawing/2014/main" id="{BDB52F47-2CBE-300D-7F61-EBD882A80B23}"/>
              </a:ext>
            </a:extLst>
          </p:cNvPr>
          <p:cNvPicPr>
            <a:picLocks noChangeAspect="1"/>
          </p:cNvPicPr>
          <p:nvPr/>
        </p:nvPicPr>
        <p:blipFill>
          <a:blip r:embed="rId2"/>
          <a:srcRect/>
          <a:stretch/>
        </p:blipFill>
        <p:spPr>
          <a:xfrm>
            <a:off x="-480518" y="935982"/>
            <a:ext cx="11315222" cy="5657611"/>
          </a:xfrm>
          <a:prstGeom prst="rect">
            <a:avLst/>
          </a:prstGeom>
        </p:spPr>
      </p:pic>
      <p:sp>
        <p:nvSpPr>
          <p:cNvPr id="4" name="ZoneTexte 3">
            <a:extLst>
              <a:ext uri="{FF2B5EF4-FFF2-40B4-BE49-F238E27FC236}">
                <a16:creationId xmlns:a16="http://schemas.microsoft.com/office/drawing/2014/main" id="{67F3663F-9664-A58B-0602-B705D90B406A}"/>
              </a:ext>
            </a:extLst>
          </p:cNvPr>
          <p:cNvSpPr txBox="1"/>
          <p:nvPr/>
        </p:nvSpPr>
        <p:spPr>
          <a:xfrm>
            <a:off x="10321514" y="1367232"/>
            <a:ext cx="7237824" cy="7577395"/>
          </a:xfrm>
          <a:prstGeom prst="rect">
            <a:avLst/>
          </a:prstGeom>
          <a:noFill/>
        </p:spPr>
        <p:txBody>
          <a:bodyPr wrap="square" rtlCol="0">
            <a:spAutoFit/>
          </a:bodyPr>
          <a:lstStyle/>
          <a:p>
            <a:pPr algn="ctr"/>
            <a:r>
              <a:rPr lang="fr-FR" sz="3968" b="1" dirty="0">
                <a:solidFill>
                  <a:srgbClr val="0432FF"/>
                </a:solidFill>
              </a:rPr>
              <a:t>a=-0.39	    r2=0.56</a:t>
            </a:r>
          </a:p>
          <a:p>
            <a:pPr algn="ctr"/>
            <a:r>
              <a:rPr lang="fr-FR" sz="3968" b="1" dirty="0"/>
              <a:t>Significatif?</a:t>
            </a:r>
          </a:p>
          <a:p>
            <a:pPr algn="ctr"/>
            <a:endParaRPr lang="fr-FR" sz="3968" b="1" dirty="0"/>
          </a:p>
          <a:p>
            <a:pPr algn="ctr"/>
            <a:endParaRPr lang="fr-FR" sz="3968" b="1" dirty="0"/>
          </a:p>
          <a:p>
            <a:pPr algn="ctr"/>
            <a:endParaRPr lang="fr-FR" sz="3968" b="1" dirty="0"/>
          </a:p>
          <a:p>
            <a:r>
              <a:rPr lang="fr-FR" sz="3600" dirty="0"/>
              <a:t>Même sensibilité que pour la </a:t>
            </a:r>
            <a:r>
              <a:rPr lang="fr-FR" sz="3600" dirty="0" err="1"/>
              <a:t>sst</a:t>
            </a:r>
            <a:r>
              <a:rPr lang="fr-FR" sz="3600" dirty="0"/>
              <a:t>. Mais il s’agit de l’écart entre la température des eaux qu’on remonte et la </a:t>
            </a:r>
            <a:r>
              <a:rPr lang="fr-FR" sz="3600" dirty="0" err="1"/>
              <a:t>sst</a:t>
            </a:r>
            <a:r>
              <a:rPr lang="fr-FR" sz="3600" dirty="0"/>
              <a:t>. </a:t>
            </a:r>
          </a:p>
          <a:p>
            <a:r>
              <a:rPr lang="fr-FR" sz="3600" dirty="0"/>
              <a:t>Plus </a:t>
            </a:r>
            <a:r>
              <a:rPr lang="fr-FR" sz="3600" dirty="0" err="1"/>
              <a:t>wo</a:t>
            </a:r>
            <a:r>
              <a:rPr lang="fr-FR" sz="3600" dirty="0"/>
              <a:t> est faible et plus l’écart de température surf-</a:t>
            </a:r>
            <a:r>
              <a:rPr lang="fr-FR" sz="3600" dirty="0" err="1"/>
              <a:t>sub</a:t>
            </a:r>
            <a:r>
              <a:rPr lang="fr-FR" sz="3600" dirty="0"/>
              <a:t> est grand parce que les eaux remontant lentement ont plus de temps pour se réchauffer. </a:t>
            </a:r>
          </a:p>
        </p:txBody>
      </p:sp>
    </p:spTree>
    <p:extLst>
      <p:ext uri="{BB962C8B-B14F-4D97-AF65-F5344CB8AC3E}">
        <p14:creationId xmlns:p14="http://schemas.microsoft.com/office/powerpoint/2010/main" val="79867326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30D7-6781-7C67-A581-759B7440DAD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ACE7DF9-8AE8-9D9B-CB2B-EBEB59673EE9}"/>
              </a:ext>
            </a:extLst>
          </p:cNvPr>
          <p:cNvSpPr txBox="1"/>
          <p:nvPr/>
        </p:nvSpPr>
        <p:spPr>
          <a:xfrm>
            <a:off x="869552" y="571364"/>
            <a:ext cx="16261557" cy="6986528"/>
          </a:xfrm>
          <a:prstGeom prst="rect">
            <a:avLst/>
          </a:prstGeom>
          <a:solidFill>
            <a:schemeClr val="bg2">
              <a:lumMod val="90000"/>
            </a:schemeClr>
          </a:solidFill>
        </p:spPr>
        <p:txBody>
          <a:bodyPr wrap="square" rtlCol="0">
            <a:spAutoFit/>
          </a:bodyPr>
          <a:lstStyle/>
          <a:p>
            <a:pPr algn="ctr"/>
            <a:r>
              <a:rPr lang="fr-FR" sz="8800" b="1" dirty="0" err="1">
                <a:solidFill>
                  <a:srgbClr val="0070C0"/>
                </a:solidFill>
              </a:rPr>
              <a:t>Crière</a:t>
            </a:r>
            <a:r>
              <a:rPr lang="fr-FR" sz="8800" b="1" dirty="0">
                <a:solidFill>
                  <a:srgbClr val="0070C0"/>
                </a:solidFill>
              </a:rPr>
              <a:t> upwelling </a:t>
            </a:r>
            <a:r>
              <a:rPr lang="fr-FR" sz="8800" b="1" dirty="0">
                <a:solidFill>
                  <a:srgbClr val="C00000"/>
                </a:solidFill>
              </a:rPr>
              <a:t>subsurface</a:t>
            </a:r>
            <a:r>
              <a:rPr lang="fr-FR" sz="8800" b="1" dirty="0">
                <a:solidFill>
                  <a:srgbClr val="0070C0"/>
                </a:solidFill>
              </a:rPr>
              <a:t>: deltaT_31_108m (off/</a:t>
            </a:r>
            <a:r>
              <a:rPr lang="fr-FR" sz="8800" b="1" dirty="0" err="1">
                <a:solidFill>
                  <a:srgbClr val="0070C0"/>
                </a:solidFill>
              </a:rPr>
              <a:t>along</a:t>
            </a:r>
            <a:r>
              <a:rPr lang="fr-FR" sz="8800" b="1" dirty="0">
                <a:solidFill>
                  <a:srgbClr val="0070C0"/>
                </a:solidFill>
              </a:rPr>
              <a:t> shore) dépend elle de </a:t>
            </a:r>
            <a:r>
              <a:rPr lang="fr-FR" sz="8800" b="1" dirty="0" err="1">
                <a:solidFill>
                  <a:srgbClr val="0070C0"/>
                </a:solidFill>
              </a:rPr>
              <a:t>wo</a:t>
            </a:r>
            <a:r>
              <a:rPr lang="fr-FR" sz="8800" b="1" dirty="0">
                <a:solidFill>
                  <a:srgbClr val="0070C0"/>
                </a:solidFill>
              </a:rPr>
              <a:t> ? </a:t>
            </a:r>
          </a:p>
          <a:p>
            <a:pPr algn="ctr"/>
            <a:r>
              <a:rPr lang="fr-FR" sz="8800" b="1" dirty="0"/>
              <a:t>dT_31_108m=f( </a:t>
            </a:r>
            <a:r>
              <a:rPr lang="fr-FR" sz="8800" b="1" dirty="0" err="1"/>
              <a:t>wo</a:t>
            </a:r>
            <a:r>
              <a:rPr lang="fr-FR" sz="8800" b="1" dirty="0"/>
              <a:t>)</a:t>
            </a:r>
          </a:p>
          <a:p>
            <a:pPr algn="ctr"/>
            <a:r>
              <a:rPr lang="fr-FR" sz="9600" b="1" dirty="0">
                <a:solidFill>
                  <a:srgbClr val="C00000"/>
                </a:solidFill>
              </a:rPr>
              <a:t>oui/non</a:t>
            </a:r>
          </a:p>
        </p:txBody>
      </p:sp>
      <p:sp>
        <p:nvSpPr>
          <p:cNvPr id="3" name="Espace réservé du pied de page 2">
            <a:extLst>
              <a:ext uri="{FF2B5EF4-FFF2-40B4-BE49-F238E27FC236}">
                <a16:creationId xmlns:a16="http://schemas.microsoft.com/office/drawing/2014/main" id="{1608673C-CFAC-5494-9C16-396A22BAED31}"/>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B9560158-092C-D84B-4E6D-C409CB8C7FE0}"/>
              </a:ext>
            </a:extLst>
          </p:cNvPr>
          <p:cNvSpPr>
            <a:spLocks noGrp="1"/>
          </p:cNvSpPr>
          <p:nvPr>
            <p:ph type="sldNum" sz="quarter" idx="12"/>
          </p:nvPr>
        </p:nvSpPr>
        <p:spPr/>
        <p:txBody>
          <a:bodyPr/>
          <a:lstStyle/>
          <a:p>
            <a:pPr>
              <a:defRPr/>
            </a:pPr>
            <a:fld id="{A80E75F5-EB0F-344E-990A-2D3842577099}" type="slidenum">
              <a:rPr lang="fr-FR" altLang="fr-FR" smtClean="0"/>
              <a:pPr>
                <a:defRPr/>
              </a:pPr>
              <a:t>17</a:t>
            </a:fld>
            <a:endParaRPr lang="fr-FR" altLang="fr-FR"/>
          </a:p>
        </p:txBody>
      </p:sp>
      <p:sp>
        <p:nvSpPr>
          <p:cNvPr id="5" name="ZoneTexte 4">
            <a:extLst>
              <a:ext uri="{FF2B5EF4-FFF2-40B4-BE49-F238E27FC236}">
                <a16:creationId xmlns:a16="http://schemas.microsoft.com/office/drawing/2014/main" id="{421327A7-0575-CEEE-438D-55B45DECEA17}"/>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650134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DA0F8-C27B-A2C2-9D5A-DB360EB0D5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E5E5A2-3D46-4C77-8041-469164E5BD5E}"/>
              </a:ext>
            </a:extLst>
          </p:cNvPr>
          <p:cNvSpPr>
            <a:spLocks noGrp="1"/>
          </p:cNvSpPr>
          <p:nvPr>
            <p:ph type="ctrTitle"/>
          </p:nvPr>
        </p:nvSpPr>
        <p:spPr/>
        <p:txBody>
          <a:bodyPr/>
          <a:lstStyle/>
          <a:p>
            <a:r>
              <a:rPr lang="fr-FR" dirty="0"/>
              <a:t>Critère Upwelling : delta T_31_108m=f(</a:t>
            </a:r>
            <a:r>
              <a:rPr lang="fr-FR" dirty="0" err="1"/>
              <a:t>wo</a:t>
            </a:r>
            <a:r>
              <a:rPr lang="fr-FR" dirty="0"/>
              <a:t>)</a:t>
            </a:r>
          </a:p>
        </p:txBody>
      </p:sp>
      <p:pic>
        <p:nvPicPr>
          <p:cNvPr id="3" name="Image 2">
            <a:extLst>
              <a:ext uri="{FF2B5EF4-FFF2-40B4-BE49-F238E27FC236}">
                <a16:creationId xmlns:a16="http://schemas.microsoft.com/office/drawing/2014/main" id="{286B17BA-2473-A32F-35E1-64B3E8EB1AD9}"/>
              </a:ext>
            </a:extLst>
          </p:cNvPr>
          <p:cNvPicPr>
            <a:picLocks noChangeAspect="1"/>
          </p:cNvPicPr>
          <p:nvPr/>
        </p:nvPicPr>
        <p:blipFill>
          <a:blip r:embed="rId2"/>
          <a:srcRect/>
          <a:stretch/>
        </p:blipFill>
        <p:spPr>
          <a:xfrm>
            <a:off x="-480518" y="935982"/>
            <a:ext cx="11315222" cy="5657611"/>
          </a:xfrm>
          <a:prstGeom prst="rect">
            <a:avLst/>
          </a:prstGeom>
        </p:spPr>
      </p:pic>
      <p:sp>
        <p:nvSpPr>
          <p:cNvPr id="5" name="ZoneTexte 4">
            <a:extLst>
              <a:ext uri="{FF2B5EF4-FFF2-40B4-BE49-F238E27FC236}">
                <a16:creationId xmlns:a16="http://schemas.microsoft.com/office/drawing/2014/main" id="{5D546BCB-7555-0659-D6FD-1FAE5C7C9C03}"/>
              </a:ext>
            </a:extLst>
          </p:cNvPr>
          <p:cNvSpPr txBox="1"/>
          <p:nvPr/>
        </p:nvSpPr>
        <p:spPr>
          <a:xfrm>
            <a:off x="10321514" y="1367232"/>
            <a:ext cx="7237824" cy="7577395"/>
          </a:xfrm>
          <a:prstGeom prst="rect">
            <a:avLst/>
          </a:prstGeom>
          <a:noFill/>
        </p:spPr>
        <p:txBody>
          <a:bodyPr wrap="square" rtlCol="0">
            <a:spAutoFit/>
          </a:bodyPr>
          <a:lstStyle/>
          <a:p>
            <a:pPr algn="ctr"/>
            <a:r>
              <a:rPr lang="fr-FR" sz="3968" b="1" dirty="0">
                <a:solidFill>
                  <a:srgbClr val="0432FF"/>
                </a:solidFill>
              </a:rPr>
              <a:t>a=-0.26	    r2=0.64</a:t>
            </a:r>
          </a:p>
          <a:p>
            <a:pPr algn="ctr"/>
            <a:r>
              <a:rPr lang="fr-FR" sz="3968" b="1" dirty="0"/>
              <a:t>Significatif?</a:t>
            </a:r>
          </a:p>
          <a:p>
            <a:pPr algn="ctr"/>
            <a:endParaRPr lang="fr-FR" sz="3968" b="1" dirty="0"/>
          </a:p>
          <a:p>
            <a:pPr algn="ctr"/>
            <a:endParaRPr lang="fr-FR" sz="3968" b="1" dirty="0"/>
          </a:p>
          <a:p>
            <a:pPr algn="ctr"/>
            <a:endParaRPr lang="fr-FR" sz="3968" b="1" dirty="0"/>
          </a:p>
          <a:p>
            <a:r>
              <a:rPr lang="fr-FR" sz="3600" dirty="0"/>
              <a:t>Plus </a:t>
            </a:r>
            <a:r>
              <a:rPr lang="fr-FR" sz="3600" dirty="0" err="1"/>
              <a:t>wo</a:t>
            </a:r>
            <a:r>
              <a:rPr lang="fr-FR" sz="3600" dirty="0"/>
              <a:t> </a:t>
            </a:r>
            <a:r>
              <a:rPr lang="fr-FR" sz="3600" dirty="0" err="1"/>
              <a:t>along</a:t>
            </a:r>
            <a:r>
              <a:rPr lang="fr-FR" sz="3600" dirty="0"/>
              <a:t> shore est grand, plus les eaux le long de la côte remontent et refroidissent en surface les eaux le long de la côte créant une plus grande différence avec les eaux du large. </a:t>
            </a:r>
          </a:p>
          <a:p>
            <a:r>
              <a:rPr lang="fr-FR" sz="3600" dirty="0"/>
              <a:t>=&gt; Upwelling mieux représenté / biais de SST plus faible. </a:t>
            </a:r>
          </a:p>
        </p:txBody>
      </p:sp>
      <p:sp>
        <p:nvSpPr>
          <p:cNvPr id="4" name="ZoneTexte 3">
            <a:extLst>
              <a:ext uri="{FF2B5EF4-FFF2-40B4-BE49-F238E27FC236}">
                <a16:creationId xmlns:a16="http://schemas.microsoft.com/office/drawing/2014/main" id="{49674DF3-57C4-D472-CCCC-5F422E928429}"/>
              </a:ext>
            </a:extLst>
          </p:cNvPr>
          <p:cNvSpPr txBox="1"/>
          <p:nvPr/>
        </p:nvSpPr>
        <p:spPr>
          <a:xfrm>
            <a:off x="373470" y="7621754"/>
            <a:ext cx="9094056" cy="1924181"/>
          </a:xfrm>
          <a:prstGeom prst="rect">
            <a:avLst/>
          </a:prstGeom>
          <a:noFill/>
        </p:spPr>
        <p:txBody>
          <a:bodyPr wrap="square" rtlCol="0">
            <a:spAutoFit/>
          </a:bodyPr>
          <a:lstStyle/>
          <a:p>
            <a:pPr marL="472488" indent="-472488" algn="just">
              <a:buFont typeface="Arial" panose="020B0604020202020204" pitchFamily="34" charset="0"/>
              <a:buChar char="•"/>
            </a:pPr>
            <a:r>
              <a:rPr lang="fr-FR" sz="3968" dirty="0"/>
              <a:t>On pourrait corréler avec </a:t>
            </a:r>
            <a:r>
              <a:rPr lang="fr-FR" sz="3968" dirty="0" err="1"/>
              <a:t>wo</a:t>
            </a:r>
            <a:r>
              <a:rPr lang="fr-FR" sz="3968" dirty="0"/>
              <a:t>(upBas1)- </a:t>
            </a:r>
            <a:r>
              <a:rPr lang="fr-FR" sz="3968" dirty="0" err="1"/>
              <a:t>wo</a:t>
            </a:r>
            <a:r>
              <a:rPr lang="fr-FR" sz="3968" dirty="0"/>
              <a:t>(upBas2) parce que c’est le différentiel qui va faire la diff de </a:t>
            </a:r>
            <a:r>
              <a:rPr lang="fr-FR" sz="3968" dirty="0" err="1"/>
              <a:t>sst</a:t>
            </a:r>
            <a:endParaRPr lang="fr-FR" sz="3968" dirty="0"/>
          </a:p>
        </p:txBody>
      </p:sp>
    </p:spTree>
    <p:extLst>
      <p:ext uri="{BB962C8B-B14F-4D97-AF65-F5344CB8AC3E}">
        <p14:creationId xmlns:p14="http://schemas.microsoft.com/office/powerpoint/2010/main" val="7504550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8593-E32D-8A87-FDC8-DFB30F8AF62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9B39265-9FBA-CF59-D178-E00FD91F6681}"/>
              </a:ext>
            </a:extLst>
          </p:cNvPr>
          <p:cNvSpPr txBox="1"/>
          <p:nvPr/>
        </p:nvSpPr>
        <p:spPr>
          <a:xfrm>
            <a:off x="869552" y="571364"/>
            <a:ext cx="16261557" cy="6986528"/>
          </a:xfrm>
          <a:prstGeom prst="rect">
            <a:avLst/>
          </a:prstGeom>
          <a:solidFill>
            <a:schemeClr val="bg2">
              <a:lumMod val="90000"/>
            </a:schemeClr>
          </a:solidFill>
        </p:spPr>
        <p:txBody>
          <a:bodyPr wrap="square" rtlCol="0">
            <a:spAutoFit/>
          </a:bodyPr>
          <a:lstStyle/>
          <a:p>
            <a:pPr algn="ctr"/>
            <a:r>
              <a:rPr lang="fr-FR" sz="8800" b="1" dirty="0" err="1">
                <a:solidFill>
                  <a:srgbClr val="0070C0"/>
                </a:solidFill>
              </a:rPr>
              <a:t>Crière</a:t>
            </a:r>
            <a:r>
              <a:rPr lang="fr-FR" sz="8800" b="1" dirty="0">
                <a:solidFill>
                  <a:srgbClr val="0070C0"/>
                </a:solidFill>
              </a:rPr>
              <a:t> upwelling </a:t>
            </a:r>
            <a:r>
              <a:rPr lang="fr-FR" sz="8800" b="1" dirty="0">
                <a:solidFill>
                  <a:srgbClr val="C00000"/>
                </a:solidFill>
              </a:rPr>
              <a:t>surface</a:t>
            </a:r>
            <a:r>
              <a:rPr lang="fr-FR" sz="8800" b="1" dirty="0">
                <a:solidFill>
                  <a:srgbClr val="0070C0"/>
                </a:solidFill>
              </a:rPr>
              <a:t>: </a:t>
            </a:r>
          </a:p>
          <a:p>
            <a:pPr algn="ctr"/>
            <a:r>
              <a:rPr lang="fr-FR" sz="8800" b="1" dirty="0" err="1">
                <a:solidFill>
                  <a:srgbClr val="0070C0"/>
                </a:solidFill>
              </a:rPr>
              <a:t>deltasst</a:t>
            </a:r>
            <a:r>
              <a:rPr lang="fr-FR" sz="8800" b="1" dirty="0">
                <a:solidFill>
                  <a:srgbClr val="0070C0"/>
                </a:solidFill>
              </a:rPr>
              <a:t> (off/</a:t>
            </a:r>
            <a:r>
              <a:rPr lang="fr-FR" sz="8800" b="1" dirty="0" err="1">
                <a:solidFill>
                  <a:srgbClr val="0070C0"/>
                </a:solidFill>
              </a:rPr>
              <a:t>along</a:t>
            </a:r>
            <a:r>
              <a:rPr lang="fr-FR" sz="8800" b="1" dirty="0">
                <a:solidFill>
                  <a:srgbClr val="0070C0"/>
                </a:solidFill>
              </a:rPr>
              <a:t> shore) dépend elle de </a:t>
            </a:r>
            <a:r>
              <a:rPr lang="fr-FR" sz="8800" b="1" dirty="0" err="1">
                <a:solidFill>
                  <a:srgbClr val="0070C0"/>
                </a:solidFill>
              </a:rPr>
              <a:t>wo</a:t>
            </a:r>
            <a:r>
              <a:rPr lang="fr-FR" sz="8800" b="1" dirty="0">
                <a:solidFill>
                  <a:srgbClr val="0070C0"/>
                </a:solidFill>
              </a:rPr>
              <a:t> ? </a:t>
            </a:r>
          </a:p>
          <a:p>
            <a:pPr algn="ctr"/>
            <a:r>
              <a:rPr lang="fr-FR" sz="8800" b="1" dirty="0" err="1"/>
              <a:t>dsst</a:t>
            </a:r>
            <a:r>
              <a:rPr lang="fr-FR" sz="8800" b="1" dirty="0"/>
              <a:t>=f( </a:t>
            </a:r>
            <a:r>
              <a:rPr lang="fr-FR" sz="8800" b="1" dirty="0" err="1"/>
              <a:t>wo</a:t>
            </a:r>
            <a:r>
              <a:rPr lang="fr-FR" sz="8800" b="1" dirty="0"/>
              <a:t>)</a:t>
            </a:r>
          </a:p>
          <a:p>
            <a:pPr algn="ctr"/>
            <a:r>
              <a:rPr lang="fr-FR" sz="9600" b="1" dirty="0">
                <a:solidFill>
                  <a:srgbClr val="C00000"/>
                </a:solidFill>
              </a:rPr>
              <a:t>oui/non</a:t>
            </a:r>
          </a:p>
        </p:txBody>
      </p:sp>
      <p:sp>
        <p:nvSpPr>
          <p:cNvPr id="3" name="Espace réservé du pied de page 2">
            <a:extLst>
              <a:ext uri="{FF2B5EF4-FFF2-40B4-BE49-F238E27FC236}">
                <a16:creationId xmlns:a16="http://schemas.microsoft.com/office/drawing/2014/main" id="{A9D2320C-E1C9-B08E-A402-33B3BA10F5C9}"/>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83E19E4F-4378-1D8A-E8F2-0AA47446F1B2}"/>
              </a:ext>
            </a:extLst>
          </p:cNvPr>
          <p:cNvSpPr>
            <a:spLocks noGrp="1"/>
          </p:cNvSpPr>
          <p:nvPr>
            <p:ph type="sldNum" sz="quarter" idx="12"/>
          </p:nvPr>
        </p:nvSpPr>
        <p:spPr/>
        <p:txBody>
          <a:bodyPr/>
          <a:lstStyle/>
          <a:p>
            <a:pPr>
              <a:defRPr/>
            </a:pPr>
            <a:fld id="{A80E75F5-EB0F-344E-990A-2D3842577099}" type="slidenum">
              <a:rPr lang="fr-FR" altLang="fr-FR" smtClean="0"/>
              <a:pPr>
                <a:defRPr/>
              </a:pPr>
              <a:t>19</a:t>
            </a:fld>
            <a:endParaRPr lang="fr-FR" altLang="fr-FR"/>
          </a:p>
        </p:txBody>
      </p:sp>
      <p:sp>
        <p:nvSpPr>
          <p:cNvPr id="5" name="ZoneTexte 4">
            <a:extLst>
              <a:ext uri="{FF2B5EF4-FFF2-40B4-BE49-F238E27FC236}">
                <a16:creationId xmlns:a16="http://schemas.microsoft.com/office/drawing/2014/main" id="{611CF4AE-23B0-2D25-867E-9062388EAA2E}"/>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3A1F9266-7ECB-0F07-6E54-7CDB56FC46B2}"/>
              </a:ext>
            </a:extLst>
          </p:cNvPr>
          <p:cNvSpPr txBox="1"/>
          <p:nvPr/>
        </p:nvSpPr>
        <p:spPr>
          <a:xfrm>
            <a:off x="3161945" y="7799123"/>
            <a:ext cx="11676769" cy="1924181"/>
          </a:xfrm>
          <a:prstGeom prst="rect">
            <a:avLst/>
          </a:prstGeom>
          <a:noFill/>
        </p:spPr>
        <p:txBody>
          <a:bodyPr wrap="square" rtlCol="0">
            <a:spAutoFit/>
          </a:bodyPr>
          <a:lstStyle/>
          <a:p>
            <a:pPr algn="just"/>
            <a:r>
              <a:rPr lang="fr-FR" sz="3968" b="1" dirty="0"/>
              <a:t>le </a:t>
            </a:r>
            <a:r>
              <a:rPr lang="fr-FR" sz="3968" b="1" dirty="0" err="1"/>
              <a:t>deltaT</a:t>
            </a:r>
            <a:r>
              <a:rPr lang="fr-FR" sz="3968" b="1" dirty="0"/>
              <a:t> est moins marqué qu’en subsurface à cause du réchauffement global en surface qui vient lisser la différence de température créée par </a:t>
            </a:r>
            <a:r>
              <a:rPr lang="fr-FR" sz="3968" b="1" dirty="0" err="1"/>
              <a:t>wo</a:t>
            </a:r>
            <a:r>
              <a:rPr lang="fr-FR" sz="3968" b="1" dirty="0"/>
              <a:t> </a:t>
            </a:r>
            <a:r>
              <a:rPr lang="fr-FR" sz="3968" b="1" dirty="0" err="1"/>
              <a:t>along</a:t>
            </a:r>
            <a:r>
              <a:rPr lang="fr-FR" sz="3968" b="1" dirty="0"/>
              <a:t> shore.</a:t>
            </a:r>
          </a:p>
        </p:txBody>
      </p:sp>
    </p:spTree>
    <p:extLst>
      <p:ext uri="{BB962C8B-B14F-4D97-AF65-F5344CB8AC3E}">
        <p14:creationId xmlns:p14="http://schemas.microsoft.com/office/powerpoint/2010/main" val="194641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C9FBA-7422-B3AC-4FB1-1065B55A68FC}"/>
            </a:ext>
          </a:extLst>
        </p:cNvPr>
        <p:cNvGrpSpPr/>
        <p:nvPr/>
      </p:nvGrpSpPr>
      <p:grpSpPr>
        <a:xfrm>
          <a:off x="0" y="0"/>
          <a:ext cx="0" cy="0"/>
          <a:chOff x="0" y="0"/>
          <a:chExt cx="0" cy="0"/>
        </a:xfrm>
      </p:grpSpPr>
      <p:sp>
        <p:nvSpPr>
          <p:cNvPr id="16385" name="Titre 1">
            <a:extLst>
              <a:ext uri="{FF2B5EF4-FFF2-40B4-BE49-F238E27FC236}">
                <a16:creationId xmlns:a16="http://schemas.microsoft.com/office/drawing/2014/main" id="{DA206C42-B367-15EA-102A-3A263AA0B30E}"/>
              </a:ext>
            </a:extLst>
          </p:cNvPr>
          <p:cNvSpPr>
            <a:spLocks noGrp="1"/>
          </p:cNvSpPr>
          <p:nvPr>
            <p:ph type="ctrTitle"/>
          </p:nvPr>
        </p:nvSpPr>
        <p:spPr>
          <a:xfrm>
            <a:off x="1440656" y="-1"/>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sp>
        <p:nvSpPr>
          <p:cNvPr id="2" name="ZoneTexte 1">
            <a:extLst>
              <a:ext uri="{FF2B5EF4-FFF2-40B4-BE49-F238E27FC236}">
                <a16:creationId xmlns:a16="http://schemas.microsoft.com/office/drawing/2014/main" id="{C81B3F13-8128-2353-0947-E3BF0B71F664}"/>
              </a:ext>
            </a:extLst>
          </p:cNvPr>
          <p:cNvSpPr txBox="1"/>
          <p:nvPr/>
        </p:nvSpPr>
        <p:spPr>
          <a:xfrm>
            <a:off x="1671928" y="1002528"/>
            <a:ext cx="12638812" cy="10067371"/>
          </a:xfrm>
          <a:prstGeom prst="rect">
            <a:avLst/>
          </a:prstGeom>
          <a:noFill/>
        </p:spPr>
        <p:txBody>
          <a:bodyPr wrap="square" rtlCol="0">
            <a:spAutoFit/>
          </a:bodyPr>
          <a:lstStyle/>
          <a:p>
            <a:pPr marL="472488" indent="-472488" algn="just">
              <a:buFont typeface="+mj-lt"/>
              <a:buAutoNum type="arabicPeriod"/>
            </a:pPr>
            <a:r>
              <a:rPr lang="fr-FR" sz="2315" b="1" dirty="0" err="1"/>
              <a:t>Tsub</a:t>
            </a:r>
            <a:r>
              <a:rPr lang="fr-FR" sz="2315" b="1" dirty="0"/>
              <a:t>=f(EUC)</a:t>
            </a:r>
          </a:p>
          <a:p>
            <a:pPr marL="472488" indent="-472488" algn="just">
              <a:buFont typeface="+mj-lt"/>
              <a:buAutoNum type="arabicPeriod"/>
            </a:pPr>
            <a:endParaRPr lang="fr-FR" sz="2315" b="1" dirty="0"/>
          </a:p>
          <a:p>
            <a:pPr marL="472488" indent="-472488" algn="just">
              <a:buFont typeface="+mj-lt"/>
              <a:buAutoNum type="arabicPeriod"/>
            </a:pPr>
            <a:endParaRPr lang="fr-FR" sz="2315" b="1" dirty="0"/>
          </a:p>
          <a:p>
            <a:pPr marL="472488" indent="-472488" algn="just">
              <a:buFont typeface="+mj-lt"/>
              <a:buAutoNum type="arabicPeriod"/>
            </a:pPr>
            <a:r>
              <a:rPr lang="fr-FR" sz="2315" b="1" dirty="0"/>
              <a:t>Circulation Pacifique / EUC : </a:t>
            </a:r>
            <a:r>
              <a:rPr lang="fr-FR" sz="2315" b="1" dirty="0" err="1"/>
              <a:t>isopicnes</a:t>
            </a:r>
            <a:endParaRPr lang="fr-FR" sz="2315" b="1" dirty="0"/>
          </a:p>
          <a:p>
            <a:pPr marL="472488" indent="-472488" algn="just">
              <a:buFont typeface="+mj-lt"/>
              <a:buAutoNum type="arabicPeriod"/>
            </a:pPr>
            <a:endParaRPr lang="fr-FR" sz="2315" b="1" dirty="0"/>
          </a:p>
          <a:p>
            <a:pPr marL="472488" indent="-472488" algn="just">
              <a:buFont typeface="+mj-lt"/>
              <a:buAutoNum type="arabicPeriod"/>
            </a:pPr>
            <a:endParaRPr lang="fr-FR" sz="2315" b="1" dirty="0"/>
          </a:p>
          <a:p>
            <a:pPr marL="472488" indent="-472488" algn="just">
              <a:buFont typeface="+mj-lt"/>
              <a:buAutoNum type="arabicPeriod"/>
            </a:pPr>
            <a:r>
              <a:rPr lang="fr-FR" sz="2315" b="1" dirty="0" err="1"/>
              <a:t>wo</a:t>
            </a:r>
            <a:r>
              <a:rPr lang="fr-FR" sz="2315" b="1" dirty="0"/>
              <a:t> </a:t>
            </a:r>
          </a:p>
          <a:p>
            <a:pPr marL="1310764" lvl="1" indent="-472488" algn="just">
              <a:buFont typeface="Arial" panose="020B0604020202020204" pitchFamily="34" charset="0"/>
              <a:buChar char="•"/>
            </a:pPr>
            <a:r>
              <a:rPr lang="fr-FR" sz="2315" b="1" dirty="0"/>
              <a:t>impact sur la température zone upwelling</a:t>
            </a:r>
          </a:p>
          <a:p>
            <a:pPr marL="2149040" lvl="2" indent="-472488" algn="just">
              <a:buFont typeface="Arial" panose="020B0604020202020204" pitchFamily="34" charset="0"/>
              <a:buChar char="•"/>
            </a:pPr>
            <a:r>
              <a:rPr lang="fr-FR" sz="2315" b="1" dirty="0" err="1"/>
              <a:t>sst</a:t>
            </a:r>
            <a:r>
              <a:rPr lang="fr-FR" sz="2315" b="1" dirty="0"/>
              <a:t>=f(</a:t>
            </a:r>
            <a:r>
              <a:rPr lang="fr-FR" sz="2315" b="1" dirty="0" err="1"/>
              <a:t>wo</a:t>
            </a:r>
            <a:r>
              <a:rPr lang="fr-FR" sz="2315" b="1" dirty="0"/>
              <a:t>) </a:t>
            </a:r>
            <a:r>
              <a:rPr lang="fr-FR" sz="2315" b="1" dirty="0">
                <a:solidFill>
                  <a:srgbClr val="C00000"/>
                </a:solidFill>
              </a:rPr>
              <a:t>oui/non</a:t>
            </a:r>
          </a:p>
          <a:p>
            <a:pPr marL="2149040" lvl="2" indent="-472488" algn="just">
              <a:buFont typeface="Arial" panose="020B0604020202020204" pitchFamily="34" charset="0"/>
              <a:buChar char="•"/>
            </a:pPr>
            <a:r>
              <a:rPr lang="fr-FR" sz="2315" b="1" dirty="0"/>
              <a:t>sst-T_31_108m=f( </a:t>
            </a:r>
            <a:r>
              <a:rPr lang="fr-FR" sz="2315" b="1" dirty="0" err="1"/>
              <a:t>wo</a:t>
            </a:r>
            <a:r>
              <a:rPr lang="fr-FR" sz="2315" b="1" dirty="0"/>
              <a:t>)	</a:t>
            </a:r>
            <a:r>
              <a:rPr lang="fr-FR" sz="2315" b="1" dirty="0">
                <a:solidFill>
                  <a:srgbClr val="C00000"/>
                </a:solidFill>
              </a:rPr>
              <a:t> oui/non</a:t>
            </a:r>
            <a:endParaRPr lang="fr-FR" sz="2315" b="1" dirty="0"/>
          </a:p>
          <a:p>
            <a:pPr marL="2149040" lvl="2" indent="-472488" algn="just">
              <a:buFont typeface="Arial" panose="020B0604020202020204" pitchFamily="34" charset="0"/>
              <a:buChar char="•"/>
            </a:pPr>
            <a:r>
              <a:rPr lang="fr-FR" sz="2315" b="1" dirty="0"/>
              <a:t>dT_31_108m=f( </a:t>
            </a:r>
            <a:r>
              <a:rPr lang="fr-FR" sz="2315" b="1" dirty="0" err="1"/>
              <a:t>wo</a:t>
            </a:r>
            <a:r>
              <a:rPr lang="fr-FR" sz="2315" b="1" dirty="0"/>
              <a:t>)	</a:t>
            </a:r>
            <a:r>
              <a:rPr lang="fr-FR" sz="2315" b="1" dirty="0">
                <a:solidFill>
                  <a:srgbClr val="C00000"/>
                </a:solidFill>
              </a:rPr>
              <a:t> oui/non</a:t>
            </a:r>
            <a:endParaRPr lang="fr-FR" sz="2315" b="1" dirty="0"/>
          </a:p>
          <a:p>
            <a:pPr marL="2149040" lvl="2" indent="-472488" algn="just">
              <a:buFont typeface="Arial" panose="020B0604020202020204" pitchFamily="34" charset="0"/>
              <a:buChar char="•"/>
            </a:pPr>
            <a:r>
              <a:rPr lang="fr-FR" sz="2315" b="1" dirty="0" err="1"/>
              <a:t>dsst</a:t>
            </a:r>
            <a:r>
              <a:rPr lang="fr-FR" sz="2315" b="1" dirty="0"/>
              <a:t>=f( </a:t>
            </a:r>
            <a:r>
              <a:rPr lang="fr-FR" sz="2315" b="1" dirty="0" err="1"/>
              <a:t>wo</a:t>
            </a:r>
            <a:r>
              <a:rPr lang="fr-FR" sz="2315" b="1" dirty="0"/>
              <a:t>)	</a:t>
            </a:r>
            <a:r>
              <a:rPr lang="fr-FR" sz="2315" b="1" dirty="0">
                <a:solidFill>
                  <a:srgbClr val="C00000"/>
                </a:solidFill>
              </a:rPr>
              <a:t> oui/non</a:t>
            </a:r>
            <a:endParaRPr lang="fr-FR" sz="2315" b="1" dirty="0"/>
          </a:p>
          <a:p>
            <a:pPr marL="2149040" lvl="2" indent="-472488" algn="just">
              <a:buFont typeface="Arial" panose="020B0604020202020204" pitchFamily="34" charset="0"/>
              <a:buChar char="•"/>
            </a:pPr>
            <a:endParaRPr lang="fr-FR" sz="2315" b="1" dirty="0"/>
          </a:p>
          <a:p>
            <a:pPr marL="1310764" lvl="1" indent="-472488" algn="just">
              <a:buFont typeface="Arial" panose="020B0604020202020204" pitchFamily="34" charset="0"/>
              <a:buChar char="•"/>
            </a:pPr>
            <a:r>
              <a:rPr lang="fr-FR" sz="2315" b="1" dirty="0"/>
              <a:t>Dépendance de la résolution  : </a:t>
            </a:r>
          </a:p>
          <a:p>
            <a:pPr marL="2149040" lvl="2" indent="-472488" algn="just">
              <a:buFont typeface="Arial" panose="020B0604020202020204" pitchFamily="34" charset="0"/>
              <a:buChar char="•"/>
            </a:pPr>
            <a:r>
              <a:rPr lang="fr-FR" sz="2315" b="1" dirty="0" err="1"/>
              <a:t>wo</a:t>
            </a:r>
            <a:r>
              <a:rPr lang="fr-FR" sz="2315" b="1" dirty="0"/>
              <a:t>=f(</a:t>
            </a:r>
            <a:r>
              <a:rPr lang="fr-FR" sz="2315" b="1" dirty="0" err="1"/>
              <a:t>dx,dy,dz</a:t>
            </a:r>
            <a:r>
              <a:rPr lang="fr-FR" sz="2315" b="1" dirty="0"/>
              <a:t>)	</a:t>
            </a:r>
            <a:r>
              <a:rPr lang="fr-FR" sz="2315" b="1" dirty="0">
                <a:solidFill>
                  <a:srgbClr val="C00000"/>
                </a:solidFill>
              </a:rPr>
              <a:t> oui/non</a:t>
            </a:r>
            <a:endParaRPr lang="fr-FR" sz="2315" b="1" dirty="0"/>
          </a:p>
          <a:p>
            <a:pPr marL="1310764" lvl="1" indent="-472488" algn="just">
              <a:buFont typeface="Arial" panose="020B0604020202020204" pitchFamily="34" charset="0"/>
              <a:buChar char="•"/>
            </a:pPr>
            <a:endParaRPr lang="fr-FR" sz="2315" b="1" dirty="0"/>
          </a:p>
          <a:p>
            <a:pPr marL="1310764" lvl="1" indent="-472488" algn="just">
              <a:buFont typeface="Arial" panose="020B0604020202020204" pitchFamily="34" charset="0"/>
              <a:buChar char="•"/>
            </a:pPr>
            <a:r>
              <a:rPr lang="fr-FR" sz="2315" b="1" dirty="0"/>
              <a:t>Dépendance de tau : </a:t>
            </a:r>
          </a:p>
          <a:p>
            <a:pPr marL="2149040" lvl="2" indent="-472488" algn="just">
              <a:buFont typeface="Arial" panose="020B0604020202020204" pitchFamily="34" charset="0"/>
              <a:buChar char="•"/>
            </a:pPr>
            <a:r>
              <a:rPr lang="fr-FR" sz="2315" b="1" dirty="0" err="1"/>
              <a:t>wo</a:t>
            </a:r>
            <a:r>
              <a:rPr lang="fr-FR" sz="2315" b="1" dirty="0"/>
              <a:t>=f(tau) : off / </a:t>
            </a:r>
            <a:r>
              <a:rPr lang="fr-FR" sz="2315" b="1" dirty="0" err="1"/>
              <a:t>coast</a:t>
            </a:r>
            <a:r>
              <a:rPr lang="fr-FR" sz="2315" b="1" dirty="0"/>
              <a:t> / </a:t>
            </a:r>
            <a:r>
              <a:rPr lang="fr-FR" sz="2315" b="1" dirty="0">
                <a:solidFill>
                  <a:srgbClr val="FF0000"/>
                </a:solidFill>
              </a:rPr>
              <a:t>drop-off	</a:t>
            </a:r>
            <a:r>
              <a:rPr lang="fr-FR" sz="2315" b="1" dirty="0">
                <a:solidFill>
                  <a:srgbClr val="C00000"/>
                </a:solidFill>
              </a:rPr>
              <a:t> oui/non</a:t>
            </a:r>
            <a:endParaRPr lang="fr-FR" sz="2315" b="1" dirty="0"/>
          </a:p>
          <a:p>
            <a:pPr marL="1310764" lvl="1" indent="-472488" algn="just">
              <a:buFont typeface="Arial" panose="020B0604020202020204" pitchFamily="34" charset="0"/>
              <a:buChar char="•"/>
            </a:pPr>
            <a:endParaRPr lang="fr-FR" sz="2315" b="1" dirty="0"/>
          </a:p>
          <a:p>
            <a:pPr marL="1310764" lvl="1" indent="-472488" algn="just">
              <a:buFont typeface="Arial" panose="020B0604020202020204" pitchFamily="34" charset="0"/>
              <a:buChar char="•"/>
            </a:pPr>
            <a:endParaRPr lang="fr-FR" sz="2315" b="1" dirty="0"/>
          </a:p>
          <a:p>
            <a:pPr marL="472488" indent="-472488" algn="just">
              <a:buFont typeface="+mj-lt"/>
              <a:buAutoNum type="arabicPeriod"/>
            </a:pPr>
            <a:r>
              <a:rPr lang="fr-FR" sz="2315" b="1" dirty="0"/>
              <a:t>tau</a:t>
            </a:r>
          </a:p>
          <a:p>
            <a:pPr marL="1310764" lvl="1" indent="-472488" algn="just">
              <a:buFont typeface="Arial" panose="020B0604020202020204" pitchFamily="34" charset="0"/>
              <a:buChar char="•"/>
            </a:pPr>
            <a:r>
              <a:rPr lang="fr-FR" sz="2315" b="1" dirty="0"/>
              <a:t>tau=f(</a:t>
            </a:r>
            <a:r>
              <a:rPr lang="fr-FR" sz="2315" b="1" dirty="0" err="1"/>
              <a:t>dx,dy,dz</a:t>
            </a:r>
            <a:r>
              <a:rPr lang="fr-FR" sz="2315" b="1" dirty="0"/>
              <a:t>)	</a:t>
            </a:r>
            <a:r>
              <a:rPr lang="fr-FR" sz="2315" b="1" dirty="0">
                <a:solidFill>
                  <a:srgbClr val="C00000"/>
                </a:solidFill>
              </a:rPr>
              <a:t> oui/non</a:t>
            </a:r>
            <a:endParaRPr lang="fr-FR" sz="2315" b="1" dirty="0"/>
          </a:p>
          <a:p>
            <a:pPr marL="1310764" lvl="1" indent="-472488" algn="just">
              <a:buFont typeface="Arial" panose="020B0604020202020204" pitchFamily="34" charset="0"/>
              <a:buChar char="•"/>
            </a:pPr>
            <a:r>
              <a:rPr lang="fr-FR" sz="2315" b="1" dirty="0" err="1"/>
              <a:t>sst</a:t>
            </a:r>
            <a:r>
              <a:rPr lang="fr-FR" sz="2315" b="1" dirty="0"/>
              <a:t>=f(tau)	</a:t>
            </a:r>
            <a:r>
              <a:rPr lang="fr-FR" sz="2315" b="1" dirty="0">
                <a:solidFill>
                  <a:srgbClr val="C00000"/>
                </a:solidFill>
              </a:rPr>
              <a:t> oui/non</a:t>
            </a:r>
          </a:p>
          <a:p>
            <a:pPr marL="1310764" lvl="1" indent="-472488" algn="just">
              <a:buFont typeface="Arial" panose="020B0604020202020204" pitchFamily="34" charset="0"/>
              <a:buChar char="•"/>
            </a:pPr>
            <a:endParaRPr lang="fr-FR" sz="2315" b="1" dirty="0">
              <a:solidFill>
                <a:srgbClr val="C00000"/>
              </a:solidFill>
            </a:endParaRPr>
          </a:p>
          <a:p>
            <a:pPr marL="1310764" lvl="1" indent="-472488" algn="just">
              <a:buFont typeface="Arial" panose="020B0604020202020204" pitchFamily="34" charset="0"/>
              <a:buChar char="•"/>
            </a:pPr>
            <a:endParaRPr lang="fr-FR" sz="2315" b="1" dirty="0">
              <a:solidFill>
                <a:srgbClr val="C00000"/>
              </a:solidFill>
            </a:endParaRPr>
          </a:p>
          <a:p>
            <a:pPr marL="472488" indent="-472488" algn="just">
              <a:buFont typeface="+mj-lt"/>
              <a:buAutoNum type="arabicPeriod"/>
            </a:pPr>
            <a:r>
              <a:rPr lang="fr-FR" sz="2315" b="1" dirty="0"/>
              <a:t>sst-T_31-108m = f(Q_H_wod_54m)</a:t>
            </a:r>
          </a:p>
          <a:p>
            <a:pPr marL="472488" indent="-472488" algn="just">
              <a:buFont typeface="+mj-lt"/>
              <a:buAutoNum type="arabicPeriod"/>
            </a:pPr>
            <a:endParaRPr lang="fr-FR" sz="2315" b="1" dirty="0"/>
          </a:p>
          <a:p>
            <a:pPr marL="472488" indent="-472488" algn="just">
              <a:buFont typeface="+mj-lt"/>
              <a:buAutoNum type="arabicPeriod"/>
            </a:pPr>
            <a:r>
              <a:rPr lang="fr-FR" sz="2315" b="1" dirty="0"/>
              <a:t>La bio (o2, no3?)</a:t>
            </a:r>
          </a:p>
        </p:txBody>
      </p:sp>
      <p:sp>
        <p:nvSpPr>
          <p:cNvPr id="3" name="ZoneTexte 2">
            <a:extLst>
              <a:ext uri="{FF2B5EF4-FFF2-40B4-BE49-F238E27FC236}">
                <a16:creationId xmlns:a16="http://schemas.microsoft.com/office/drawing/2014/main" id="{A98A428C-BE69-DCDE-435C-A22BD03DDA91}"/>
              </a:ext>
            </a:extLst>
          </p:cNvPr>
          <p:cNvSpPr txBox="1">
            <a:spLocks noChangeArrowheads="1"/>
          </p:cNvSpPr>
          <p:nvPr/>
        </p:nvSpPr>
        <p:spPr bwMode="auto">
          <a:xfrm>
            <a:off x="2952592" y="450372"/>
            <a:ext cx="1208235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976" b="1" dirty="0">
                <a:solidFill>
                  <a:srgbClr val="000000"/>
                </a:solidFill>
                <a:latin typeface="Comic Sans MS" panose="030F0902030302020204" pitchFamily="66" charset="0"/>
              </a:rPr>
              <a:t>Slides</a:t>
            </a:r>
          </a:p>
        </p:txBody>
      </p:sp>
    </p:spTree>
    <p:extLst>
      <p:ext uri="{BB962C8B-B14F-4D97-AF65-F5344CB8AC3E}">
        <p14:creationId xmlns:p14="http://schemas.microsoft.com/office/powerpoint/2010/main" val="24162924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0A36-B09D-1DB8-05B9-E8476D8274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1A3098-622D-572D-4E51-2B24724F26F1}"/>
              </a:ext>
            </a:extLst>
          </p:cNvPr>
          <p:cNvSpPr>
            <a:spLocks noGrp="1"/>
          </p:cNvSpPr>
          <p:nvPr>
            <p:ph type="ctrTitle"/>
          </p:nvPr>
        </p:nvSpPr>
        <p:spPr/>
        <p:txBody>
          <a:bodyPr/>
          <a:lstStyle/>
          <a:p>
            <a:r>
              <a:rPr lang="fr-FR" dirty="0"/>
              <a:t>Critère Upwelling : delta </a:t>
            </a:r>
            <a:r>
              <a:rPr lang="fr-FR" dirty="0" err="1"/>
              <a:t>sst</a:t>
            </a:r>
            <a:r>
              <a:rPr lang="fr-FR" dirty="0"/>
              <a:t>=f(</a:t>
            </a:r>
            <a:r>
              <a:rPr lang="fr-FR" dirty="0" err="1"/>
              <a:t>wo</a:t>
            </a:r>
            <a:r>
              <a:rPr lang="fr-FR" dirty="0"/>
              <a:t>)</a:t>
            </a:r>
          </a:p>
        </p:txBody>
      </p:sp>
      <p:pic>
        <p:nvPicPr>
          <p:cNvPr id="3" name="Image 2">
            <a:extLst>
              <a:ext uri="{FF2B5EF4-FFF2-40B4-BE49-F238E27FC236}">
                <a16:creationId xmlns:a16="http://schemas.microsoft.com/office/drawing/2014/main" id="{A61EE281-891B-D9E6-3A7F-13DAB8717393}"/>
              </a:ext>
            </a:extLst>
          </p:cNvPr>
          <p:cNvPicPr>
            <a:picLocks noChangeAspect="1"/>
          </p:cNvPicPr>
          <p:nvPr/>
        </p:nvPicPr>
        <p:blipFill>
          <a:blip r:embed="rId2"/>
          <a:srcRect/>
          <a:stretch/>
        </p:blipFill>
        <p:spPr>
          <a:xfrm>
            <a:off x="-480518" y="935982"/>
            <a:ext cx="11315222" cy="5657611"/>
          </a:xfrm>
          <a:prstGeom prst="rect">
            <a:avLst/>
          </a:prstGeom>
        </p:spPr>
      </p:pic>
      <p:sp>
        <p:nvSpPr>
          <p:cNvPr id="5" name="ZoneTexte 4">
            <a:extLst>
              <a:ext uri="{FF2B5EF4-FFF2-40B4-BE49-F238E27FC236}">
                <a16:creationId xmlns:a16="http://schemas.microsoft.com/office/drawing/2014/main" id="{67208222-8ADD-A59B-B9CF-CD0394F46BFF}"/>
              </a:ext>
            </a:extLst>
          </p:cNvPr>
          <p:cNvSpPr txBox="1"/>
          <p:nvPr/>
        </p:nvSpPr>
        <p:spPr>
          <a:xfrm>
            <a:off x="10321514" y="1367232"/>
            <a:ext cx="7237824" cy="6469400"/>
          </a:xfrm>
          <a:prstGeom prst="rect">
            <a:avLst/>
          </a:prstGeom>
          <a:noFill/>
        </p:spPr>
        <p:txBody>
          <a:bodyPr wrap="square" rtlCol="0">
            <a:spAutoFit/>
          </a:bodyPr>
          <a:lstStyle/>
          <a:p>
            <a:pPr algn="ctr"/>
            <a:r>
              <a:rPr lang="fr-FR" sz="3968" b="1" dirty="0">
                <a:solidFill>
                  <a:srgbClr val="0432FF"/>
                </a:solidFill>
              </a:rPr>
              <a:t>a=-0.19	    r2=0.36</a:t>
            </a:r>
          </a:p>
          <a:p>
            <a:pPr algn="ctr"/>
            <a:r>
              <a:rPr lang="fr-FR" sz="3968" b="1" dirty="0"/>
              <a:t>Significatif?</a:t>
            </a:r>
          </a:p>
          <a:p>
            <a:pPr algn="ctr"/>
            <a:endParaRPr lang="fr-FR" sz="3968" b="1" dirty="0"/>
          </a:p>
          <a:p>
            <a:pPr algn="ctr"/>
            <a:endParaRPr lang="fr-FR" sz="3968" b="1" dirty="0"/>
          </a:p>
          <a:p>
            <a:pPr algn="ctr"/>
            <a:endParaRPr lang="fr-FR" sz="3968" b="1" dirty="0"/>
          </a:p>
          <a:p>
            <a:r>
              <a:rPr lang="fr-FR" sz="3600" dirty="0"/>
              <a:t>On constate bien une moins bonne corrélation qu’en subsurface, mais pas nulle pour autant! </a:t>
            </a:r>
          </a:p>
          <a:p>
            <a:r>
              <a:rPr lang="fr-FR" sz="3600" dirty="0"/>
              <a:t>La représentation de l’upwelling est bien liée à l’intensité de </a:t>
            </a:r>
            <a:r>
              <a:rPr lang="fr-FR" sz="3600" dirty="0" err="1"/>
              <a:t>wo</a:t>
            </a:r>
            <a:r>
              <a:rPr lang="fr-FR" sz="3600" dirty="0"/>
              <a:t> quelque soit l’atmosphère et le modèle! </a:t>
            </a:r>
          </a:p>
        </p:txBody>
      </p:sp>
    </p:spTree>
    <p:extLst>
      <p:ext uri="{BB962C8B-B14F-4D97-AF65-F5344CB8AC3E}">
        <p14:creationId xmlns:p14="http://schemas.microsoft.com/office/powerpoint/2010/main" val="184550315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A063-A9D2-6C56-EF4B-54574E141B4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56844D9-5165-AB5A-D23F-CE59FF17BD86}"/>
              </a:ext>
            </a:extLst>
          </p:cNvPr>
          <p:cNvSpPr txBox="1"/>
          <p:nvPr/>
        </p:nvSpPr>
        <p:spPr>
          <a:xfrm>
            <a:off x="1440656" y="2228721"/>
            <a:ext cx="15119350" cy="6199198"/>
          </a:xfrm>
          <a:prstGeom prst="rect">
            <a:avLst/>
          </a:prstGeom>
          <a:solidFill>
            <a:schemeClr val="bg2">
              <a:lumMod val="90000"/>
            </a:schemeClr>
          </a:solidFill>
        </p:spPr>
        <p:txBody>
          <a:bodyPr wrap="square" rtlCol="0">
            <a:spAutoFit/>
          </a:bodyPr>
          <a:lstStyle/>
          <a:p>
            <a:pPr algn="ctr"/>
            <a:r>
              <a:rPr lang="fr-FR" sz="13228" b="1" dirty="0" err="1">
                <a:solidFill>
                  <a:srgbClr val="0070C0"/>
                </a:solidFill>
              </a:rPr>
              <a:t>wo</a:t>
            </a:r>
            <a:r>
              <a:rPr lang="fr-FR" sz="13228" b="1" dirty="0">
                <a:solidFill>
                  <a:srgbClr val="0070C0"/>
                </a:solidFill>
              </a:rPr>
              <a:t> dépend il de tau?</a:t>
            </a:r>
          </a:p>
          <a:p>
            <a:pPr algn="ctr"/>
            <a:r>
              <a:rPr lang="fr-FR" sz="13228" b="1" dirty="0" err="1"/>
              <a:t>wo</a:t>
            </a:r>
            <a:r>
              <a:rPr lang="fr-FR" sz="13228" b="1" dirty="0"/>
              <a:t>=f( tau)</a:t>
            </a:r>
          </a:p>
          <a:p>
            <a:pPr algn="ctr"/>
            <a:r>
              <a:rPr lang="fr-FR" sz="13228" b="1" dirty="0">
                <a:solidFill>
                  <a:srgbClr val="C00000"/>
                </a:solidFill>
              </a:rPr>
              <a:t>oui/non</a:t>
            </a:r>
          </a:p>
        </p:txBody>
      </p:sp>
      <p:sp>
        <p:nvSpPr>
          <p:cNvPr id="3" name="Espace réservé du pied de page 2">
            <a:extLst>
              <a:ext uri="{FF2B5EF4-FFF2-40B4-BE49-F238E27FC236}">
                <a16:creationId xmlns:a16="http://schemas.microsoft.com/office/drawing/2014/main" id="{E9CE2866-82D8-8EF1-4C57-1051B21EADC6}"/>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EF9F092E-CCB9-5554-96D3-12B39EA89D8A}"/>
              </a:ext>
            </a:extLst>
          </p:cNvPr>
          <p:cNvSpPr>
            <a:spLocks noGrp="1"/>
          </p:cNvSpPr>
          <p:nvPr>
            <p:ph type="sldNum" sz="quarter" idx="12"/>
          </p:nvPr>
        </p:nvSpPr>
        <p:spPr/>
        <p:txBody>
          <a:bodyPr/>
          <a:lstStyle/>
          <a:p>
            <a:pPr>
              <a:defRPr/>
            </a:pPr>
            <a:fld id="{A80E75F5-EB0F-344E-990A-2D3842577099}" type="slidenum">
              <a:rPr lang="fr-FR" altLang="fr-FR" smtClean="0"/>
              <a:pPr>
                <a:defRPr/>
              </a:pPr>
              <a:t>21</a:t>
            </a:fld>
            <a:endParaRPr lang="fr-FR" altLang="fr-FR"/>
          </a:p>
        </p:txBody>
      </p:sp>
      <p:sp>
        <p:nvSpPr>
          <p:cNvPr id="5" name="ZoneTexte 4">
            <a:extLst>
              <a:ext uri="{FF2B5EF4-FFF2-40B4-BE49-F238E27FC236}">
                <a16:creationId xmlns:a16="http://schemas.microsoft.com/office/drawing/2014/main" id="{2F1B10CA-552F-B885-E5D4-F5DF0F71C911}"/>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168710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F4ED6-B425-5739-F9BA-D5E0FB98DDB5}"/>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70C18677-49AA-4134-6FC9-96DA8D223614}"/>
              </a:ext>
            </a:extLst>
          </p:cNvPr>
          <p:cNvPicPr>
            <a:picLocks noChangeAspect="1"/>
          </p:cNvPicPr>
          <p:nvPr/>
        </p:nvPicPr>
        <p:blipFill>
          <a:blip r:embed="rId2"/>
          <a:srcRect/>
          <a:stretch/>
        </p:blipFill>
        <p:spPr>
          <a:xfrm>
            <a:off x="12227490" y="6358581"/>
            <a:ext cx="5760000" cy="4320000"/>
          </a:xfrm>
          <a:prstGeom prst="rect">
            <a:avLst/>
          </a:prstGeom>
        </p:spPr>
      </p:pic>
      <p:sp>
        <p:nvSpPr>
          <p:cNvPr id="4" name="Espace réservé du numéro de diapositive 3">
            <a:extLst>
              <a:ext uri="{FF2B5EF4-FFF2-40B4-BE49-F238E27FC236}">
                <a16:creationId xmlns:a16="http://schemas.microsoft.com/office/drawing/2014/main" id="{487BE2FC-0D04-7794-88A5-F96A5DDA6271}"/>
              </a:ext>
            </a:extLst>
          </p:cNvPr>
          <p:cNvSpPr>
            <a:spLocks noGrp="1"/>
          </p:cNvSpPr>
          <p:nvPr>
            <p:ph type="sldNum" sz="quarter" idx="12"/>
          </p:nvPr>
        </p:nvSpPr>
        <p:spPr>
          <a:xfrm>
            <a:off x="12712473" y="10399998"/>
            <a:ext cx="4049929" cy="603250"/>
          </a:xfrm>
        </p:spPr>
        <p:txBody>
          <a:bodyPr/>
          <a:lstStyle/>
          <a:p>
            <a:pPr>
              <a:defRPr/>
            </a:pPr>
            <a:fld id="{A80E75F5-EB0F-344E-990A-2D3842577099}" type="slidenum">
              <a:rPr lang="fr-FR" altLang="fr-FR" smtClean="0"/>
              <a:pPr>
                <a:defRPr/>
              </a:pPr>
              <a:t>22</a:t>
            </a:fld>
            <a:endParaRPr lang="fr-FR" altLang="fr-FR"/>
          </a:p>
        </p:txBody>
      </p:sp>
      <p:sp>
        <p:nvSpPr>
          <p:cNvPr id="66" name="Ellipse 65">
            <a:extLst>
              <a:ext uri="{FF2B5EF4-FFF2-40B4-BE49-F238E27FC236}">
                <a16:creationId xmlns:a16="http://schemas.microsoft.com/office/drawing/2014/main" id="{6C1A041A-5D29-94C0-06FD-E6A11F0E2834}"/>
              </a:ext>
            </a:extLst>
          </p:cNvPr>
          <p:cNvSpPr/>
          <p:nvPr/>
        </p:nvSpPr>
        <p:spPr>
          <a:xfrm>
            <a:off x="14882091" y="2937160"/>
            <a:ext cx="1717958" cy="1717963"/>
          </a:xfrm>
          <a:prstGeom prst="ellipse">
            <a:avLst/>
          </a:prstGeom>
          <a:solidFill>
            <a:schemeClr val="accent5">
              <a:lumMod val="40000"/>
              <a:lumOff val="60000"/>
              <a:alpha val="2663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sst</a:t>
            </a:r>
            <a:endParaRPr lang="fr-FR" dirty="0"/>
          </a:p>
        </p:txBody>
      </p:sp>
      <p:cxnSp>
        <p:nvCxnSpPr>
          <p:cNvPr id="109" name="Connecteur droit 108">
            <a:extLst>
              <a:ext uri="{FF2B5EF4-FFF2-40B4-BE49-F238E27FC236}">
                <a16:creationId xmlns:a16="http://schemas.microsoft.com/office/drawing/2014/main" id="{4C6CA909-75E8-5D75-741A-387E06206C9B}"/>
              </a:ext>
            </a:extLst>
          </p:cNvPr>
          <p:cNvCxnSpPr>
            <a:cxnSpLocks/>
          </p:cNvCxnSpPr>
          <p:nvPr/>
        </p:nvCxnSpPr>
        <p:spPr>
          <a:xfrm>
            <a:off x="15107490" y="1732547"/>
            <a:ext cx="0" cy="37057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2" name="Connecteur droit 111">
            <a:extLst>
              <a:ext uri="{FF2B5EF4-FFF2-40B4-BE49-F238E27FC236}">
                <a16:creationId xmlns:a16="http://schemas.microsoft.com/office/drawing/2014/main" id="{C4A02E7A-0C8B-2442-CF3D-DB3BD94E57FA}"/>
              </a:ext>
            </a:extLst>
          </p:cNvPr>
          <p:cNvCxnSpPr>
            <a:cxnSpLocks/>
          </p:cNvCxnSpPr>
          <p:nvPr/>
        </p:nvCxnSpPr>
        <p:spPr>
          <a:xfrm>
            <a:off x="15447081" y="2189748"/>
            <a:ext cx="0" cy="127162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4" name="Connecteur droit 113">
            <a:extLst>
              <a:ext uri="{FF2B5EF4-FFF2-40B4-BE49-F238E27FC236}">
                <a16:creationId xmlns:a16="http://schemas.microsoft.com/office/drawing/2014/main" id="{09249C38-A3D4-CABF-0B21-5F98EFE05D77}"/>
              </a:ext>
            </a:extLst>
          </p:cNvPr>
          <p:cNvCxnSpPr>
            <a:cxnSpLocks/>
          </p:cNvCxnSpPr>
          <p:nvPr/>
        </p:nvCxnSpPr>
        <p:spPr>
          <a:xfrm>
            <a:off x="15770993" y="3551404"/>
            <a:ext cx="4813" cy="6404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6" name="Connecteur droit 115">
            <a:extLst>
              <a:ext uri="{FF2B5EF4-FFF2-40B4-BE49-F238E27FC236}">
                <a16:creationId xmlns:a16="http://schemas.microsoft.com/office/drawing/2014/main" id="{7CA45E50-2AC0-7E4A-E833-168A2EBC9D7B}"/>
              </a:ext>
            </a:extLst>
          </p:cNvPr>
          <p:cNvCxnSpPr>
            <a:cxnSpLocks/>
          </p:cNvCxnSpPr>
          <p:nvPr/>
        </p:nvCxnSpPr>
        <p:spPr>
          <a:xfrm>
            <a:off x="15172485" y="2189748"/>
            <a:ext cx="287361"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9" name="Connecteur droit 118">
            <a:extLst>
              <a:ext uri="{FF2B5EF4-FFF2-40B4-BE49-F238E27FC236}">
                <a16:creationId xmlns:a16="http://schemas.microsoft.com/office/drawing/2014/main" id="{ED8553B1-7ACE-7576-0C1E-25CA9489D30E}"/>
              </a:ext>
            </a:extLst>
          </p:cNvPr>
          <p:cNvCxnSpPr>
            <a:cxnSpLocks/>
          </p:cNvCxnSpPr>
          <p:nvPr/>
        </p:nvCxnSpPr>
        <p:spPr>
          <a:xfrm>
            <a:off x="15504354" y="3561030"/>
            <a:ext cx="271452"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1F64F95D-FBE1-13D1-5BAD-A6C344A421E8}"/>
              </a:ext>
            </a:extLst>
          </p:cNvPr>
          <p:cNvCxnSpPr>
            <a:cxnSpLocks/>
          </p:cNvCxnSpPr>
          <p:nvPr/>
        </p:nvCxnSpPr>
        <p:spPr>
          <a:xfrm>
            <a:off x="16103377" y="4157868"/>
            <a:ext cx="0" cy="867899"/>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E6D5D9AA-58D6-37D3-C450-20221038C06A}"/>
              </a:ext>
            </a:extLst>
          </p:cNvPr>
          <p:cNvCxnSpPr>
            <a:cxnSpLocks/>
          </p:cNvCxnSpPr>
          <p:nvPr/>
        </p:nvCxnSpPr>
        <p:spPr>
          <a:xfrm>
            <a:off x="15763774" y="4167494"/>
            <a:ext cx="344416"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8EA21C2A-7DAE-C234-CA42-FAAAD1F31668}"/>
              </a:ext>
            </a:extLst>
          </p:cNvPr>
          <p:cNvCxnSpPr>
            <a:cxnSpLocks/>
          </p:cNvCxnSpPr>
          <p:nvPr/>
        </p:nvCxnSpPr>
        <p:spPr>
          <a:xfrm>
            <a:off x="14340670" y="1740563"/>
            <a:ext cx="0" cy="37057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F9FB4649-6EF5-E9A1-056B-3C18C2140E7B}"/>
              </a:ext>
            </a:extLst>
          </p:cNvPr>
          <p:cNvCxnSpPr>
            <a:cxnSpLocks/>
          </p:cNvCxnSpPr>
          <p:nvPr/>
        </p:nvCxnSpPr>
        <p:spPr>
          <a:xfrm>
            <a:off x="14680261" y="2197764"/>
            <a:ext cx="0" cy="127162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61944F93-C527-241B-F31D-F7F6C2E2C529}"/>
              </a:ext>
            </a:extLst>
          </p:cNvPr>
          <p:cNvCxnSpPr>
            <a:cxnSpLocks/>
          </p:cNvCxnSpPr>
          <p:nvPr/>
        </p:nvCxnSpPr>
        <p:spPr>
          <a:xfrm>
            <a:off x="15004173" y="3559420"/>
            <a:ext cx="4813" cy="6404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75E3DFBD-834D-469F-19A1-24F4C7411396}"/>
              </a:ext>
            </a:extLst>
          </p:cNvPr>
          <p:cNvCxnSpPr>
            <a:cxnSpLocks/>
          </p:cNvCxnSpPr>
          <p:nvPr/>
        </p:nvCxnSpPr>
        <p:spPr>
          <a:xfrm>
            <a:off x="14405665" y="2197764"/>
            <a:ext cx="287361"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319BBD37-C7CC-E791-6B92-1AD29B486D23}"/>
              </a:ext>
            </a:extLst>
          </p:cNvPr>
          <p:cNvCxnSpPr>
            <a:cxnSpLocks/>
          </p:cNvCxnSpPr>
          <p:nvPr/>
        </p:nvCxnSpPr>
        <p:spPr>
          <a:xfrm>
            <a:off x="14737534" y="3569046"/>
            <a:ext cx="271452"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EFEB7C8F-A08C-0722-2F71-EF89F9A4606A}"/>
              </a:ext>
            </a:extLst>
          </p:cNvPr>
          <p:cNvCxnSpPr>
            <a:cxnSpLocks/>
          </p:cNvCxnSpPr>
          <p:nvPr/>
        </p:nvCxnSpPr>
        <p:spPr>
          <a:xfrm>
            <a:off x="15336557" y="4165884"/>
            <a:ext cx="0" cy="867899"/>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AD38115E-5EFB-59A5-923B-5206B97AA416}"/>
              </a:ext>
            </a:extLst>
          </p:cNvPr>
          <p:cNvCxnSpPr>
            <a:cxnSpLocks/>
          </p:cNvCxnSpPr>
          <p:nvPr/>
        </p:nvCxnSpPr>
        <p:spPr>
          <a:xfrm>
            <a:off x="14996954" y="4175510"/>
            <a:ext cx="344416"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C2EC37DB-5754-2571-C012-1D91331F4478}"/>
              </a:ext>
            </a:extLst>
          </p:cNvPr>
          <p:cNvCxnSpPr>
            <a:cxnSpLocks/>
          </p:cNvCxnSpPr>
          <p:nvPr/>
        </p:nvCxnSpPr>
        <p:spPr>
          <a:xfrm>
            <a:off x="14767621" y="8747319"/>
            <a:ext cx="271452"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45" name="Image 44">
            <a:extLst>
              <a:ext uri="{FF2B5EF4-FFF2-40B4-BE49-F238E27FC236}">
                <a16:creationId xmlns:a16="http://schemas.microsoft.com/office/drawing/2014/main" id="{50D54A70-A06D-0D2C-CD4B-6FD08E880432}"/>
              </a:ext>
            </a:extLst>
          </p:cNvPr>
          <p:cNvPicPr>
            <a:picLocks noChangeAspect="1"/>
          </p:cNvPicPr>
          <p:nvPr/>
        </p:nvPicPr>
        <p:blipFill>
          <a:blip r:embed="rId3"/>
          <a:srcRect/>
          <a:stretch/>
        </p:blipFill>
        <p:spPr>
          <a:xfrm>
            <a:off x="12228097" y="1214731"/>
            <a:ext cx="5760000" cy="4320000"/>
          </a:xfrm>
          <a:prstGeom prst="rect">
            <a:avLst/>
          </a:prstGeom>
        </p:spPr>
      </p:pic>
      <p:pic>
        <p:nvPicPr>
          <p:cNvPr id="67" name="Image 66">
            <a:extLst>
              <a:ext uri="{FF2B5EF4-FFF2-40B4-BE49-F238E27FC236}">
                <a16:creationId xmlns:a16="http://schemas.microsoft.com/office/drawing/2014/main" id="{6982B8A5-294D-BC39-B798-84DDD68176C1}"/>
              </a:ext>
            </a:extLst>
          </p:cNvPr>
          <p:cNvPicPr>
            <a:picLocks noChangeAspect="1"/>
          </p:cNvPicPr>
          <p:nvPr/>
        </p:nvPicPr>
        <p:blipFill>
          <a:blip r:embed="rId4"/>
          <a:srcRect/>
          <a:stretch/>
        </p:blipFill>
        <p:spPr>
          <a:xfrm>
            <a:off x="5845803" y="1214731"/>
            <a:ext cx="5760000" cy="4320000"/>
          </a:xfrm>
          <a:prstGeom prst="rect">
            <a:avLst/>
          </a:prstGeom>
        </p:spPr>
      </p:pic>
      <p:pic>
        <p:nvPicPr>
          <p:cNvPr id="113" name="Image 112">
            <a:extLst>
              <a:ext uri="{FF2B5EF4-FFF2-40B4-BE49-F238E27FC236}">
                <a16:creationId xmlns:a16="http://schemas.microsoft.com/office/drawing/2014/main" id="{6F93E12A-A0E3-8142-3BAF-C4E5D867E873}"/>
              </a:ext>
            </a:extLst>
          </p:cNvPr>
          <p:cNvPicPr>
            <a:picLocks noChangeAspect="1"/>
          </p:cNvPicPr>
          <p:nvPr/>
        </p:nvPicPr>
        <p:blipFill>
          <a:blip r:embed="rId5"/>
          <a:srcRect/>
          <a:stretch/>
        </p:blipFill>
        <p:spPr>
          <a:xfrm>
            <a:off x="5845803" y="6266677"/>
            <a:ext cx="5760000" cy="4320000"/>
          </a:xfrm>
          <a:prstGeom prst="rect">
            <a:avLst/>
          </a:prstGeom>
        </p:spPr>
      </p:pic>
      <p:sp>
        <p:nvSpPr>
          <p:cNvPr id="115" name="Rectangle : coins arrondis 114">
            <a:extLst>
              <a:ext uri="{FF2B5EF4-FFF2-40B4-BE49-F238E27FC236}">
                <a16:creationId xmlns:a16="http://schemas.microsoft.com/office/drawing/2014/main" id="{4097ADD2-ADA6-7F2D-C0EA-6759BC876BAA}"/>
              </a:ext>
            </a:extLst>
          </p:cNvPr>
          <p:cNvSpPr/>
          <p:nvPr/>
        </p:nvSpPr>
        <p:spPr>
          <a:xfrm>
            <a:off x="6714699" y="690374"/>
            <a:ext cx="3049907" cy="524357"/>
          </a:xfrm>
          <a:prstGeom prst="roundRect">
            <a:avLst/>
          </a:prstGeom>
          <a:solidFill>
            <a:schemeClr val="accent2">
              <a:lumMod val="20000"/>
              <a:lumOff val="80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Coastal 6-12 </a:t>
            </a:r>
            <a:r>
              <a:rPr lang="fr-FR" sz="2000" b="1" dirty="0" err="1">
                <a:solidFill>
                  <a:schemeClr val="tx1"/>
                </a:solidFill>
              </a:rPr>
              <a:t>cells</a:t>
            </a:r>
            <a:endParaRPr lang="fr-FR" sz="2000" b="1" dirty="0">
              <a:solidFill>
                <a:schemeClr val="tx1"/>
              </a:solidFill>
            </a:endParaRPr>
          </a:p>
        </p:txBody>
      </p:sp>
      <p:sp>
        <p:nvSpPr>
          <p:cNvPr id="117" name="Rectangle : coins arrondis 116">
            <a:extLst>
              <a:ext uri="{FF2B5EF4-FFF2-40B4-BE49-F238E27FC236}">
                <a16:creationId xmlns:a16="http://schemas.microsoft.com/office/drawing/2014/main" id="{25583539-3F3B-403E-EF59-CBE72AADECD8}"/>
              </a:ext>
            </a:extLst>
          </p:cNvPr>
          <p:cNvSpPr/>
          <p:nvPr/>
        </p:nvSpPr>
        <p:spPr>
          <a:xfrm>
            <a:off x="13242667" y="690374"/>
            <a:ext cx="3049907" cy="524357"/>
          </a:xfrm>
          <a:prstGeom prst="roundRect">
            <a:avLst/>
          </a:prstGeom>
          <a:solidFill>
            <a:schemeClr val="accent2">
              <a:lumMod val="20000"/>
              <a:lumOff val="80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rPr>
              <a:t>Coastal 1-12 </a:t>
            </a:r>
            <a:r>
              <a:rPr lang="fr-FR" sz="2000" b="1" dirty="0" err="1">
                <a:solidFill>
                  <a:schemeClr val="tx1"/>
                </a:solidFill>
              </a:rPr>
              <a:t>cells</a:t>
            </a:r>
            <a:endParaRPr lang="fr-FR" sz="2000" b="1" dirty="0">
              <a:solidFill>
                <a:schemeClr val="tx1"/>
              </a:solidFill>
            </a:endParaRPr>
          </a:p>
        </p:txBody>
      </p:sp>
      <p:sp>
        <p:nvSpPr>
          <p:cNvPr id="2" name="Rectangle : coins arrondis 1">
            <a:extLst>
              <a:ext uri="{FF2B5EF4-FFF2-40B4-BE49-F238E27FC236}">
                <a16:creationId xmlns:a16="http://schemas.microsoft.com/office/drawing/2014/main" id="{37C0A935-FF81-67C1-B293-AC16211D293D}"/>
              </a:ext>
            </a:extLst>
          </p:cNvPr>
          <p:cNvSpPr/>
          <p:nvPr/>
        </p:nvSpPr>
        <p:spPr>
          <a:xfrm>
            <a:off x="4945103" y="5384603"/>
            <a:ext cx="7273025" cy="94136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7200" b="1" dirty="0">
                <a:solidFill>
                  <a:schemeClr val="tx1"/>
                </a:solidFill>
              </a:rPr>
              <a:t>Ajout 6-12 </a:t>
            </a:r>
            <a:r>
              <a:rPr lang="fr-FR" sz="7200" b="1" dirty="0" err="1">
                <a:solidFill>
                  <a:schemeClr val="tx1"/>
                </a:solidFill>
              </a:rPr>
              <a:t>cells</a:t>
            </a:r>
            <a:r>
              <a:rPr lang="fr-FR" sz="7200" b="1" dirty="0">
                <a:solidFill>
                  <a:schemeClr val="tx1"/>
                </a:solidFill>
              </a:rPr>
              <a:t> </a:t>
            </a:r>
          </a:p>
        </p:txBody>
      </p:sp>
    </p:spTree>
    <p:extLst>
      <p:ext uri="{BB962C8B-B14F-4D97-AF65-F5344CB8AC3E}">
        <p14:creationId xmlns:p14="http://schemas.microsoft.com/office/powerpoint/2010/main" val="215679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BAF17-3681-0E00-2230-873AF475AF6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5A78CD5-5AA8-9996-5759-E832F799DFEA}"/>
              </a:ext>
            </a:extLst>
          </p:cNvPr>
          <p:cNvSpPr txBox="1"/>
          <p:nvPr/>
        </p:nvSpPr>
        <p:spPr>
          <a:xfrm>
            <a:off x="1440656" y="2228721"/>
            <a:ext cx="15119350" cy="2127955"/>
          </a:xfrm>
          <a:prstGeom prst="rect">
            <a:avLst/>
          </a:prstGeom>
          <a:solidFill>
            <a:schemeClr val="bg2">
              <a:lumMod val="90000"/>
            </a:schemeClr>
          </a:solidFill>
        </p:spPr>
        <p:txBody>
          <a:bodyPr wrap="square" rtlCol="0">
            <a:spAutoFit/>
          </a:bodyPr>
          <a:lstStyle/>
          <a:p>
            <a:pPr algn="ctr"/>
            <a:r>
              <a:rPr lang="fr-FR" sz="13228" b="1" dirty="0" err="1"/>
              <a:t>drop_off</a:t>
            </a:r>
            <a:endParaRPr lang="fr-FR" sz="13228" b="1" dirty="0"/>
          </a:p>
        </p:txBody>
      </p:sp>
      <p:sp>
        <p:nvSpPr>
          <p:cNvPr id="3" name="Espace réservé du pied de page 2">
            <a:extLst>
              <a:ext uri="{FF2B5EF4-FFF2-40B4-BE49-F238E27FC236}">
                <a16:creationId xmlns:a16="http://schemas.microsoft.com/office/drawing/2014/main" id="{F3017ED7-5955-288C-F8CE-2BC96955E8FC}"/>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5BC637E1-4D06-B662-E07D-D4839F477EBF}"/>
              </a:ext>
            </a:extLst>
          </p:cNvPr>
          <p:cNvSpPr>
            <a:spLocks noGrp="1"/>
          </p:cNvSpPr>
          <p:nvPr>
            <p:ph type="sldNum" sz="quarter" idx="12"/>
          </p:nvPr>
        </p:nvSpPr>
        <p:spPr/>
        <p:txBody>
          <a:bodyPr/>
          <a:lstStyle/>
          <a:p>
            <a:pPr>
              <a:defRPr/>
            </a:pPr>
            <a:fld id="{A80E75F5-EB0F-344E-990A-2D3842577099}" type="slidenum">
              <a:rPr lang="fr-FR" altLang="fr-FR" smtClean="0"/>
              <a:pPr>
                <a:defRPr/>
              </a:pPr>
              <a:t>23</a:t>
            </a:fld>
            <a:endParaRPr lang="fr-FR" altLang="fr-FR"/>
          </a:p>
        </p:txBody>
      </p:sp>
      <p:sp>
        <p:nvSpPr>
          <p:cNvPr id="5" name="ZoneTexte 4">
            <a:extLst>
              <a:ext uri="{FF2B5EF4-FFF2-40B4-BE49-F238E27FC236}">
                <a16:creationId xmlns:a16="http://schemas.microsoft.com/office/drawing/2014/main" id="{8CAD43A6-DDC0-8861-2B64-3DD1F4FC14DD}"/>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543408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F12C5-4082-021E-E370-2B75B98C37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A379C1-45E1-1438-13B9-D982BD3BED68}"/>
              </a:ext>
            </a:extLst>
          </p:cNvPr>
          <p:cNvSpPr>
            <a:spLocks noGrp="1"/>
          </p:cNvSpPr>
          <p:nvPr>
            <p:ph type="ctrTitle"/>
          </p:nvPr>
        </p:nvSpPr>
        <p:spPr/>
        <p:txBody>
          <a:bodyPr/>
          <a:lstStyle/>
          <a:p>
            <a:r>
              <a:rPr lang="fr-FR" dirty="0" err="1">
                <a:solidFill>
                  <a:srgbClr val="0432FF"/>
                </a:solidFill>
              </a:rPr>
              <a:t>Drop_off</a:t>
            </a:r>
            <a:r>
              <a:rPr lang="fr-FR" dirty="0">
                <a:solidFill>
                  <a:srgbClr val="0432FF"/>
                </a:solidFill>
              </a:rPr>
              <a:t> </a:t>
            </a:r>
            <a:r>
              <a:rPr lang="fr-FR" dirty="0"/>
              <a:t>12-12 </a:t>
            </a:r>
            <a:r>
              <a:rPr lang="fr-FR" dirty="0" err="1"/>
              <a:t>cells</a:t>
            </a:r>
            <a:endParaRPr lang="fr-FR" dirty="0"/>
          </a:p>
        </p:txBody>
      </p:sp>
      <p:pic>
        <p:nvPicPr>
          <p:cNvPr id="4" name="Image 3">
            <a:extLst>
              <a:ext uri="{FF2B5EF4-FFF2-40B4-BE49-F238E27FC236}">
                <a16:creationId xmlns:a16="http://schemas.microsoft.com/office/drawing/2014/main" id="{8740A89A-2A10-FBB0-6617-B498625B4B37}"/>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E1DDD45B-E7D4-2135-BE74-74AA0A431FF0}"/>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7F0B0116-0D89-8C12-6DE0-FC4F16CBCB37}"/>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336191225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651F-36E4-2DED-4B33-FE657A54D91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CC72643-7604-9759-7D7D-20F1757DC61F}"/>
              </a:ext>
            </a:extLst>
          </p:cNvPr>
          <p:cNvSpPr txBox="1"/>
          <p:nvPr/>
        </p:nvSpPr>
        <p:spPr>
          <a:xfrm>
            <a:off x="1440656" y="2228721"/>
            <a:ext cx="15119350" cy="2127955"/>
          </a:xfrm>
          <a:prstGeom prst="rect">
            <a:avLst/>
          </a:prstGeom>
          <a:solidFill>
            <a:schemeClr val="bg2">
              <a:lumMod val="90000"/>
            </a:schemeClr>
          </a:solidFill>
        </p:spPr>
        <p:txBody>
          <a:bodyPr wrap="square" rtlCol="0">
            <a:spAutoFit/>
          </a:bodyPr>
          <a:lstStyle/>
          <a:p>
            <a:pPr algn="ctr"/>
            <a:r>
              <a:rPr lang="fr-FR" sz="13228" b="1" dirty="0"/>
              <a:t>Off shore</a:t>
            </a:r>
          </a:p>
        </p:txBody>
      </p:sp>
      <p:sp>
        <p:nvSpPr>
          <p:cNvPr id="3" name="Espace réservé du pied de page 2">
            <a:extLst>
              <a:ext uri="{FF2B5EF4-FFF2-40B4-BE49-F238E27FC236}">
                <a16:creationId xmlns:a16="http://schemas.microsoft.com/office/drawing/2014/main" id="{C7F80919-5AB2-5F69-3A0C-6A42AEF392AC}"/>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EEF15EED-E79B-29CC-9150-EBDC02A6DB6C}"/>
              </a:ext>
            </a:extLst>
          </p:cNvPr>
          <p:cNvSpPr>
            <a:spLocks noGrp="1"/>
          </p:cNvSpPr>
          <p:nvPr>
            <p:ph type="sldNum" sz="quarter" idx="12"/>
          </p:nvPr>
        </p:nvSpPr>
        <p:spPr/>
        <p:txBody>
          <a:bodyPr/>
          <a:lstStyle/>
          <a:p>
            <a:pPr>
              <a:defRPr/>
            </a:pPr>
            <a:fld id="{A80E75F5-EB0F-344E-990A-2D3842577099}" type="slidenum">
              <a:rPr lang="fr-FR" altLang="fr-FR" smtClean="0"/>
              <a:pPr>
                <a:defRPr/>
              </a:pPr>
              <a:t>25</a:t>
            </a:fld>
            <a:endParaRPr lang="fr-FR" altLang="fr-FR"/>
          </a:p>
        </p:txBody>
      </p:sp>
      <p:sp>
        <p:nvSpPr>
          <p:cNvPr id="5" name="ZoneTexte 4">
            <a:extLst>
              <a:ext uri="{FF2B5EF4-FFF2-40B4-BE49-F238E27FC236}">
                <a16:creationId xmlns:a16="http://schemas.microsoft.com/office/drawing/2014/main" id="{24D1407F-2601-546A-7223-B2C94D7E68A7}"/>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98646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7DF6-92BA-44E1-4BBC-54E2135E4A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F43F9A-D684-38DA-F4BF-42684CCBA7D4}"/>
              </a:ext>
            </a:extLst>
          </p:cNvPr>
          <p:cNvSpPr>
            <a:spLocks noGrp="1"/>
          </p:cNvSpPr>
          <p:nvPr>
            <p:ph type="ctrTitle"/>
          </p:nvPr>
        </p:nvSpPr>
        <p:spPr/>
        <p:txBody>
          <a:bodyPr/>
          <a:lstStyle/>
          <a:p>
            <a:r>
              <a:rPr lang="fr-FR" dirty="0">
                <a:solidFill>
                  <a:srgbClr val="0432FF"/>
                </a:solidFill>
              </a:rPr>
              <a:t>Off shore </a:t>
            </a:r>
            <a:r>
              <a:rPr lang="fr-FR" dirty="0"/>
              <a:t>1 </a:t>
            </a:r>
            <a:r>
              <a:rPr lang="fr-FR" dirty="0" err="1"/>
              <a:t>cell</a:t>
            </a:r>
            <a:endParaRPr lang="fr-FR" dirty="0"/>
          </a:p>
        </p:txBody>
      </p:sp>
      <p:pic>
        <p:nvPicPr>
          <p:cNvPr id="4" name="Image 3">
            <a:extLst>
              <a:ext uri="{FF2B5EF4-FFF2-40B4-BE49-F238E27FC236}">
                <a16:creationId xmlns:a16="http://schemas.microsoft.com/office/drawing/2014/main" id="{B424A2DD-A96D-5A75-041C-D8B74009DCEE}"/>
              </a:ext>
            </a:extLst>
          </p:cNvPr>
          <p:cNvPicPr>
            <a:picLocks noChangeAspect="1"/>
          </p:cNvPicPr>
          <p:nvPr/>
        </p:nvPicPr>
        <p:blipFill>
          <a:blip r:embed="rId2"/>
          <a:srcRect/>
          <a:stretch/>
        </p:blipFill>
        <p:spPr>
          <a:xfrm>
            <a:off x="720000" y="1298576"/>
            <a:ext cx="9360000" cy="9360000"/>
          </a:xfrm>
          <a:prstGeom prst="rect">
            <a:avLst/>
          </a:prstGeom>
        </p:spPr>
      </p:pic>
      <p:pic>
        <p:nvPicPr>
          <p:cNvPr id="7" name="Image 6">
            <a:extLst>
              <a:ext uri="{FF2B5EF4-FFF2-40B4-BE49-F238E27FC236}">
                <a16:creationId xmlns:a16="http://schemas.microsoft.com/office/drawing/2014/main" id="{017A3A4B-F62E-D22D-7E39-0AC258C3A343}"/>
              </a:ext>
            </a:extLst>
          </p:cNvPr>
          <p:cNvPicPr>
            <a:picLocks noChangeAspect="1"/>
          </p:cNvPicPr>
          <p:nvPr/>
        </p:nvPicPr>
        <p:blipFill>
          <a:blip r:embed="rId3"/>
          <a:srcRect/>
          <a:stretch/>
        </p:blipFill>
        <p:spPr>
          <a:xfrm>
            <a:off x="10636583" y="1298576"/>
            <a:ext cx="5842000" cy="4381500"/>
          </a:xfrm>
          <a:prstGeom prst="rect">
            <a:avLst/>
          </a:prstGeom>
        </p:spPr>
      </p:pic>
      <p:pic>
        <p:nvPicPr>
          <p:cNvPr id="8" name="Image 7">
            <a:extLst>
              <a:ext uri="{FF2B5EF4-FFF2-40B4-BE49-F238E27FC236}">
                <a16:creationId xmlns:a16="http://schemas.microsoft.com/office/drawing/2014/main" id="{E82833DD-0C54-AF4D-BFDE-49173649B359}"/>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193149024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CB90-64C1-63A6-C290-AEE4372E3B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78C6D0-D3F1-46CB-4F09-A39495529DFA}"/>
              </a:ext>
            </a:extLst>
          </p:cNvPr>
          <p:cNvSpPr>
            <a:spLocks noGrp="1"/>
          </p:cNvSpPr>
          <p:nvPr>
            <p:ph type="ctrTitle"/>
          </p:nvPr>
        </p:nvSpPr>
        <p:spPr/>
        <p:txBody>
          <a:bodyPr/>
          <a:lstStyle/>
          <a:p>
            <a:r>
              <a:rPr lang="fr-FR" dirty="0"/>
              <a:t>Off shore </a:t>
            </a:r>
            <a:r>
              <a:rPr lang="fr-FR" dirty="0">
                <a:solidFill>
                  <a:srgbClr val="0432FF"/>
                </a:solidFill>
              </a:rPr>
              <a:t>12</a:t>
            </a:r>
            <a:r>
              <a:rPr lang="fr-FR" dirty="0"/>
              <a:t> </a:t>
            </a:r>
            <a:r>
              <a:rPr lang="fr-FR" dirty="0" err="1"/>
              <a:t>cell</a:t>
            </a:r>
            <a:endParaRPr lang="fr-FR" dirty="0"/>
          </a:p>
        </p:txBody>
      </p:sp>
      <p:pic>
        <p:nvPicPr>
          <p:cNvPr id="4" name="Image 3">
            <a:extLst>
              <a:ext uri="{FF2B5EF4-FFF2-40B4-BE49-F238E27FC236}">
                <a16:creationId xmlns:a16="http://schemas.microsoft.com/office/drawing/2014/main" id="{B01F0EE4-8A51-902D-D3E8-42426A25634F}"/>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259F5A44-479B-F846-9071-A2B88B0CBA1B}"/>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9593B42C-51E2-282C-B268-3AAE1BFCD129}"/>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47427112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0E9D-4E83-3124-F624-7EC2CB4890C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3DA69A2-4326-218F-DAFE-D8E561DBD765}"/>
              </a:ext>
            </a:extLst>
          </p:cNvPr>
          <p:cNvSpPr txBox="1"/>
          <p:nvPr/>
        </p:nvSpPr>
        <p:spPr>
          <a:xfrm>
            <a:off x="1440656" y="2228721"/>
            <a:ext cx="15119350" cy="2127955"/>
          </a:xfrm>
          <a:prstGeom prst="rect">
            <a:avLst/>
          </a:prstGeom>
          <a:solidFill>
            <a:schemeClr val="bg2">
              <a:lumMod val="90000"/>
            </a:schemeClr>
          </a:solidFill>
        </p:spPr>
        <p:txBody>
          <a:bodyPr wrap="square" rtlCol="0">
            <a:spAutoFit/>
          </a:bodyPr>
          <a:lstStyle/>
          <a:p>
            <a:pPr algn="ctr"/>
            <a:r>
              <a:rPr lang="fr-FR" sz="13228" b="1" dirty="0"/>
              <a:t>Coastal / </a:t>
            </a:r>
            <a:r>
              <a:rPr lang="fr-FR" sz="13228" b="1" dirty="0" err="1"/>
              <a:t>along</a:t>
            </a:r>
            <a:r>
              <a:rPr lang="fr-FR" sz="13228" b="1" dirty="0"/>
              <a:t> shore</a:t>
            </a:r>
          </a:p>
        </p:txBody>
      </p:sp>
      <p:sp>
        <p:nvSpPr>
          <p:cNvPr id="3" name="Espace réservé du pied de page 2">
            <a:extLst>
              <a:ext uri="{FF2B5EF4-FFF2-40B4-BE49-F238E27FC236}">
                <a16:creationId xmlns:a16="http://schemas.microsoft.com/office/drawing/2014/main" id="{EAC95575-211F-91CE-20AB-59705BFA41C3}"/>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A03B6F16-C5EB-91ED-5FAC-9210F682993A}"/>
              </a:ext>
            </a:extLst>
          </p:cNvPr>
          <p:cNvSpPr>
            <a:spLocks noGrp="1"/>
          </p:cNvSpPr>
          <p:nvPr>
            <p:ph type="sldNum" sz="quarter" idx="12"/>
          </p:nvPr>
        </p:nvSpPr>
        <p:spPr/>
        <p:txBody>
          <a:bodyPr/>
          <a:lstStyle/>
          <a:p>
            <a:pPr>
              <a:defRPr/>
            </a:pPr>
            <a:fld id="{A80E75F5-EB0F-344E-990A-2D3842577099}" type="slidenum">
              <a:rPr lang="fr-FR" altLang="fr-FR" smtClean="0"/>
              <a:pPr>
                <a:defRPr/>
              </a:pPr>
              <a:t>28</a:t>
            </a:fld>
            <a:endParaRPr lang="fr-FR" altLang="fr-FR"/>
          </a:p>
        </p:txBody>
      </p:sp>
      <p:sp>
        <p:nvSpPr>
          <p:cNvPr id="5" name="ZoneTexte 4">
            <a:extLst>
              <a:ext uri="{FF2B5EF4-FFF2-40B4-BE49-F238E27FC236}">
                <a16:creationId xmlns:a16="http://schemas.microsoft.com/office/drawing/2014/main" id="{3418373A-22D6-2A8C-5937-30ED3855B137}"/>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208003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7F10DD-44F8-ACE7-8686-3BC675194C04}"/>
              </a:ext>
            </a:extLst>
          </p:cNvPr>
          <p:cNvSpPr>
            <a:spLocks noGrp="1"/>
          </p:cNvSpPr>
          <p:nvPr>
            <p:ph type="ctrTitle"/>
          </p:nvPr>
        </p:nvSpPr>
        <p:spPr/>
        <p:txBody>
          <a:bodyPr/>
          <a:lstStyle/>
          <a:p>
            <a:r>
              <a:rPr lang="fr-FR" dirty="0"/>
              <a:t>Coastal 1 </a:t>
            </a:r>
            <a:r>
              <a:rPr lang="fr-FR" dirty="0" err="1"/>
              <a:t>cell</a:t>
            </a:r>
            <a:endParaRPr lang="fr-FR" dirty="0"/>
          </a:p>
        </p:txBody>
      </p:sp>
      <p:pic>
        <p:nvPicPr>
          <p:cNvPr id="4" name="Image 3" descr="Une image contenant texte, ligne, diagramme, Tracé&#10;&#10;Le contenu généré par l’IA peut être incorrect.">
            <a:extLst>
              <a:ext uri="{FF2B5EF4-FFF2-40B4-BE49-F238E27FC236}">
                <a16:creationId xmlns:a16="http://schemas.microsoft.com/office/drawing/2014/main" id="{2F94D879-A374-A1AA-ADA2-1BC6E1520804}"/>
              </a:ext>
            </a:extLst>
          </p:cNvPr>
          <p:cNvPicPr>
            <a:picLocks noChangeAspect="1"/>
          </p:cNvPicPr>
          <p:nvPr/>
        </p:nvPicPr>
        <p:blipFill>
          <a:blip r:embed="rId2"/>
          <a:stretch>
            <a:fill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EDB10843-1005-E30F-F0F8-A80481E2D82A}"/>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DA4B2D22-7733-3074-288C-B1F0483D84FC}"/>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407972825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E475-6910-0724-D188-E5FE33ED66C1}"/>
            </a:ext>
          </a:extLst>
        </p:cNvPr>
        <p:cNvGrpSpPr/>
        <p:nvPr/>
      </p:nvGrpSpPr>
      <p:grpSpPr>
        <a:xfrm>
          <a:off x="0" y="0"/>
          <a:ext cx="0" cy="0"/>
          <a:chOff x="0" y="0"/>
          <a:chExt cx="0" cy="0"/>
        </a:xfrm>
      </p:grpSpPr>
      <p:sp>
        <p:nvSpPr>
          <p:cNvPr id="16385" name="Titre 1">
            <a:extLst>
              <a:ext uri="{FF2B5EF4-FFF2-40B4-BE49-F238E27FC236}">
                <a16:creationId xmlns:a16="http://schemas.microsoft.com/office/drawing/2014/main" id="{B8F85A5A-4DE0-E207-5890-35BC4FC7AECF}"/>
              </a:ext>
            </a:extLst>
          </p:cNvPr>
          <p:cNvSpPr>
            <a:spLocks noGrp="1"/>
          </p:cNvSpPr>
          <p:nvPr>
            <p:ph type="ctrTitle"/>
          </p:nvPr>
        </p:nvSpPr>
        <p:spPr>
          <a:xfrm>
            <a:off x="1440656" y="-1"/>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sp>
        <p:nvSpPr>
          <p:cNvPr id="2" name="ZoneTexte 1">
            <a:extLst>
              <a:ext uri="{FF2B5EF4-FFF2-40B4-BE49-F238E27FC236}">
                <a16:creationId xmlns:a16="http://schemas.microsoft.com/office/drawing/2014/main" id="{680461C1-8AC1-5D75-47B1-359304B453DF}"/>
              </a:ext>
            </a:extLst>
          </p:cNvPr>
          <p:cNvSpPr txBox="1"/>
          <p:nvPr/>
        </p:nvSpPr>
        <p:spPr>
          <a:xfrm>
            <a:off x="1277794" y="1507032"/>
            <a:ext cx="12638812" cy="1556580"/>
          </a:xfrm>
          <a:prstGeom prst="rect">
            <a:avLst/>
          </a:prstGeom>
          <a:noFill/>
        </p:spPr>
        <p:txBody>
          <a:bodyPr wrap="square" rtlCol="0">
            <a:spAutoFit/>
          </a:bodyPr>
          <a:lstStyle/>
          <a:p>
            <a:pPr marL="342900" indent="-342900">
              <a:buFont typeface="Arial" panose="020B0604020202020204" pitchFamily="34" charset="0"/>
              <a:buChar char="•"/>
            </a:pPr>
            <a:r>
              <a:rPr lang="fr-FR" sz="2400" dirty="0"/>
              <a:t>Un mot sur L’importance de remonter des petites échelles vers les grandes</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endParaRPr lang="fr-FR" sz="2400" dirty="0"/>
          </a:p>
          <a:p>
            <a:pPr marL="1310764" lvl="1" indent="-472488" algn="just">
              <a:buFont typeface="Arial" panose="020B0604020202020204" pitchFamily="34" charset="0"/>
              <a:buChar char="•"/>
            </a:pPr>
            <a:endParaRPr lang="fr-FR" sz="2315" dirty="0"/>
          </a:p>
        </p:txBody>
      </p:sp>
      <p:sp>
        <p:nvSpPr>
          <p:cNvPr id="3" name="ZoneTexte 2">
            <a:extLst>
              <a:ext uri="{FF2B5EF4-FFF2-40B4-BE49-F238E27FC236}">
                <a16:creationId xmlns:a16="http://schemas.microsoft.com/office/drawing/2014/main" id="{1162BA99-3287-F660-0D9E-FCE4505D2A41}"/>
              </a:ext>
            </a:extLst>
          </p:cNvPr>
          <p:cNvSpPr txBox="1">
            <a:spLocks noChangeArrowheads="1"/>
          </p:cNvSpPr>
          <p:nvPr/>
        </p:nvSpPr>
        <p:spPr bwMode="auto">
          <a:xfrm>
            <a:off x="2952592" y="450372"/>
            <a:ext cx="1208235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976" b="1" dirty="0">
                <a:solidFill>
                  <a:srgbClr val="000000"/>
                </a:solidFill>
                <a:latin typeface="Comic Sans MS" panose="030F0902030302020204" pitchFamily="66" charset="0"/>
              </a:rPr>
              <a:t>Remarques pour papier</a:t>
            </a:r>
          </a:p>
        </p:txBody>
      </p:sp>
    </p:spTree>
    <p:extLst>
      <p:ext uri="{BB962C8B-B14F-4D97-AF65-F5344CB8AC3E}">
        <p14:creationId xmlns:p14="http://schemas.microsoft.com/office/powerpoint/2010/main" val="183727214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E6A7E-2CDC-AE60-A9A3-00DAA63C2E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8A6056-647B-8332-D834-0F2095502B09}"/>
              </a:ext>
            </a:extLst>
          </p:cNvPr>
          <p:cNvSpPr>
            <a:spLocks noGrp="1"/>
          </p:cNvSpPr>
          <p:nvPr>
            <p:ph type="ctrTitle"/>
          </p:nvPr>
        </p:nvSpPr>
        <p:spPr/>
        <p:txBody>
          <a:bodyPr/>
          <a:lstStyle/>
          <a:p>
            <a:r>
              <a:rPr lang="fr-FR" dirty="0"/>
              <a:t>Coastal </a:t>
            </a:r>
            <a:r>
              <a:rPr lang="fr-FR" dirty="0">
                <a:solidFill>
                  <a:srgbClr val="0432FF"/>
                </a:solidFill>
              </a:rPr>
              <a:t>3</a:t>
            </a:r>
            <a:r>
              <a:rPr lang="fr-FR" dirty="0"/>
              <a:t> </a:t>
            </a:r>
            <a:r>
              <a:rPr lang="fr-FR" dirty="0" err="1"/>
              <a:t>cell</a:t>
            </a:r>
            <a:endParaRPr lang="fr-FR" dirty="0"/>
          </a:p>
        </p:txBody>
      </p:sp>
      <p:pic>
        <p:nvPicPr>
          <p:cNvPr id="4" name="Image 3">
            <a:extLst>
              <a:ext uri="{FF2B5EF4-FFF2-40B4-BE49-F238E27FC236}">
                <a16:creationId xmlns:a16="http://schemas.microsoft.com/office/drawing/2014/main" id="{87BD2A6D-73B7-880C-5786-5A4ECA0054CF}"/>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BD2E83BA-C06D-A592-871F-1813A1B2776F}"/>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D837F2C1-5D93-6183-E4EC-D61301DF2553}"/>
              </a:ext>
            </a:extLst>
          </p:cNvPr>
          <p:cNvPicPr>
            <a:picLocks noChangeAspect="1"/>
          </p:cNvPicPr>
          <p:nvPr/>
        </p:nvPicPr>
        <p:blipFill>
          <a:blip r:embed="rId4"/>
          <a:srcRect/>
          <a:stretch/>
        </p:blipFill>
        <p:spPr>
          <a:xfrm>
            <a:off x="10636583" y="5680076"/>
            <a:ext cx="5842000" cy="4381500"/>
          </a:xfrm>
          <a:prstGeom prst="rect">
            <a:avLst/>
          </a:prstGeom>
        </p:spPr>
      </p:pic>
      <p:cxnSp>
        <p:nvCxnSpPr>
          <p:cNvPr id="7" name="Connecteur droit 6">
            <a:extLst>
              <a:ext uri="{FF2B5EF4-FFF2-40B4-BE49-F238E27FC236}">
                <a16:creationId xmlns:a16="http://schemas.microsoft.com/office/drawing/2014/main" id="{CE45C5E6-9C1B-C27B-06E7-8278A8308DC7}"/>
              </a:ext>
            </a:extLst>
          </p:cNvPr>
          <p:cNvCxnSpPr>
            <a:cxnSpLocks/>
          </p:cNvCxnSpPr>
          <p:nvPr/>
        </p:nvCxnSpPr>
        <p:spPr>
          <a:xfrm>
            <a:off x="14574627" y="650509"/>
            <a:ext cx="0" cy="9908932"/>
          </a:xfrm>
          <a:prstGeom prst="line">
            <a:avLst/>
          </a:prstGeom>
          <a:ln w="3175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10" name="Double flèche horizontale 9">
            <a:extLst>
              <a:ext uri="{FF2B5EF4-FFF2-40B4-BE49-F238E27FC236}">
                <a16:creationId xmlns:a16="http://schemas.microsoft.com/office/drawing/2014/main" id="{D09C9979-4C57-46DD-1E11-68F8426E82F4}"/>
              </a:ext>
            </a:extLst>
          </p:cNvPr>
          <p:cNvSpPr/>
          <p:nvPr/>
        </p:nvSpPr>
        <p:spPr>
          <a:xfrm>
            <a:off x="13660582" y="8506691"/>
            <a:ext cx="886691" cy="374073"/>
          </a:xfrm>
          <a:prstGeom prst="lef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753410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98797-DAAF-2D33-D51E-CC7A02BA87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1DEF01-D0DB-36B6-8AD6-E49EF0299A84}"/>
              </a:ext>
            </a:extLst>
          </p:cNvPr>
          <p:cNvSpPr>
            <a:spLocks noGrp="1"/>
          </p:cNvSpPr>
          <p:nvPr>
            <p:ph type="ctrTitle"/>
          </p:nvPr>
        </p:nvSpPr>
        <p:spPr/>
        <p:txBody>
          <a:bodyPr/>
          <a:lstStyle/>
          <a:p>
            <a:r>
              <a:rPr lang="fr-FR" dirty="0"/>
              <a:t>Coastal </a:t>
            </a:r>
            <a:r>
              <a:rPr lang="fr-FR" dirty="0">
                <a:solidFill>
                  <a:srgbClr val="0432FF"/>
                </a:solidFill>
              </a:rPr>
              <a:t>6</a:t>
            </a:r>
            <a:r>
              <a:rPr lang="fr-FR" dirty="0"/>
              <a:t> </a:t>
            </a:r>
            <a:r>
              <a:rPr lang="fr-FR" dirty="0" err="1"/>
              <a:t>cell</a:t>
            </a:r>
            <a:endParaRPr lang="fr-FR" dirty="0"/>
          </a:p>
        </p:txBody>
      </p:sp>
      <p:pic>
        <p:nvPicPr>
          <p:cNvPr id="4" name="Image 3">
            <a:extLst>
              <a:ext uri="{FF2B5EF4-FFF2-40B4-BE49-F238E27FC236}">
                <a16:creationId xmlns:a16="http://schemas.microsoft.com/office/drawing/2014/main" id="{01EE3A6D-050D-9CEA-14CD-A871B905A048}"/>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502747E4-4D61-C1F1-EF8D-E68D7929CE8F}"/>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55E99D09-1C14-A667-3808-487675D30872}"/>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229448135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7CCC9-F1B0-3593-70D2-AAB53C4057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D7F141E-0CED-DDEF-0B34-83BF57425372}"/>
              </a:ext>
            </a:extLst>
          </p:cNvPr>
          <p:cNvSpPr>
            <a:spLocks noGrp="1"/>
          </p:cNvSpPr>
          <p:nvPr>
            <p:ph type="ctrTitle"/>
          </p:nvPr>
        </p:nvSpPr>
        <p:spPr/>
        <p:txBody>
          <a:bodyPr/>
          <a:lstStyle/>
          <a:p>
            <a:r>
              <a:rPr lang="fr-FR" dirty="0"/>
              <a:t>Coastal </a:t>
            </a:r>
            <a:r>
              <a:rPr lang="fr-FR" dirty="0">
                <a:solidFill>
                  <a:srgbClr val="0432FF"/>
                </a:solidFill>
              </a:rPr>
              <a:t>12</a:t>
            </a:r>
            <a:r>
              <a:rPr lang="fr-FR" dirty="0"/>
              <a:t> </a:t>
            </a:r>
            <a:r>
              <a:rPr lang="fr-FR" dirty="0" err="1"/>
              <a:t>cell</a:t>
            </a:r>
            <a:endParaRPr lang="fr-FR" dirty="0"/>
          </a:p>
        </p:txBody>
      </p:sp>
      <p:pic>
        <p:nvPicPr>
          <p:cNvPr id="4" name="Image 3">
            <a:extLst>
              <a:ext uri="{FF2B5EF4-FFF2-40B4-BE49-F238E27FC236}">
                <a16:creationId xmlns:a16="http://schemas.microsoft.com/office/drawing/2014/main" id="{E52EF493-1E40-AF08-23A9-A78337838407}"/>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0633CE6E-C6DE-B39C-8A0F-E4EC4D3B45F8}"/>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4EEC9081-940D-BECD-D763-CF0E506B4EB7}"/>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133542565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DD71-DA4D-6E25-2D80-8B710D0D45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C0D7C63-E5EE-FEFD-BF5B-680FDC7C259E}"/>
              </a:ext>
            </a:extLst>
          </p:cNvPr>
          <p:cNvSpPr>
            <a:spLocks noGrp="1"/>
          </p:cNvSpPr>
          <p:nvPr>
            <p:ph type="ctrTitle"/>
          </p:nvPr>
        </p:nvSpPr>
        <p:spPr/>
        <p:txBody>
          <a:bodyPr/>
          <a:lstStyle/>
          <a:p>
            <a:r>
              <a:rPr lang="fr-FR" dirty="0"/>
              <a:t>Coastal </a:t>
            </a:r>
            <a:r>
              <a:rPr lang="fr-FR" dirty="0">
                <a:solidFill>
                  <a:srgbClr val="0432FF"/>
                </a:solidFill>
              </a:rPr>
              <a:t>612</a:t>
            </a:r>
            <a:r>
              <a:rPr lang="fr-FR" dirty="0"/>
              <a:t> </a:t>
            </a:r>
            <a:r>
              <a:rPr lang="fr-FR" dirty="0" err="1"/>
              <a:t>cell</a:t>
            </a:r>
            <a:endParaRPr lang="fr-FR" dirty="0"/>
          </a:p>
        </p:txBody>
      </p:sp>
      <p:pic>
        <p:nvPicPr>
          <p:cNvPr id="3" name="Image 2">
            <a:extLst>
              <a:ext uri="{FF2B5EF4-FFF2-40B4-BE49-F238E27FC236}">
                <a16:creationId xmlns:a16="http://schemas.microsoft.com/office/drawing/2014/main" id="{96FAA5A5-CBB0-9997-BF30-3926702D1886}"/>
              </a:ext>
            </a:extLst>
          </p:cNvPr>
          <p:cNvPicPr>
            <a:picLocks noChangeAspect="1"/>
          </p:cNvPicPr>
          <p:nvPr/>
        </p:nvPicPr>
        <p:blipFill>
          <a:blip r:embed="rId2"/>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ED4B663B-B1EE-40FC-8997-89BE402A1E68}"/>
              </a:ext>
            </a:extLst>
          </p:cNvPr>
          <p:cNvPicPr>
            <a:picLocks noChangeAspect="1"/>
          </p:cNvPicPr>
          <p:nvPr/>
        </p:nvPicPr>
        <p:blipFill>
          <a:blip r:embed="rId3"/>
          <a:srcRect/>
          <a:stretch/>
        </p:blipFill>
        <p:spPr>
          <a:xfrm>
            <a:off x="10636583" y="5680076"/>
            <a:ext cx="5842000" cy="4381500"/>
          </a:xfrm>
          <a:prstGeom prst="rect">
            <a:avLst/>
          </a:prstGeom>
        </p:spPr>
      </p:pic>
      <p:pic>
        <p:nvPicPr>
          <p:cNvPr id="6" name="Image 5">
            <a:extLst>
              <a:ext uri="{FF2B5EF4-FFF2-40B4-BE49-F238E27FC236}">
                <a16:creationId xmlns:a16="http://schemas.microsoft.com/office/drawing/2014/main" id="{41CD03FA-F6F3-67BB-94F8-3667BED02B14}"/>
              </a:ext>
            </a:extLst>
          </p:cNvPr>
          <p:cNvPicPr>
            <a:picLocks noChangeAspect="1"/>
          </p:cNvPicPr>
          <p:nvPr/>
        </p:nvPicPr>
        <p:blipFill>
          <a:blip r:embed="rId4"/>
          <a:srcRect/>
          <a:stretch/>
        </p:blipFill>
        <p:spPr>
          <a:xfrm>
            <a:off x="720000" y="1298576"/>
            <a:ext cx="9360000" cy="9360000"/>
          </a:xfrm>
          <a:prstGeom prst="rect">
            <a:avLst/>
          </a:prstGeom>
        </p:spPr>
      </p:pic>
    </p:spTree>
    <p:extLst>
      <p:ext uri="{BB962C8B-B14F-4D97-AF65-F5344CB8AC3E}">
        <p14:creationId xmlns:p14="http://schemas.microsoft.com/office/powerpoint/2010/main" val="53198872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0B0FA-1D87-9811-DCAD-80F8B18B76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527F39-D279-783B-61C2-9FFC17F04F99}"/>
              </a:ext>
            </a:extLst>
          </p:cNvPr>
          <p:cNvSpPr>
            <a:spLocks noGrp="1"/>
          </p:cNvSpPr>
          <p:nvPr>
            <p:ph type="ctrTitle"/>
          </p:nvPr>
        </p:nvSpPr>
        <p:spPr/>
        <p:txBody>
          <a:bodyPr/>
          <a:lstStyle/>
          <a:p>
            <a:r>
              <a:rPr lang="fr-FR" dirty="0"/>
              <a:t>Coastal </a:t>
            </a:r>
            <a:r>
              <a:rPr lang="fr-FR" dirty="0">
                <a:solidFill>
                  <a:srgbClr val="0432FF"/>
                </a:solidFill>
              </a:rPr>
              <a:t>612</a:t>
            </a:r>
            <a:r>
              <a:rPr lang="fr-FR" dirty="0"/>
              <a:t> </a:t>
            </a:r>
            <a:r>
              <a:rPr lang="fr-FR" dirty="0" err="1"/>
              <a:t>cell</a:t>
            </a:r>
            <a:endParaRPr lang="fr-FR" dirty="0"/>
          </a:p>
        </p:txBody>
      </p:sp>
      <p:pic>
        <p:nvPicPr>
          <p:cNvPr id="4" name="Image 3">
            <a:extLst>
              <a:ext uri="{FF2B5EF4-FFF2-40B4-BE49-F238E27FC236}">
                <a16:creationId xmlns:a16="http://schemas.microsoft.com/office/drawing/2014/main" id="{89FAFC74-D6EE-9974-E90A-DE7F0C9D2A99}"/>
              </a:ext>
            </a:extLst>
          </p:cNvPr>
          <p:cNvPicPr>
            <a:picLocks noChangeAspect="1"/>
          </p:cNvPicPr>
          <p:nvPr/>
        </p:nvPicPr>
        <p:blipFill>
          <a:blip r:embed="rId2"/>
          <a:srcRect/>
          <a:stretch/>
        </p:blipFill>
        <p:spPr>
          <a:xfrm>
            <a:off x="720000" y="1298576"/>
            <a:ext cx="9360000" cy="9360000"/>
          </a:xfrm>
          <a:prstGeom prst="rect">
            <a:avLst/>
          </a:prstGeom>
        </p:spPr>
      </p:pic>
      <p:sp>
        <p:nvSpPr>
          <p:cNvPr id="3" name="ZoneTexte 2">
            <a:extLst>
              <a:ext uri="{FF2B5EF4-FFF2-40B4-BE49-F238E27FC236}">
                <a16:creationId xmlns:a16="http://schemas.microsoft.com/office/drawing/2014/main" id="{DA000A1A-6F12-9B03-F34C-11BB3A1B8B1F}"/>
              </a:ext>
            </a:extLst>
          </p:cNvPr>
          <p:cNvSpPr txBox="1"/>
          <p:nvPr/>
        </p:nvSpPr>
        <p:spPr>
          <a:xfrm>
            <a:off x="9711559" y="524373"/>
            <a:ext cx="8024156" cy="10844764"/>
          </a:xfrm>
          <a:prstGeom prst="rect">
            <a:avLst/>
          </a:prstGeom>
          <a:noFill/>
        </p:spPr>
        <p:txBody>
          <a:bodyPr wrap="square" rtlCol="0">
            <a:spAutoFit/>
          </a:bodyPr>
          <a:lstStyle/>
          <a:p>
            <a:pPr algn="ctr"/>
            <a:r>
              <a:rPr lang="fr-FR" sz="3968" b="1" dirty="0">
                <a:solidFill>
                  <a:srgbClr val="0432FF"/>
                </a:solidFill>
              </a:rPr>
              <a:t>a=2.54	    r2=0.57</a:t>
            </a:r>
          </a:p>
          <a:p>
            <a:pPr algn="ctr"/>
            <a:r>
              <a:rPr lang="fr-FR" sz="3968" b="1" dirty="0"/>
              <a:t>Significatif?</a:t>
            </a:r>
          </a:p>
          <a:p>
            <a:pPr algn="ctr"/>
            <a:endParaRPr lang="fr-FR" sz="3968" b="1" dirty="0"/>
          </a:p>
          <a:p>
            <a:pPr algn="ctr"/>
            <a:endParaRPr lang="fr-FR" sz="3968" b="1" dirty="0"/>
          </a:p>
          <a:p>
            <a:r>
              <a:rPr lang="fr-FR" sz="3600" dirty="0"/>
              <a:t>Si oui, alors </a:t>
            </a:r>
            <a:r>
              <a:rPr lang="fr-FR" sz="3600" dirty="0" err="1"/>
              <a:t>wod</a:t>
            </a:r>
            <a:r>
              <a:rPr lang="fr-FR" sz="3600" dirty="0"/>
              <a:t> est plus sensible au stress </a:t>
            </a:r>
            <a:r>
              <a:rPr lang="fr-FR" sz="3600" dirty="0" err="1"/>
              <a:t>coastal</a:t>
            </a:r>
            <a:r>
              <a:rPr lang="fr-FR" sz="3600" dirty="0"/>
              <a:t> qu’au stress off shore</a:t>
            </a:r>
          </a:p>
          <a:p>
            <a:pPr marL="571500" indent="-571500">
              <a:buFont typeface="Arial" panose="020B0604020202020204" pitchFamily="34" charset="0"/>
              <a:buChar char="•"/>
            </a:pPr>
            <a:endParaRPr lang="fr-FR" sz="3600" dirty="0"/>
          </a:p>
          <a:p>
            <a:pPr marL="571500" indent="-571500">
              <a:buFont typeface="Arial" panose="020B0604020202020204" pitchFamily="34" charset="0"/>
              <a:buChar char="•"/>
            </a:pPr>
            <a:r>
              <a:rPr lang="fr-FR" sz="3600" dirty="0"/>
              <a:t>La relation est plus forte pour les cellules 6 à 12 que pour les cellules 1 à 12. </a:t>
            </a:r>
          </a:p>
          <a:p>
            <a:pPr marL="571500" indent="-571500">
              <a:buFont typeface="Arial" panose="020B0604020202020204" pitchFamily="34" charset="0"/>
              <a:buChar char="•"/>
            </a:pPr>
            <a:r>
              <a:rPr lang="fr-FR" sz="3600" dirty="0"/>
              <a:t>Est-ce parce que la résolution océanographique dégrade le vent à la côte brouillant la relation?</a:t>
            </a:r>
          </a:p>
          <a:p>
            <a:pPr marL="571500" indent="-571500">
              <a:buFont typeface="Arial" panose="020B0604020202020204" pitchFamily="34" charset="0"/>
              <a:buChar char="•"/>
            </a:pPr>
            <a:r>
              <a:rPr lang="fr-FR" sz="3600" dirty="0">
                <a:solidFill>
                  <a:srgbClr val="FF0000"/>
                </a:solidFill>
              </a:rPr>
              <a:t>Et que c’est là qu’on pourrait gagner par paramétrisation une meilleure répercussion de tau sur </a:t>
            </a:r>
            <a:r>
              <a:rPr lang="fr-FR" sz="3600" dirty="0" err="1">
                <a:solidFill>
                  <a:srgbClr val="FF0000"/>
                </a:solidFill>
              </a:rPr>
              <a:t>wo</a:t>
            </a:r>
            <a:r>
              <a:rPr lang="fr-FR" sz="3600" dirty="0">
                <a:solidFill>
                  <a:srgbClr val="FF0000"/>
                </a:solidFill>
              </a:rPr>
              <a:t> et donc un meilleur refroidissement de la </a:t>
            </a:r>
            <a:r>
              <a:rPr lang="fr-FR" sz="3600" dirty="0" err="1">
                <a:solidFill>
                  <a:srgbClr val="FF0000"/>
                </a:solidFill>
              </a:rPr>
              <a:t>sst</a:t>
            </a:r>
            <a:r>
              <a:rPr lang="fr-FR" sz="3600" dirty="0">
                <a:solidFill>
                  <a:srgbClr val="FF0000"/>
                </a:solidFill>
              </a:rPr>
              <a:t> par l’océan et donc réduire le biais à moindre coût? </a:t>
            </a:r>
          </a:p>
        </p:txBody>
      </p:sp>
    </p:spTree>
    <p:extLst>
      <p:ext uri="{BB962C8B-B14F-4D97-AF65-F5344CB8AC3E}">
        <p14:creationId xmlns:p14="http://schemas.microsoft.com/office/powerpoint/2010/main" val="349780194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6C164-D779-E2E2-5752-056A37C7D836}"/>
            </a:ext>
          </a:extLst>
        </p:cNvPr>
        <p:cNvGrpSpPr/>
        <p:nvPr/>
      </p:nvGrpSpPr>
      <p:grpSpPr>
        <a:xfrm>
          <a:off x="0" y="0"/>
          <a:ext cx="0" cy="0"/>
          <a:chOff x="0" y="0"/>
          <a:chExt cx="0" cy="0"/>
        </a:xfrm>
      </p:grpSpPr>
      <p:sp>
        <p:nvSpPr>
          <p:cNvPr id="16385" name="Titre 1">
            <a:extLst>
              <a:ext uri="{FF2B5EF4-FFF2-40B4-BE49-F238E27FC236}">
                <a16:creationId xmlns:a16="http://schemas.microsoft.com/office/drawing/2014/main" id="{54AD4AB2-FCD0-DC1B-4B9B-94505E255FE6}"/>
              </a:ext>
            </a:extLst>
          </p:cNvPr>
          <p:cNvSpPr>
            <a:spLocks noGrp="1"/>
          </p:cNvSpPr>
          <p:nvPr>
            <p:ph type="ctrTitle"/>
          </p:nvPr>
        </p:nvSpPr>
        <p:spPr>
          <a:xfrm>
            <a:off x="1440656" y="-1"/>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sp>
        <p:nvSpPr>
          <p:cNvPr id="2" name="ZoneTexte 1">
            <a:extLst>
              <a:ext uri="{FF2B5EF4-FFF2-40B4-BE49-F238E27FC236}">
                <a16:creationId xmlns:a16="http://schemas.microsoft.com/office/drawing/2014/main" id="{8A99A502-A43E-6AFD-B126-FE9D2E8FA503}"/>
              </a:ext>
            </a:extLst>
          </p:cNvPr>
          <p:cNvSpPr txBox="1"/>
          <p:nvPr/>
        </p:nvSpPr>
        <p:spPr>
          <a:xfrm>
            <a:off x="509053" y="7636329"/>
            <a:ext cx="8491278" cy="1200329"/>
          </a:xfrm>
          <a:prstGeom prst="rect">
            <a:avLst/>
          </a:prstGeom>
          <a:noFill/>
          <a:ln w="12700">
            <a:solidFill>
              <a:schemeClr val="tx1"/>
            </a:solidFill>
          </a:ln>
        </p:spPr>
        <p:txBody>
          <a:bodyPr wrap="square" rtlCol="0">
            <a:spAutoFit/>
          </a:bodyPr>
          <a:lstStyle/>
          <a:p>
            <a:pPr marL="342900" indent="-342900">
              <a:buFont typeface="Arial" panose="020B0604020202020204" pitchFamily="34" charset="0"/>
              <a:buChar char="•"/>
            </a:pPr>
            <a:r>
              <a:rPr lang="fr-FR" sz="2400" dirty="0"/>
              <a:t>On dirait une carte de biais de </a:t>
            </a:r>
            <a:r>
              <a:rPr lang="fr-FR" sz="2400" dirty="0" err="1"/>
              <a:t>sst</a:t>
            </a:r>
            <a:r>
              <a:rPr lang="fr-FR" sz="2400" dirty="0"/>
              <a:t> à part sur </a:t>
            </a:r>
            <a:r>
              <a:rPr lang="fr-FR" sz="2400" dirty="0" err="1"/>
              <a:t>l’australie</a:t>
            </a:r>
            <a:r>
              <a:rPr lang="fr-FR" sz="2400" dirty="0"/>
              <a:t>. Si tau est en cause dans les mauvais </a:t>
            </a:r>
            <a:r>
              <a:rPr lang="fr-FR" sz="2400" dirty="0" err="1"/>
              <a:t>wo</a:t>
            </a:r>
            <a:r>
              <a:rPr lang="fr-FR" sz="2400" dirty="0"/>
              <a:t>  alors OK pour Benguela mais plus bas du chili que </a:t>
            </a:r>
            <a:r>
              <a:rPr lang="fr-FR" sz="2400" dirty="0" err="1"/>
              <a:t>pérou</a:t>
            </a:r>
            <a:r>
              <a:rPr lang="fr-FR" sz="2400" dirty="0"/>
              <a:t> et pourquoi pas de biais sur </a:t>
            </a:r>
            <a:r>
              <a:rPr lang="fr-FR" sz="2400" dirty="0" err="1"/>
              <a:t>australie</a:t>
            </a:r>
            <a:endParaRPr lang="fr-FR" sz="2400" dirty="0"/>
          </a:p>
        </p:txBody>
      </p:sp>
      <p:sp>
        <p:nvSpPr>
          <p:cNvPr id="3" name="ZoneTexte 2">
            <a:extLst>
              <a:ext uri="{FF2B5EF4-FFF2-40B4-BE49-F238E27FC236}">
                <a16:creationId xmlns:a16="http://schemas.microsoft.com/office/drawing/2014/main" id="{1098100A-29EB-A457-C7D0-F46765078201}"/>
              </a:ext>
            </a:extLst>
          </p:cNvPr>
          <p:cNvSpPr txBox="1">
            <a:spLocks noChangeArrowheads="1"/>
          </p:cNvSpPr>
          <p:nvPr/>
        </p:nvSpPr>
        <p:spPr bwMode="auto">
          <a:xfrm>
            <a:off x="2952592" y="450372"/>
            <a:ext cx="1208235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976" b="1" dirty="0">
                <a:solidFill>
                  <a:srgbClr val="000000"/>
                </a:solidFill>
                <a:latin typeface="Comic Sans MS" panose="030F0902030302020204" pitchFamily="66" charset="0"/>
              </a:rPr>
              <a:t>A propos de Tau. /. Obs </a:t>
            </a:r>
            <a:r>
              <a:rPr lang="fr-FR" altLang="fr-FR" sz="2976" b="1" dirty="0" err="1">
                <a:solidFill>
                  <a:srgbClr val="000000"/>
                </a:solidFill>
                <a:latin typeface="Comic Sans MS" panose="030F0902030302020204" pitchFamily="66" charset="0"/>
              </a:rPr>
              <a:t>scow</a:t>
            </a:r>
            <a:r>
              <a:rPr lang="fr-FR" altLang="fr-FR" sz="2976" b="1" dirty="0">
                <a:solidFill>
                  <a:srgbClr val="000000"/>
                </a:solidFill>
                <a:latin typeface="Comic Sans MS" panose="030F0902030302020204" pitchFamily="66" charset="0"/>
              </a:rPr>
              <a:t>!! </a:t>
            </a:r>
          </a:p>
        </p:txBody>
      </p:sp>
      <p:pic>
        <p:nvPicPr>
          <p:cNvPr id="5" name="Image 4" descr="Une image contenant carte, capture d’écran, texte&#10;&#10;Le contenu généré par l’IA peut être incorrect.">
            <a:extLst>
              <a:ext uri="{FF2B5EF4-FFF2-40B4-BE49-F238E27FC236}">
                <a16:creationId xmlns:a16="http://schemas.microsoft.com/office/drawing/2014/main" id="{EB1B693A-93D4-AE09-7CE8-A4B1095BC318}"/>
              </a:ext>
            </a:extLst>
          </p:cNvPr>
          <p:cNvPicPr>
            <a:picLocks noChangeAspect="1"/>
          </p:cNvPicPr>
          <p:nvPr/>
        </p:nvPicPr>
        <p:blipFill>
          <a:blip r:embed="rId3"/>
          <a:stretch>
            <a:fillRect/>
          </a:stretch>
        </p:blipFill>
        <p:spPr>
          <a:xfrm>
            <a:off x="9719210" y="7636328"/>
            <a:ext cx="7772400" cy="3252813"/>
          </a:xfrm>
          <a:prstGeom prst="rect">
            <a:avLst/>
          </a:prstGeom>
        </p:spPr>
      </p:pic>
      <p:sp>
        <p:nvSpPr>
          <p:cNvPr id="6" name="ZoneTexte 5">
            <a:extLst>
              <a:ext uri="{FF2B5EF4-FFF2-40B4-BE49-F238E27FC236}">
                <a16:creationId xmlns:a16="http://schemas.microsoft.com/office/drawing/2014/main" id="{806B078C-E141-DC10-1AA3-6F2753ED2C5A}"/>
              </a:ext>
            </a:extLst>
          </p:cNvPr>
          <p:cNvSpPr txBox="1"/>
          <p:nvPr/>
        </p:nvSpPr>
        <p:spPr>
          <a:xfrm>
            <a:off x="657684" y="4430077"/>
            <a:ext cx="12638812" cy="2308324"/>
          </a:xfrm>
          <a:prstGeom prst="rect">
            <a:avLst/>
          </a:prstGeom>
          <a:solidFill>
            <a:schemeClr val="bg1"/>
          </a:solidFill>
          <a:ln w="12700" cap="rnd">
            <a:solidFill>
              <a:schemeClr val="tx1"/>
            </a:solidFill>
          </a:ln>
        </p:spPr>
        <p:txBody>
          <a:bodyPr wrap="square" rtlCol="0">
            <a:spAutoFit/>
          </a:bodyPr>
          <a:lstStyle/>
          <a:p>
            <a:pPr marL="342900" indent="-342900">
              <a:buFont typeface="Arial" panose="020B0604020202020204" pitchFamily="34" charset="0"/>
              <a:buChar char="•"/>
            </a:pPr>
            <a:r>
              <a:rPr lang="fr-FR" sz="2400" dirty="0"/>
              <a:t>Quels sont les résultats sur le lien drop off et </a:t>
            </a:r>
            <a:r>
              <a:rPr lang="fr-FR" sz="2400" dirty="0" err="1"/>
              <a:t>wo</a:t>
            </a:r>
            <a:r>
              <a:rPr lang="fr-FR" sz="2400" dirty="0"/>
              <a:t> dans la littérature? </a:t>
            </a:r>
          </a:p>
          <a:p>
            <a:pPr marL="1181176" lvl="1" indent="-342900">
              <a:buFont typeface="Arial" panose="020B0604020202020204" pitchFamily="34" charset="0"/>
              <a:buChar char="•"/>
            </a:pPr>
            <a:r>
              <a:rPr lang="fr-FR" sz="2400" dirty="0"/>
              <a:t>Que je cherche à voir s’ils existent en ne prenant pas les premières cellules de la côte!</a:t>
            </a:r>
          </a:p>
          <a:p>
            <a:pPr marL="1181176" lvl="1" indent="-342900">
              <a:buFont typeface="Arial" panose="020B0604020202020204" pitchFamily="34" charset="0"/>
              <a:buChar char="•"/>
            </a:pPr>
            <a:r>
              <a:rPr lang="fr-FR" sz="2400" dirty="0"/>
              <a:t> </a:t>
            </a:r>
            <a:r>
              <a:rPr lang="fr-FR" sz="2400" dirty="0" err="1"/>
              <a:t>probleme</a:t>
            </a:r>
            <a:r>
              <a:rPr lang="fr-FR" sz="2400" dirty="0"/>
              <a:t> de côtes différentes d’un modèle à l’autre =&gt; 12 ou moins de cellules. </a:t>
            </a:r>
          </a:p>
          <a:p>
            <a:pPr marL="1181176" lvl="1" indent="-342900">
              <a:buFont typeface="Arial" panose="020B0604020202020204" pitchFamily="34" charset="0"/>
              <a:buChar char="•"/>
            </a:pPr>
            <a:r>
              <a:rPr lang="fr-FR" sz="2400" dirty="0"/>
              <a:t>=&gt; impossible de faire </a:t>
            </a:r>
          </a:p>
          <a:p>
            <a:pPr lvl="1"/>
            <a:r>
              <a:rPr lang="fr-FR" sz="2400" dirty="0"/>
              <a:t>	</a:t>
            </a:r>
            <a:r>
              <a:rPr lang="fr-FR" sz="2400" dirty="0" err="1"/>
              <a:t>scatter</a:t>
            </a:r>
            <a:r>
              <a:rPr lang="fr-FR" sz="2400" dirty="0"/>
              <a:t> plot tau </a:t>
            </a:r>
            <a:r>
              <a:rPr lang="fr-FR" sz="2400" dirty="0" err="1"/>
              <a:t>coastal</a:t>
            </a:r>
            <a:r>
              <a:rPr lang="fr-FR" sz="2400" dirty="0"/>
              <a:t> 1 </a:t>
            </a:r>
            <a:r>
              <a:rPr lang="fr-FR" sz="2400" dirty="0" err="1"/>
              <a:t>coast</a:t>
            </a:r>
            <a:r>
              <a:rPr lang="fr-FR" sz="2400" dirty="0"/>
              <a:t> / 612 </a:t>
            </a:r>
            <a:r>
              <a:rPr lang="fr-FR" sz="2400" dirty="0" err="1"/>
              <a:t>coast</a:t>
            </a:r>
            <a:r>
              <a:rPr lang="fr-FR" sz="2400" dirty="0"/>
              <a:t>  pour vérifier que les vents 1 et 612 ne sont pas corrélés.</a:t>
            </a:r>
          </a:p>
        </p:txBody>
      </p:sp>
    </p:spTree>
    <p:extLst>
      <p:ext uri="{BB962C8B-B14F-4D97-AF65-F5344CB8AC3E}">
        <p14:creationId xmlns:p14="http://schemas.microsoft.com/office/powerpoint/2010/main" val="48520218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EA1E-9FB9-0AA5-80EE-825BFA0E2046}"/>
            </a:ext>
          </a:extLst>
        </p:cNvPr>
        <p:cNvGrpSpPr/>
        <p:nvPr/>
      </p:nvGrpSpPr>
      <p:grpSpPr>
        <a:xfrm>
          <a:off x="0" y="0"/>
          <a:ext cx="0" cy="0"/>
          <a:chOff x="0" y="0"/>
          <a:chExt cx="0" cy="0"/>
        </a:xfrm>
      </p:grpSpPr>
      <p:sp>
        <p:nvSpPr>
          <p:cNvPr id="16385" name="Titre 1">
            <a:extLst>
              <a:ext uri="{FF2B5EF4-FFF2-40B4-BE49-F238E27FC236}">
                <a16:creationId xmlns:a16="http://schemas.microsoft.com/office/drawing/2014/main" id="{FDDCC149-8E8F-1DE8-4490-B4318C76461F}"/>
              </a:ext>
            </a:extLst>
          </p:cNvPr>
          <p:cNvSpPr>
            <a:spLocks noGrp="1"/>
          </p:cNvSpPr>
          <p:nvPr>
            <p:ph type="ctrTitle"/>
          </p:nvPr>
        </p:nvSpPr>
        <p:spPr>
          <a:xfrm>
            <a:off x="1587611" y="881749"/>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pic>
        <p:nvPicPr>
          <p:cNvPr id="8" name="Image 7" descr="Une image contenant texte, carte, capture d’écran&#10;&#10;Le contenu généré par l’IA peut être incorrect.">
            <a:extLst>
              <a:ext uri="{FF2B5EF4-FFF2-40B4-BE49-F238E27FC236}">
                <a16:creationId xmlns:a16="http://schemas.microsoft.com/office/drawing/2014/main" id="{ABD24425-6C6B-8EAD-8D75-0656695F0D9F}"/>
              </a:ext>
            </a:extLst>
          </p:cNvPr>
          <p:cNvPicPr>
            <a:picLocks noChangeAspect="1"/>
          </p:cNvPicPr>
          <p:nvPr/>
        </p:nvPicPr>
        <p:blipFill>
          <a:blip r:embed="rId3"/>
          <a:stretch>
            <a:fillRect/>
          </a:stretch>
        </p:blipFill>
        <p:spPr>
          <a:xfrm>
            <a:off x="1216441" y="-1281284"/>
            <a:ext cx="15595512" cy="11509985"/>
          </a:xfrm>
          <a:prstGeom prst="rect">
            <a:avLst/>
          </a:prstGeom>
        </p:spPr>
      </p:pic>
      <p:pic>
        <p:nvPicPr>
          <p:cNvPr id="12" name="Image 11" descr="Une image contenant texte, capture d’écran&#10;&#10;Le contenu généré par l’IA peut être incorrect.">
            <a:extLst>
              <a:ext uri="{FF2B5EF4-FFF2-40B4-BE49-F238E27FC236}">
                <a16:creationId xmlns:a16="http://schemas.microsoft.com/office/drawing/2014/main" id="{CD21D4D8-4504-E8F3-05C1-1216195D1CC2}"/>
              </a:ext>
            </a:extLst>
          </p:cNvPr>
          <p:cNvPicPr>
            <a:picLocks noChangeAspect="1"/>
          </p:cNvPicPr>
          <p:nvPr/>
        </p:nvPicPr>
        <p:blipFill>
          <a:blip r:embed="rId4">
            <a:alphaModFix/>
          </a:blip>
          <a:stretch>
            <a:fillRect/>
          </a:stretch>
        </p:blipFill>
        <p:spPr>
          <a:xfrm>
            <a:off x="2384353" y="5701772"/>
            <a:ext cx="12131116" cy="5111377"/>
          </a:xfrm>
          <a:prstGeom prst="rect">
            <a:avLst/>
          </a:prstGeom>
        </p:spPr>
      </p:pic>
      <p:sp>
        <p:nvSpPr>
          <p:cNvPr id="16" name="Rectangle 15">
            <a:extLst>
              <a:ext uri="{FF2B5EF4-FFF2-40B4-BE49-F238E27FC236}">
                <a16:creationId xmlns:a16="http://schemas.microsoft.com/office/drawing/2014/main" id="{080E780F-4041-9A0B-9AA6-C51BCF8DB354}"/>
              </a:ext>
            </a:extLst>
          </p:cNvPr>
          <p:cNvSpPr/>
          <p:nvPr/>
        </p:nvSpPr>
        <p:spPr>
          <a:xfrm>
            <a:off x="17427939" y="3950029"/>
            <a:ext cx="956228" cy="6132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B0668AE-348D-9FBE-86E1-7CA92C95465D}"/>
              </a:ext>
            </a:extLst>
          </p:cNvPr>
          <p:cNvSpPr/>
          <p:nvPr/>
        </p:nvSpPr>
        <p:spPr>
          <a:xfrm>
            <a:off x="12424911" y="7111904"/>
            <a:ext cx="1641243" cy="1085046"/>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6AD4F646-D822-265B-D09E-2BC6B94A4D70}"/>
              </a:ext>
            </a:extLst>
          </p:cNvPr>
          <p:cNvSpPr/>
          <p:nvPr/>
        </p:nvSpPr>
        <p:spPr>
          <a:xfrm>
            <a:off x="9198086" y="7111904"/>
            <a:ext cx="1464469" cy="792946"/>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310716B-7CFB-F1C0-D8CE-6D5D2608C17D}"/>
              </a:ext>
            </a:extLst>
          </p:cNvPr>
          <p:cNvSpPr/>
          <p:nvPr/>
        </p:nvSpPr>
        <p:spPr>
          <a:xfrm>
            <a:off x="10327352" y="8414520"/>
            <a:ext cx="1783003" cy="1225303"/>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0" name="Image 19" descr="Une image contenant texte, capture d’écran&#10;&#10;Le contenu généré par l’IA peut être incorrect.">
            <a:extLst>
              <a:ext uri="{FF2B5EF4-FFF2-40B4-BE49-F238E27FC236}">
                <a16:creationId xmlns:a16="http://schemas.microsoft.com/office/drawing/2014/main" id="{17E8C403-0D13-CE75-F458-FEC8DBE00346}"/>
              </a:ext>
            </a:extLst>
          </p:cNvPr>
          <p:cNvPicPr>
            <a:picLocks noChangeAspect="1"/>
          </p:cNvPicPr>
          <p:nvPr/>
        </p:nvPicPr>
        <p:blipFill>
          <a:blip r:embed="rId4">
            <a:alphaModFix/>
          </a:blip>
          <a:stretch>
            <a:fillRect/>
          </a:stretch>
        </p:blipFill>
        <p:spPr>
          <a:xfrm>
            <a:off x="14515469" y="5708741"/>
            <a:ext cx="12131116" cy="5111377"/>
          </a:xfrm>
          <a:prstGeom prst="rect">
            <a:avLst/>
          </a:prstGeom>
        </p:spPr>
      </p:pic>
      <p:sp>
        <p:nvSpPr>
          <p:cNvPr id="13" name="Rectangle 12">
            <a:extLst>
              <a:ext uri="{FF2B5EF4-FFF2-40B4-BE49-F238E27FC236}">
                <a16:creationId xmlns:a16="http://schemas.microsoft.com/office/drawing/2014/main" id="{63ABF931-AFDC-0424-D46C-886643115279}"/>
              </a:ext>
            </a:extLst>
          </p:cNvPr>
          <p:cNvSpPr/>
          <p:nvPr/>
        </p:nvSpPr>
        <p:spPr>
          <a:xfrm>
            <a:off x="13520658" y="8375864"/>
            <a:ext cx="1428702" cy="1263960"/>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56476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B79F3-489A-5CBB-1A55-53449138D52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96D2C1C-4963-9630-5190-5FA67AA76E9C}"/>
              </a:ext>
            </a:extLst>
          </p:cNvPr>
          <p:cNvSpPr txBox="1"/>
          <p:nvPr/>
        </p:nvSpPr>
        <p:spPr>
          <a:xfrm>
            <a:off x="1440656" y="2228721"/>
            <a:ext cx="15119350" cy="2127955"/>
          </a:xfrm>
          <a:prstGeom prst="rect">
            <a:avLst/>
          </a:prstGeom>
          <a:solidFill>
            <a:schemeClr val="bg2">
              <a:lumMod val="90000"/>
            </a:schemeClr>
          </a:solidFill>
        </p:spPr>
        <p:txBody>
          <a:bodyPr wrap="square" rtlCol="0">
            <a:spAutoFit/>
          </a:bodyPr>
          <a:lstStyle/>
          <a:p>
            <a:pPr algn="ctr"/>
            <a:r>
              <a:rPr lang="fr-FR" sz="13228" b="1" dirty="0" err="1"/>
              <a:t>drop_off</a:t>
            </a:r>
            <a:endParaRPr lang="fr-FR" sz="13228" b="1" dirty="0"/>
          </a:p>
        </p:txBody>
      </p:sp>
      <p:sp>
        <p:nvSpPr>
          <p:cNvPr id="3" name="Espace réservé du pied de page 2">
            <a:extLst>
              <a:ext uri="{FF2B5EF4-FFF2-40B4-BE49-F238E27FC236}">
                <a16:creationId xmlns:a16="http://schemas.microsoft.com/office/drawing/2014/main" id="{E6B364A6-BB65-B4AD-7128-D8C64BDDA551}"/>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39F48858-2CD9-C529-ACD2-B1C2F7D94C31}"/>
              </a:ext>
            </a:extLst>
          </p:cNvPr>
          <p:cNvSpPr>
            <a:spLocks noGrp="1"/>
          </p:cNvSpPr>
          <p:nvPr>
            <p:ph type="sldNum" sz="quarter" idx="12"/>
          </p:nvPr>
        </p:nvSpPr>
        <p:spPr/>
        <p:txBody>
          <a:bodyPr/>
          <a:lstStyle/>
          <a:p>
            <a:pPr>
              <a:defRPr/>
            </a:pPr>
            <a:fld id="{A80E75F5-EB0F-344E-990A-2D3842577099}" type="slidenum">
              <a:rPr lang="fr-FR" altLang="fr-FR" smtClean="0"/>
              <a:pPr>
                <a:defRPr/>
              </a:pPr>
              <a:t>37</a:t>
            </a:fld>
            <a:endParaRPr lang="fr-FR" altLang="fr-FR"/>
          </a:p>
        </p:txBody>
      </p:sp>
      <p:sp>
        <p:nvSpPr>
          <p:cNvPr id="5" name="ZoneTexte 4">
            <a:extLst>
              <a:ext uri="{FF2B5EF4-FFF2-40B4-BE49-F238E27FC236}">
                <a16:creationId xmlns:a16="http://schemas.microsoft.com/office/drawing/2014/main" id="{F23985F4-86D0-1626-3138-7172472D0F03}"/>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571776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61C2-5E04-8B0C-E3BB-DA6B9D86AE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80CB485-216C-1AC7-0D2B-F1F49D238FCB}"/>
              </a:ext>
            </a:extLst>
          </p:cNvPr>
          <p:cNvSpPr>
            <a:spLocks noGrp="1"/>
          </p:cNvSpPr>
          <p:nvPr>
            <p:ph type="ctrTitle"/>
          </p:nvPr>
        </p:nvSpPr>
        <p:spPr/>
        <p:txBody>
          <a:bodyPr/>
          <a:lstStyle/>
          <a:p>
            <a:r>
              <a:rPr lang="fr-FR" dirty="0" err="1">
                <a:solidFill>
                  <a:srgbClr val="0432FF"/>
                </a:solidFill>
              </a:rPr>
              <a:t>Drop_off</a:t>
            </a:r>
            <a:r>
              <a:rPr lang="fr-FR" dirty="0">
                <a:solidFill>
                  <a:srgbClr val="0432FF"/>
                </a:solidFill>
              </a:rPr>
              <a:t> </a:t>
            </a:r>
            <a:r>
              <a:rPr lang="fr-FR" dirty="0"/>
              <a:t>12-12 </a:t>
            </a:r>
            <a:r>
              <a:rPr lang="fr-FR" dirty="0" err="1"/>
              <a:t>cells</a:t>
            </a:r>
            <a:endParaRPr lang="fr-FR" dirty="0"/>
          </a:p>
        </p:txBody>
      </p:sp>
      <p:pic>
        <p:nvPicPr>
          <p:cNvPr id="4" name="Image 3">
            <a:extLst>
              <a:ext uri="{FF2B5EF4-FFF2-40B4-BE49-F238E27FC236}">
                <a16:creationId xmlns:a16="http://schemas.microsoft.com/office/drawing/2014/main" id="{4316E969-A6B8-D4F2-C747-8FCF40A51FA8}"/>
              </a:ext>
            </a:extLst>
          </p:cNvPr>
          <p:cNvPicPr>
            <a:picLocks noChangeAspect="1"/>
          </p:cNvPicPr>
          <p:nvPr/>
        </p:nvPicPr>
        <p:blipFill>
          <a:blip r:embed="rId2"/>
          <a:srcRect/>
          <a:stretch/>
        </p:blipFill>
        <p:spPr>
          <a:xfrm>
            <a:off x="720000" y="1298576"/>
            <a:ext cx="9360000" cy="9360000"/>
          </a:xfrm>
          <a:prstGeom prst="rect">
            <a:avLst/>
          </a:prstGeom>
        </p:spPr>
      </p:pic>
    </p:spTree>
    <p:extLst>
      <p:ext uri="{BB962C8B-B14F-4D97-AF65-F5344CB8AC3E}">
        <p14:creationId xmlns:p14="http://schemas.microsoft.com/office/powerpoint/2010/main" val="290709063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530F-351A-5E54-0619-DA00DE8E163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18CB7C6-CB04-AF14-7F29-A4FADF8007E9}"/>
              </a:ext>
            </a:extLst>
          </p:cNvPr>
          <p:cNvSpPr txBox="1"/>
          <p:nvPr/>
        </p:nvSpPr>
        <p:spPr>
          <a:xfrm>
            <a:off x="1440656" y="2228721"/>
            <a:ext cx="15119350" cy="2127955"/>
          </a:xfrm>
          <a:prstGeom prst="rect">
            <a:avLst/>
          </a:prstGeom>
          <a:solidFill>
            <a:schemeClr val="bg2">
              <a:lumMod val="90000"/>
            </a:schemeClr>
          </a:solidFill>
        </p:spPr>
        <p:txBody>
          <a:bodyPr wrap="square" rtlCol="0">
            <a:spAutoFit/>
          </a:bodyPr>
          <a:lstStyle/>
          <a:p>
            <a:pPr algn="ctr"/>
            <a:r>
              <a:rPr lang="fr-FR" sz="13228" b="1" dirty="0"/>
              <a:t>Off shore</a:t>
            </a:r>
          </a:p>
        </p:txBody>
      </p:sp>
      <p:sp>
        <p:nvSpPr>
          <p:cNvPr id="3" name="Espace réservé du pied de page 2">
            <a:extLst>
              <a:ext uri="{FF2B5EF4-FFF2-40B4-BE49-F238E27FC236}">
                <a16:creationId xmlns:a16="http://schemas.microsoft.com/office/drawing/2014/main" id="{9F788FAE-6A25-7E75-6C9C-B4AC9AF21D7B}"/>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52F29A6B-566F-36EC-56E2-16CC1C311270}"/>
              </a:ext>
            </a:extLst>
          </p:cNvPr>
          <p:cNvSpPr>
            <a:spLocks noGrp="1"/>
          </p:cNvSpPr>
          <p:nvPr>
            <p:ph type="sldNum" sz="quarter" idx="12"/>
          </p:nvPr>
        </p:nvSpPr>
        <p:spPr/>
        <p:txBody>
          <a:bodyPr/>
          <a:lstStyle/>
          <a:p>
            <a:pPr>
              <a:defRPr/>
            </a:pPr>
            <a:fld id="{A80E75F5-EB0F-344E-990A-2D3842577099}" type="slidenum">
              <a:rPr lang="fr-FR" altLang="fr-FR" smtClean="0"/>
              <a:pPr>
                <a:defRPr/>
              </a:pPr>
              <a:t>39</a:t>
            </a:fld>
            <a:endParaRPr lang="fr-FR" altLang="fr-FR"/>
          </a:p>
        </p:txBody>
      </p:sp>
      <p:sp>
        <p:nvSpPr>
          <p:cNvPr id="5" name="ZoneTexte 4">
            <a:extLst>
              <a:ext uri="{FF2B5EF4-FFF2-40B4-BE49-F238E27FC236}">
                <a16:creationId xmlns:a16="http://schemas.microsoft.com/office/drawing/2014/main" id="{7717B769-0BD1-55AC-A287-4D846850E48B}"/>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48193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41D1-C9BD-6285-B32D-DBD900150DC8}"/>
            </a:ext>
          </a:extLst>
        </p:cNvPr>
        <p:cNvGrpSpPr/>
        <p:nvPr/>
      </p:nvGrpSpPr>
      <p:grpSpPr>
        <a:xfrm>
          <a:off x="0" y="0"/>
          <a:ext cx="0" cy="0"/>
          <a:chOff x="0" y="0"/>
          <a:chExt cx="0" cy="0"/>
        </a:xfrm>
      </p:grpSpPr>
      <p:sp>
        <p:nvSpPr>
          <p:cNvPr id="16385" name="Titre 1">
            <a:extLst>
              <a:ext uri="{FF2B5EF4-FFF2-40B4-BE49-F238E27FC236}">
                <a16:creationId xmlns:a16="http://schemas.microsoft.com/office/drawing/2014/main" id="{F4AB1786-D9E1-6F7D-07F0-03833CCC0191}"/>
              </a:ext>
            </a:extLst>
          </p:cNvPr>
          <p:cNvSpPr>
            <a:spLocks noGrp="1"/>
          </p:cNvSpPr>
          <p:nvPr>
            <p:ph type="ctrTitle"/>
          </p:nvPr>
        </p:nvSpPr>
        <p:spPr>
          <a:xfrm>
            <a:off x="1440656" y="-1"/>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sp>
        <p:nvSpPr>
          <p:cNvPr id="2" name="ZoneTexte 1">
            <a:extLst>
              <a:ext uri="{FF2B5EF4-FFF2-40B4-BE49-F238E27FC236}">
                <a16:creationId xmlns:a16="http://schemas.microsoft.com/office/drawing/2014/main" id="{5F772077-7DF5-66EA-40D8-D34260B3FB8E}"/>
              </a:ext>
            </a:extLst>
          </p:cNvPr>
          <p:cNvSpPr txBox="1"/>
          <p:nvPr/>
        </p:nvSpPr>
        <p:spPr>
          <a:xfrm>
            <a:off x="1277794" y="1507032"/>
            <a:ext cx="12638812" cy="2664576"/>
          </a:xfrm>
          <a:prstGeom prst="rect">
            <a:avLst/>
          </a:prstGeom>
          <a:noFill/>
        </p:spPr>
        <p:txBody>
          <a:bodyPr wrap="square" rtlCol="0">
            <a:spAutoFit/>
          </a:bodyPr>
          <a:lstStyle/>
          <a:p>
            <a:pPr marL="342900" indent="-342900">
              <a:buFont typeface="Arial" panose="020B0604020202020204" pitchFamily="34" charset="0"/>
              <a:buChar char="•"/>
            </a:pPr>
            <a:r>
              <a:rPr lang="fr-FR" sz="2400" dirty="0"/>
              <a:t>Aller voir papiers atmosphère sur usage de l’ensemble d’opportunités CMIP </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Est-ce que gros  drop off = </a:t>
            </a:r>
            <a:r>
              <a:rPr lang="fr-FR" sz="2400" dirty="0" err="1"/>
              <a:t>Wmax</a:t>
            </a:r>
            <a:r>
              <a:rPr lang="fr-FR" sz="2400" dirty="0"/>
              <a:t> très haut  dans la colonne? </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endParaRPr lang="fr-FR" sz="2400" dirty="0"/>
          </a:p>
          <a:p>
            <a:pPr marL="1310764" lvl="1" indent="-472488" algn="just">
              <a:buFont typeface="Arial" panose="020B0604020202020204" pitchFamily="34" charset="0"/>
              <a:buChar char="•"/>
            </a:pPr>
            <a:endParaRPr lang="fr-FR" sz="2315" dirty="0"/>
          </a:p>
        </p:txBody>
      </p:sp>
      <p:sp>
        <p:nvSpPr>
          <p:cNvPr id="3" name="ZoneTexte 2">
            <a:extLst>
              <a:ext uri="{FF2B5EF4-FFF2-40B4-BE49-F238E27FC236}">
                <a16:creationId xmlns:a16="http://schemas.microsoft.com/office/drawing/2014/main" id="{5499AB7B-1372-6B0C-11A7-90AE156A5644}"/>
              </a:ext>
            </a:extLst>
          </p:cNvPr>
          <p:cNvSpPr txBox="1">
            <a:spLocks noChangeArrowheads="1"/>
          </p:cNvSpPr>
          <p:nvPr/>
        </p:nvSpPr>
        <p:spPr bwMode="auto">
          <a:xfrm>
            <a:off x="2952592" y="450372"/>
            <a:ext cx="1208235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976" b="1" dirty="0">
                <a:solidFill>
                  <a:srgbClr val="000000"/>
                </a:solidFill>
                <a:latin typeface="Comic Sans MS" panose="030F0902030302020204" pitchFamily="66" charset="0"/>
              </a:rPr>
              <a:t>A faire</a:t>
            </a:r>
          </a:p>
        </p:txBody>
      </p:sp>
    </p:spTree>
    <p:extLst>
      <p:ext uri="{BB962C8B-B14F-4D97-AF65-F5344CB8AC3E}">
        <p14:creationId xmlns:p14="http://schemas.microsoft.com/office/powerpoint/2010/main" val="243314285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91693-B6FC-D10A-A285-F0D6EF1105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04363C-B887-81C9-0DDB-5B01E3F1DF90}"/>
              </a:ext>
            </a:extLst>
          </p:cNvPr>
          <p:cNvSpPr>
            <a:spLocks noGrp="1"/>
          </p:cNvSpPr>
          <p:nvPr>
            <p:ph type="ctrTitle"/>
          </p:nvPr>
        </p:nvSpPr>
        <p:spPr/>
        <p:txBody>
          <a:bodyPr/>
          <a:lstStyle/>
          <a:p>
            <a:r>
              <a:rPr lang="fr-FR" dirty="0">
                <a:solidFill>
                  <a:srgbClr val="0432FF"/>
                </a:solidFill>
              </a:rPr>
              <a:t>Off shore </a:t>
            </a:r>
            <a:r>
              <a:rPr lang="fr-FR" dirty="0"/>
              <a:t>1 </a:t>
            </a:r>
            <a:r>
              <a:rPr lang="fr-FR" dirty="0" err="1"/>
              <a:t>cell</a:t>
            </a:r>
            <a:endParaRPr lang="fr-FR" dirty="0"/>
          </a:p>
        </p:txBody>
      </p:sp>
      <p:pic>
        <p:nvPicPr>
          <p:cNvPr id="4" name="Image 3">
            <a:extLst>
              <a:ext uri="{FF2B5EF4-FFF2-40B4-BE49-F238E27FC236}">
                <a16:creationId xmlns:a16="http://schemas.microsoft.com/office/drawing/2014/main" id="{A085B806-5383-74FC-D80A-02D8FADB942C}"/>
              </a:ext>
            </a:extLst>
          </p:cNvPr>
          <p:cNvPicPr>
            <a:picLocks noChangeAspect="1"/>
          </p:cNvPicPr>
          <p:nvPr/>
        </p:nvPicPr>
        <p:blipFill>
          <a:blip r:embed="rId2"/>
          <a:srcRect/>
          <a:stretch/>
        </p:blipFill>
        <p:spPr>
          <a:xfrm>
            <a:off x="720000" y="1298576"/>
            <a:ext cx="9360000" cy="9360000"/>
          </a:xfrm>
          <a:prstGeom prst="rect">
            <a:avLst/>
          </a:prstGeom>
        </p:spPr>
      </p:pic>
      <p:pic>
        <p:nvPicPr>
          <p:cNvPr id="8" name="Image 7">
            <a:extLst>
              <a:ext uri="{FF2B5EF4-FFF2-40B4-BE49-F238E27FC236}">
                <a16:creationId xmlns:a16="http://schemas.microsoft.com/office/drawing/2014/main" id="{5B46513E-40F8-7D81-3961-F8530F94384B}"/>
              </a:ext>
            </a:extLst>
          </p:cNvPr>
          <p:cNvPicPr>
            <a:picLocks noChangeAspect="1"/>
          </p:cNvPicPr>
          <p:nvPr/>
        </p:nvPicPr>
        <p:blipFill>
          <a:blip r:embed="rId3"/>
          <a:srcRect/>
          <a:stretch/>
        </p:blipFill>
        <p:spPr>
          <a:xfrm>
            <a:off x="10636583" y="1298576"/>
            <a:ext cx="5842000" cy="4381500"/>
          </a:xfrm>
          <a:prstGeom prst="rect">
            <a:avLst/>
          </a:prstGeom>
        </p:spPr>
      </p:pic>
      <p:pic>
        <p:nvPicPr>
          <p:cNvPr id="9" name="Image 8">
            <a:extLst>
              <a:ext uri="{FF2B5EF4-FFF2-40B4-BE49-F238E27FC236}">
                <a16:creationId xmlns:a16="http://schemas.microsoft.com/office/drawing/2014/main" id="{64AB1BD3-8B20-D3EA-4EEB-16550B4A0FCB}"/>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414597007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EFE5-0B27-9CC7-971E-8F078B309A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85CE96-4BE2-AFB8-AD4F-D12B3CF250F9}"/>
              </a:ext>
            </a:extLst>
          </p:cNvPr>
          <p:cNvSpPr>
            <a:spLocks noGrp="1"/>
          </p:cNvSpPr>
          <p:nvPr>
            <p:ph type="ctrTitle"/>
          </p:nvPr>
        </p:nvSpPr>
        <p:spPr/>
        <p:txBody>
          <a:bodyPr/>
          <a:lstStyle/>
          <a:p>
            <a:r>
              <a:rPr lang="fr-FR" dirty="0"/>
              <a:t>Off shore </a:t>
            </a:r>
            <a:r>
              <a:rPr lang="fr-FR" dirty="0">
                <a:solidFill>
                  <a:srgbClr val="0432FF"/>
                </a:solidFill>
              </a:rPr>
              <a:t>12</a:t>
            </a:r>
            <a:r>
              <a:rPr lang="fr-FR" dirty="0"/>
              <a:t> </a:t>
            </a:r>
            <a:r>
              <a:rPr lang="fr-FR" dirty="0" err="1"/>
              <a:t>cell</a:t>
            </a:r>
            <a:endParaRPr lang="fr-FR" dirty="0"/>
          </a:p>
        </p:txBody>
      </p:sp>
      <p:pic>
        <p:nvPicPr>
          <p:cNvPr id="4" name="Image 3">
            <a:extLst>
              <a:ext uri="{FF2B5EF4-FFF2-40B4-BE49-F238E27FC236}">
                <a16:creationId xmlns:a16="http://schemas.microsoft.com/office/drawing/2014/main" id="{DF2DB9CF-429A-0074-5649-332F7254006E}"/>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4EAFE629-3CB0-D2FB-5CCA-3911527C3764}"/>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E6338FE5-B5D5-5647-E9F3-2BADD7249622}"/>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115927085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EC88-F831-138B-62C9-B5ED3C0C6FD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1B36351-F8D8-C2AE-DC05-AFBED63E1EFE}"/>
              </a:ext>
            </a:extLst>
          </p:cNvPr>
          <p:cNvSpPr txBox="1"/>
          <p:nvPr/>
        </p:nvSpPr>
        <p:spPr>
          <a:xfrm>
            <a:off x="1440656" y="2228721"/>
            <a:ext cx="15119350" cy="2127955"/>
          </a:xfrm>
          <a:prstGeom prst="rect">
            <a:avLst/>
          </a:prstGeom>
          <a:solidFill>
            <a:schemeClr val="bg2">
              <a:lumMod val="90000"/>
            </a:schemeClr>
          </a:solidFill>
        </p:spPr>
        <p:txBody>
          <a:bodyPr wrap="square" rtlCol="0">
            <a:spAutoFit/>
          </a:bodyPr>
          <a:lstStyle/>
          <a:p>
            <a:pPr algn="ctr"/>
            <a:r>
              <a:rPr lang="fr-FR" sz="13228" b="1" dirty="0"/>
              <a:t>Coastal / </a:t>
            </a:r>
            <a:r>
              <a:rPr lang="fr-FR" sz="13228" b="1" dirty="0" err="1"/>
              <a:t>along</a:t>
            </a:r>
            <a:r>
              <a:rPr lang="fr-FR" sz="13228" b="1" dirty="0"/>
              <a:t> shore</a:t>
            </a:r>
          </a:p>
        </p:txBody>
      </p:sp>
      <p:sp>
        <p:nvSpPr>
          <p:cNvPr id="3" name="Espace réservé du pied de page 2">
            <a:extLst>
              <a:ext uri="{FF2B5EF4-FFF2-40B4-BE49-F238E27FC236}">
                <a16:creationId xmlns:a16="http://schemas.microsoft.com/office/drawing/2014/main" id="{A0E80D7C-40C4-6C6D-E37F-B5E9D0A5591A}"/>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10F53D78-4D1E-B754-7007-EF3EE0D5E2DC}"/>
              </a:ext>
            </a:extLst>
          </p:cNvPr>
          <p:cNvSpPr>
            <a:spLocks noGrp="1"/>
          </p:cNvSpPr>
          <p:nvPr>
            <p:ph type="sldNum" sz="quarter" idx="12"/>
          </p:nvPr>
        </p:nvSpPr>
        <p:spPr/>
        <p:txBody>
          <a:bodyPr/>
          <a:lstStyle/>
          <a:p>
            <a:pPr>
              <a:defRPr/>
            </a:pPr>
            <a:fld id="{A80E75F5-EB0F-344E-990A-2D3842577099}" type="slidenum">
              <a:rPr lang="fr-FR" altLang="fr-FR" smtClean="0"/>
              <a:pPr>
                <a:defRPr/>
              </a:pPr>
              <a:t>42</a:t>
            </a:fld>
            <a:endParaRPr lang="fr-FR" altLang="fr-FR"/>
          </a:p>
        </p:txBody>
      </p:sp>
      <p:sp>
        <p:nvSpPr>
          <p:cNvPr id="5" name="ZoneTexte 4">
            <a:extLst>
              <a:ext uri="{FF2B5EF4-FFF2-40B4-BE49-F238E27FC236}">
                <a16:creationId xmlns:a16="http://schemas.microsoft.com/office/drawing/2014/main" id="{8D7E48F9-3A96-6FBF-1CD7-1D8D9C219D98}"/>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499518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23AE7-31FA-0491-09D6-8B662A9D96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0E6364-9944-AC9F-CD73-0EF6EB2ED370}"/>
              </a:ext>
            </a:extLst>
          </p:cNvPr>
          <p:cNvSpPr>
            <a:spLocks noGrp="1"/>
          </p:cNvSpPr>
          <p:nvPr>
            <p:ph type="ctrTitle"/>
          </p:nvPr>
        </p:nvSpPr>
        <p:spPr/>
        <p:txBody>
          <a:bodyPr/>
          <a:lstStyle/>
          <a:p>
            <a:r>
              <a:rPr lang="fr-FR" dirty="0"/>
              <a:t>Coastal 1 </a:t>
            </a:r>
            <a:r>
              <a:rPr lang="fr-FR" dirty="0" err="1"/>
              <a:t>cell</a:t>
            </a:r>
            <a:endParaRPr lang="fr-FR" dirty="0"/>
          </a:p>
        </p:txBody>
      </p:sp>
      <p:pic>
        <p:nvPicPr>
          <p:cNvPr id="4" name="Image 3">
            <a:extLst>
              <a:ext uri="{FF2B5EF4-FFF2-40B4-BE49-F238E27FC236}">
                <a16:creationId xmlns:a16="http://schemas.microsoft.com/office/drawing/2014/main" id="{E0D4854B-8254-CCB7-88DD-6E817953CD7F}"/>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D880ED3C-9A65-5C6A-24EA-74923C8F1728}"/>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3C8FC6D2-19A4-B054-484A-08EAFF78F576}"/>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60693626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615D-110B-68BC-FC7E-22CB306B30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723D9C-2A46-6AA1-E128-3AD37F52F71B}"/>
              </a:ext>
            </a:extLst>
          </p:cNvPr>
          <p:cNvSpPr>
            <a:spLocks noGrp="1"/>
          </p:cNvSpPr>
          <p:nvPr>
            <p:ph type="ctrTitle"/>
          </p:nvPr>
        </p:nvSpPr>
        <p:spPr/>
        <p:txBody>
          <a:bodyPr/>
          <a:lstStyle/>
          <a:p>
            <a:r>
              <a:rPr lang="fr-FR" dirty="0"/>
              <a:t>Coastal </a:t>
            </a:r>
            <a:r>
              <a:rPr lang="fr-FR" dirty="0">
                <a:solidFill>
                  <a:srgbClr val="0432FF"/>
                </a:solidFill>
              </a:rPr>
              <a:t>3</a:t>
            </a:r>
            <a:r>
              <a:rPr lang="fr-FR" dirty="0"/>
              <a:t> </a:t>
            </a:r>
            <a:r>
              <a:rPr lang="fr-FR" dirty="0" err="1"/>
              <a:t>cell</a:t>
            </a:r>
            <a:endParaRPr lang="fr-FR" dirty="0"/>
          </a:p>
        </p:txBody>
      </p:sp>
      <p:pic>
        <p:nvPicPr>
          <p:cNvPr id="4" name="Image 3">
            <a:extLst>
              <a:ext uri="{FF2B5EF4-FFF2-40B4-BE49-F238E27FC236}">
                <a16:creationId xmlns:a16="http://schemas.microsoft.com/office/drawing/2014/main" id="{0E645AD5-29B1-45EF-D17C-735FEE76A69E}"/>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C9EDEADA-88A3-CAC3-9EFC-BC02C4B949B5}"/>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8E090E30-2D9C-61EB-C975-1E5D10827607}"/>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112386663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BE85A-28A1-7196-254A-3325E9AF01F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AFE40E-E082-2E75-660E-3CC36DA36265}"/>
              </a:ext>
            </a:extLst>
          </p:cNvPr>
          <p:cNvSpPr>
            <a:spLocks noGrp="1"/>
          </p:cNvSpPr>
          <p:nvPr>
            <p:ph type="ctrTitle"/>
          </p:nvPr>
        </p:nvSpPr>
        <p:spPr/>
        <p:txBody>
          <a:bodyPr/>
          <a:lstStyle/>
          <a:p>
            <a:r>
              <a:rPr lang="fr-FR" dirty="0"/>
              <a:t>Coastal </a:t>
            </a:r>
            <a:r>
              <a:rPr lang="fr-FR" dirty="0">
                <a:solidFill>
                  <a:srgbClr val="0432FF"/>
                </a:solidFill>
              </a:rPr>
              <a:t>6</a:t>
            </a:r>
            <a:r>
              <a:rPr lang="fr-FR" dirty="0"/>
              <a:t> </a:t>
            </a:r>
            <a:r>
              <a:rPr lang="fr-FR" dirty="0" err="1"/>
              <a:t>cell</a:t>
            </a:r>
            <a:endParaRPr lang="fr-FR" dirty="0"/>
          </a:p>
        </p:txBody>
      </p:sp>
      <p:pic>
        <p:nvPicPr>
          <p:cNvPr id="4" name="Image 3">
            <a:extLst>
              <a:ext uri="{FF2B5EF4-FFF2-40B4-BE49-F238E27FC236}">
                <a16:creationId xmlns:a16="http://schemas.microsoft.com/office/drawing/2014/main" id="{801D8496-0FC0-FABD-19A4-740ECED0F37B}"/>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4214EA6A-FE3E-C89C-BB66-532C06AB7C69}"/>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770547E7-B10F-9614-263F-E1A4B1E12F69}"/>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294861564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3A87A-D4FC-33A2-5C83-266C6D86CC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01A602-941F-D0A1-74D7-A2710C605298}"/>
              </a:ext>
            </a:extLst>
          </p:cNvPr>
          <p:cNvSpPr>
            <a:spLocks noGrp="1"/>
          </p:cNvSpPr>
          <p:nvPr>
            <p:ph type="ctrTitle"/>
          </p:nvPr>
        </p:nvSpPr>
        <p:spPr/>
        <p:txBody>
          <a:bodyPr/>
          <a:lstStyle/>
          <a:p>
            <a:r>
              <a:rPr lang="fr-FR" dirty="0"/>
              <a:t>Coastal </a:t>
            </a:r>
            <a:r>
              <a:rPr lang="fr-FR" dirty="0">
                <a:solidFill>
                  <a:srgbClr val="0432FF"/>
                </a:solidFill>
              </a:rPr>
              <a:t>12</a:t>
            </a:r>
            <a:r>
              <a:rPr lang="fr-FR" dirty="0"/>
              <a:t> </a:t>
            </a:r>
            <a:r>
              <a:rPr lang="fr-FR" dirty="0" err="1"/>
              <a:t>cell</a:t>
            </a:r>
            <a:endParaRPr lang="fr-FR" dirty="0"/>
          </a:p>
        </p:txBody>
      </p:sp>
      <p:pic>
        <p:nvPicPr>
          <p:cNvPr id="4" name="Image 3">
            <a:extLst>
              <a:ext uri="{FF2B5EF4-FFF2-40B4-BE49-F238E27FC236}">
                <a16:creationId xmlns:a16="http://schemas.microsoft.com/office/drawing/2014/main" id="{0A187263-9847-FA3F-15B2-63E362E78AC2}"/>
              </a:ext>
            </a:extLst>
          </p:cNvPr>
          <p:cNvPicPr>
            <a:picLocks noChangeAspect="1"/>
          </p:cNvPicPr>
          <p:nvPr/>
        </p:nvPicPr>
        <p:blipFill>
          <a:blip r:embed="rId2"/>
          <a:srcRect/>
          <a:stretch/>
        </p:blipFill>
        <p:spPr>
          <a:xfrm>
            <a:off x="720000" y="1298576"/>
            <a:ext cx="9360000" cy="9360000"/>
          </a:xfrm>
          <a:prstGeom prst="rect">
            <a:avLst/>
          </a:prstGeom>
        </p:spPr>
      </p:pic>
      <p:pic>
        <p:nvPicPr>
          <p:cNvPr id="3" name="Image 2">
            <a:extLst>
              <a:ext uri="{FF2B5EF4-FFF2-40B4-BE49-F238E27FC236}">
                <a16:creationId xmlns:a16="http://schemas.microsoft.com/office/drawing/2014/main" id="{3383B9C6-3EE2-9708-F6CD-C6CB2DE8D3F2}"/>
              </a:ext>
            </a:extLst>
          </p:cNvPr>
          <p:cNvPicPr>
            <a:picLocks noChangeAspect="1"/>
          </p:cNvPicPr>
          <p:nvPr/>
        </p:nvPicPr>
        <p:blipFill>
          <a:blip r:embed="rId3"/>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966EB327-C30B-7822-3F28-4793A5889A55}"/>
              </a:ext>
            </a:extLst>
          </p:cNvPr>
          <p:cNvPicPr>
            <a:picLocks noChangeAspect="1"/>
          </p:cNvPicPr>
          <p:nvPr/>
        </p:nvPicPr>
        <p:blipFill>
          <a:blip r:embed="rId4"/>
          <a:srcRect/>
          <a:stretch/>
        </p:blipFill>
        <p:spPr>
          <a:xfrm>
            <a:off x="10636583" y="5680076"/>
            <a:ext cx="5842000" cy="4381500"/>
          </a:xfrm>
          <a:prstGeom prst="rect">
            <a:avLst/>
          </a:prstGeom>
        </p:spPr>
      </p:pic>
    </p:spTree>
    <p:extLst>
      <p:ext uri="{BB962C8B-B14F-4D97-AF65-F5344CB8AC3E}">
        <p14:creationId xmlns:p14="http://schemas.microsoft.com/office/powerpoint/2010/main" val="189381854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B1B7-2716-47F1-F5E3-ABF18E2B4C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AFF3A5-17DB-CA79-60EB-83552B8D0F53}"/>
              </a:ext>
            </a:extLst>
          </p:cNvPr>
          <p:cNvSpPr>
            <a:spLocks noGrp="1"/>
          </p:cNvSpPr>
          <p:nvPr>
            <p:ph type="ctrTitle"/>
          </p:nvPr>
        </p:nvSpPr>
        <p:spPr/>
        <p:txBody>
          <a:bodyPr/>
          <a:lstStyle/>
          <a:p>
            <a:r>
              <a:rPr lang="fr-FR" dirty="0"/>
              <a:t>Coastal </a:t>
            </a:r>
            <a:r>
              <a:rPr lang="fr-FR" dirty="0">
                <a:solidFill>
                  <a:srgbClr val="0432FF"/>
                </a:solidFill>
              </a:rPr>
              <a:t>612</a:t>
            </a:r>
            <a:r>
              <a:rPr lang="fr-FR" dirty="0"/>
              <a:t> </a:t>
            </a:r>
            <a:r>
              <a:rPr lang="fr-FR" dirty="0" err="1"/>
              <a:t>cell</a:t>
            </a:r>
            <a:endParaRPr lang="fr-FR" dirty="0"/>
          </a:p>
        </p:txBody>
      </p:sp>
      <p:pic>
        <p:nvPicPr>
          <p:cNvPr id="3" name="Image 2">
            <a:extLst>
              <a:ext uri="{FF2B5EF4-FFF2-40B4-BE49-F238E27FC236}">
                <a16:creationId xmlns:a16="http://schemas.microsoft.com/office/drawing/2014/main" id="{56E73F51-BBA2-3D3C-A4AF-76F7AC8E4672}"/>
              </a:ext>
            </a:extLst>
          </p:cNvPr>
          <p:cNvPicPr>
            <a:picLocks noChangeAspect="1"/>
          </p:cNvPicPr>
          <p:nvPr/>
        </p:nvPicPr>
        <p:blipFill>
          <a:blip r:embed="rId2"/>
          <a:srcRect/>
          <a:stretch/>
        </p:blipFill>
        <p:spPr>
          <a:xfrm>
            <a:off x="10636583" y="1298576"/>
            <a:ext cx="5842000" cy="4381500"/>
          </a:xfrm>
          <a:prstGeom prst="rect">
            <a:avLst/>
          </a:prstGeom>
        </p:spPr>
      </p:pic>
      <p:pic>
        <p:nvPicPr>
          <p:cNvPr id="5" name="Image 4">
            <a:extLst>
              <a:ext uri="{FF2B5EF4-FFF2-40B4-BE49-F238E27FC236}">
                <a16:creationId xmlns:a16="http://schemas.microsoft.com/office/drawing/2014/main" id="{D58636DF-32FB-9E6E-12DD-A634ACFF6352}"/>
              </a:ext>
            </a:extLst>
          </p:cNvPr>
          <p:cNvPicPr>
            <a:picLocks noChangeAspect="1"/>
          </p:cNvPicPr>
          <p:nvPr/>
        </p:nvPicPr>
        <p:blipFill>
          <a:blip r:embed="rId3"/>
          <a:srcRect/>
          <a:stretch/>
        </p:blipFill>
        <p:spPr>
          <a:xfrm>
            <a:off x="10636583" y="5680076"/>
            <a:ext cx="5842000" cy="4381500"/>
          </a:xfrm>
          <a:prstGeom prst="rect">
            <a:avLst/>
          </a:prstGeom>
        </p:spPr>
      </p:pic>
      <p:pic>
        <p:nvPicPr>
          <p:cNvPr id="6" name="Image 5">
            <a:extLst>
              <a:ext uri="{FF2B5EF4-FFF2-40B4-BE49-F238E27FC236}">
                <a16:creationId xmlns:a16="http://schemas.microsoft.com/office/drawing/2014/main" id="{CE702C88-3304-CDC0-30BD-961EED6CAFAC}"/>
              </a:ext>
            </a:extLst>
          </p:cNvPr>
          <p:cNvPicPr>
            <a:picLocks noChangeAspect="1"/>
          </p:cNvPicPr>
          <p:nvPr/>
        </p:nvPicPr>
        <p:blipFill>
          <a:blip r:embed="rId4"/>
          <a:srcRect/>
          <a:stretch/>
        </p:blipFill>
        <p:spPr>
          <a:xfrm>
            <a:off x="720000" y="1298576"/>
            <a:ext cx="9360000" cy="9360000"/>
          </a:xfrm>
          <a:prstGeom prst="rect">
            <a:avLst/>
          </a:prstGeom>
        </p:spPr>
      </p:pic>
    </p:spTree>
    <p:extLst>
      <p:ext uri="{BB962C8B-B14F-4D97-AF65-F5344CB8AC3E}">
        <p14:creationId xmlns:p14="http://schemas.microsoft.com/office/powerpoint/2010/main" val="9676084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FACD-C8D9-EAB5-AE99-EC3C85A554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A103D1-6DF9-6A39-FAEE-87F703771319}"/>
              </a:ext>
            </a:extLst>
          </p:cNvPr>
          <p:cNvSpPr>
            <a:spLocks noGrp="1"/>
          </p:cNvSpPr>
          <p:nvPr>
            <p:ph type="ctrTitle"/>
          </p:nvPr>
        </p:nvSpPr>
        <p:spPr/>
        <p:txBody>
          <a:bodyPr/>
          <a:lstStyle/>
          <a:p>
            <a:r>
              <a:rPr lang="fr-FR" dirty="0"/>
              <a:t>Coastal </a:t>
            </a:r>
            <a:r>
              <a:rPr lang="fr-FR" dirty="0">
                <a:solidFill>
                  <a:srgbClr val="0432FF"/>
                </a:solidFill>
              </a:rPr>
              <a:t>612</a:t>
            </a:r>
            <a:r>
              <a:rPr lang="fr-FR" dirty="0"/>
              <a:t> </a:t>
            </a:r>
            <a:r>
              <a:rPr lang="fr-FR" dirty="0" err="1"/>
              <a:t>cell</a:t>
            </a:r>
            <a:endParaRPr lang="fr-FR" dirty="0"/>
          </a:p>
        </p:txBody>
      </p:sp>
      <p:pic>
        <p:nvPicPr>
          <p:cNvPr id="4" name="Image 3">
            <a:extLst>
              <a:ext uri="{FF2B5EF4-FFF2-40B4-BE49-F238E27FC236}">
                <a16:creationId xmlns:a16="http://schemas.microsoft.com/office/drawing/2014/main" id="{8DB3ECAC-0900-0AD5-41D7-BF8944305C8A}"/>
              </a:ext>
            </a:extLst>
          </p:cNvPr>
          <p:cNvPicPr>
            <a:picLocks noChangeAspect="1"/>
          </p:cNvPicPr>
          <p:nvPr/>
        </p:nvPicPr>
        <p:blipFill>
          <a:blip r:embed="rId2"/>
          <a:srcRect/>
          <a:stretch/>
        </p:blipFill>
        <p:spPr>
          <a:xfrm>
            <a:off x="720000" y="1298576"/>
            <a:ext cx="9360000" cy="9360000"/>
          </a:xfrm>
          <a:prstGeom prst="rect">
            <a:avLst/>
          </a:prstGeom>
        </p:spPr>
      </p:pic>
      <p:sp>
        <p:nvSpPr>
          <p:cNvPr id="3" name="ZoneTexte 2">
            <a:extLst>
              <a:ext uri="{FF2B5EF4-FFF2-40B4-BE49-F238E27FC236}">
                <a16:creationId xmlns:a16="http://schemas.microsoft.com/office/drawing/2014/main" id="{B0730CAF-DF96-B0EF-B69A-72859C4C22BE}"/>
              </a:ext>
            </a:extLst>
          </p:cNvPr>
          <p:cNvSpPr txBox="1"/>
          <p:nvPr/>
        </p:nvSpPr>
        <p:spPr>
          <a:xfrm>
            <a:off x="9711559" y="524373"/>
            <a:ext cx="8024156" cy="10844764"/>
          </a:xfrm>
          <a:prstGeom prst="rect">
            <a:avLst/>
          </a:prstGeom>
          <a:noFill/>
        </p:spPr>
        <p:txBody>
          <a:bodyPr wrap="square" rtlCol="0">
            <a:spAutoFit/>
          </a:bodyPr>
          <a:lstStyle/>
          <a:p>
            <a:pPr algn="ctr"/>
            <a:r>
              <a:rPr lang="fr-FR" sz="3968" b="1" dirty="0">
                <a:solidFill>
                  <a:srgbClr val="0432FF"/>
                </a:solidFill>
              </a:rPr>
              <a:t>a=2.54	    r2=0.57</a:t>
            </a:r>
          </a:p>
          <a:p>
            <a:pPr algn="ctr"/>
            <a:r>
              <a:rPr lang="fr-FR" sz="3968" b="1" dirty="0"/>
              <a:t>Significatif?</a:t>
            </a:r>
          </a:p>
          <a:p>
            <a:pPr algn="ctr"/>
            <a:endParaRPr lang="fr-FR" sz="3968" b="1" dirty="0"/>
          </a:p>
          <a:p>
            <a:pPr algn="ctr"/>
            <a:endParaRPr lang="fr-FR" sz="3968" b="1" dirty="0"/>
          </a:p>
          <a:p>
            <a:r>
              <a:rPr lang="fr-FR" sz="3600" dirty="0"/>
              <a:t>Si oui, alors </a:t>
            </a:r>
            <a:r>
              <a:rPr lang="fr-FR" sz="3600" dirty="0" err="1"/>
              <a:t>wod</a:t>
            </a:r>
            <a:r>
              <a:rPr lang="fr-FR" sz="3600" dirty="0"/>
              <a:t> est plus sensible au stress </a:t>
            </a:r>
            <a:r>
              <a:rPr lang="fr-FR" sz="3600" dirty="0" err="1"/>
              <a:t>coastal</a:t>
            </a:r>
            <a:r>
              <a:rPr lang="fr-FR" sz="3600" dirty="0"/>
              <a:t> qu’au stress off shore</a:t>
            </a:r>
          </a:p>
          <a:p>
            <a:pPr marL="571500" indent="-571500">
              <a:buFont typeface="Arial" panose="020B0604020202020204" pitchFamily="34" charset="0"/>
              <a:buChar char="•"/>
            </a:pPr>
            <a:endParaRPr lang="fr-FR" sz="3600" dirty="0"/>
          </a:p>
          <a:p>
            <a:pPr marL="571500" indent="-571500">
              <a:buFont typeface="Arial" panose="020B0604020202020204" pitchFamily="34" charset="0"/>
              <a:buChar char="•"/>
            </a:pPr>
            <a:r>
              <a:rPr lang="fr-FR" sz="3600" dirty="0"/>
              <a:t>La relation est plus forte pour les cellules 6 à 12 que pour les cellules 1 à 12. </a:t>
            </a:r>
          </a:p>
          <a:p>
            <a:pPr marL="571500" indent="-571500">
              <a:buFont typeface="Arial" panose="020B0604020202020204" pitchFamily="34" charset="0"/>
              <a:buChar char="•"/>
            </a:pPr>
            <a:r>
              <a:rPr lang="fr-FR" sz="3600" dirty="0"/>
              <a:t>Est-ce parce que la résolution océanographique dégrade le vent à la côte brouillant la relation?</a:t>
            </a:r>
          </a:p>
          <a:p>
            <a:pPr marL="571500" indent="-571500">
              <a:buFont typeface="Arial" panose="020B0604020202020204" pitchFamily="34" charset="0"/>
              <a:buChar char="•"/>
            </a:pPr>
            <a:r>
              <a:rPr lang="fr-FR" sz="3600" dirty="0">
                <a:solidFill>
                  <a:srgbClr val="FF0000"/>
                </a:solidFill>
              </a:rPr>
              <a:t>Et que c’est là qu’on pourrait gagner par paramétrisation une meilleure répercussion de tau sur </a:t>
            </a:r>
            <a:r>
              <a:rPr lang="fr-FR" sz="3600" dirty="0" err="1">
                <a:solidFill>
                  <a:srgbClr val="FF0000"/>
                </a:solidFill>
              </a:rPr>
              <a:t>wo</a:t>
            </a:r>
            <a:r>
              <a:rPr lang="fr-FR" sz="3600" dirty="0">
                <a:solidFill>
                  <a:srgbClr val="FF0000"/>
                </a:solidFill>
              </a:rPr>
              <a:t> et donc un meilleur refroidissement de la </a:t>
            </a:r>
            <a:r>
              <a:rPr lang="fr-FR" sz="3600" dirty="0" err="1">
                <a:solidFill>
                  <a:srgbClr val="FF0000"/>
                </a:solidFill>
              </a:rPr>
              <a:t>sst</a:t>
            </a:r>
            <a:r>
              <a:rPr lang="fr-FR" sz="3600" dirty="0">
                <a:solidFill>
                  <a:srgbClr val="FF0000"/>
                </a:solidFill>
              </a:rPr>
              <a:t> par l’océan et donc réduire le biais à moindre coût? </a:t>
            </a:r>
          </a:p>
        </p:txBody>
      </p:sp>
    </p:spTree>
    <p:extLst>
      <p:ext uri="{BB962C8B-B14F-4D97-AF65-F5344CB8AC3E}">
        <p14:creationId xmlns:p14="http://schemas.microsoft.com/office/powerpoint/2010/main" val="182692930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59745-FA45-C1C5-9D4A-AD7567EC72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C707B6-4501-8ECE-9C47-983E2FD58C8E}"/>
              </a:ext>
            </a:extLst>
          </p:cNvPr>
          <p:cNvSpPr>
            <a:spLocks noGrp="1"/>
          </p:cNvSpPr>
          <p:nvPr>
            <p:ph type="ctrTitle"/>
          </p:nvPr>
        </p:nvSpPr>
        <p:spPr/>
        <p:txBody>
          <a:bodyPr/>
          <a:lstStyle/>
          <a:p>
            <a:r>
              <a:rPr lang="fr-FR" dirty="0"/>
              <a:t>Coastal </a:t>
            </a:r>
            <a:r>
              <a:rPr lang="fr-FR" dirty="0">
                <a:solidFill>
                  <a:srgbClr val="0432FF"/>
                </a:solidFill>
              </a:rPr>
              <a:t>612</a:t>
            </a:r>
            <a:r>
              <a:rPr lang="fr-FR" dirty="0"/>
              <a:t> </a:t>
            </a:r>
            <a:r>
              <a:rPr lang="fr-FR" dirty="0" err="1"/>
              <a:t>cell</a:t>
            </a:r>
            <a:endParaRPr lang="fr-FR" dirty="0"/>
          </a:p>
        </p:txBody>
      </p:sp>
      <p:pic>
        <p:nvPicPr>
          <p:cNvPr id="4" name="Image 3">
            <a:hlinkClick r:id="rId2"/>
            <a:extLst>
              <a:ext uri="{FF2B5EF4-FFF2-40B4-BE49-F238E27FC236}">
                <a16:creationId xmlns:a16="http://schemas.microsoft.com/office/drawing/2014/main" id="{364F8D39-7876-D2C9-9620-BC6FF44D3D57}"/>
              </a:ext>
            </a:extLst>
          </p:cNvPr>
          <p:cNvPicPr>
            <a:picLocks noChangeAspect="1"/>
          </p:cNvPicPr>
          <p:nvPr/>
        </p:nvPicPr>
        <p:blipFill>
          <a:blip r:embed="rId3"/>
          <a:srcRect/>
          <a:stretch/>
        </p:blipFill>
        <p:spPr>
          <a:xfrm>
            <a:off x="720000" y="2466038"/>
            <a:ext cx="9360000" cy="7025075"/>
          </a:xfrm>
          <a:prstGeom prst="rect">
            <a:avLst/>
          </a:prstGeom>
        </p:spPr>
      </p:pic>
      <p:sp>
        <p:nvSpPr>
          <p:cNvPr id="3" name="ZoneTexte 2">
            <a:extLst>
              <a:ext uri="{FF2B5EF4-FFF2-40B4-BE49-F238E27FC236}">
                <a16:creationId xmlns:a16="http://schemas.microsoft.com/office/drawing/2014/main" id="{9A5FAA5F-69E6-441E-3603-2E22C874C1F7}"/>
              </a:ext>
            </a:extLst>
          </p:cNvPr>
          <p:cNvSpPr txBox="1"/>
          <p:nvPr/>
        </p:nvSpPr>
        <p:spPr>
          <a:xfrm>
            <a:off x="9711559" y="1571508"/>
            <a:ext cx="8024156" cy="4324838"/>
          </a:xfrm>
          <a:prstGeom prst="rect">
            <a:avLst/>
          </a:prstGeom>
          <a:noFill/>
        </p:spPr>
        <p:txBody>
          <a:bodyPr wrap="square" rtlCol="0">
            <a:spAutoFit/>
          </a:bodyPr>
          <a:lstStyle/>
          <a:p>
            <a:pPr algn="ctr"/>
            <a:r>
              <a:rPr lang="fr-FR" sz="3968" b="1" dirty="0">
                <a:solidFill>
                  <a:srgbClr val="0432FF"/>
                </a:solidFill>
              </a:rPr>
              <a:t>Regarder la famille</a:t>
            </a:r>
          </a:p>
          <a:p>
            <a:pPr algn="ctr"/>
            <a:endParaRPr lang="fr-FR" sz="3968" b="1" dirty="0">
              <a:solidFill>
                <a:srgbClr val="0432FF"/>
              </a:solidFill>
            </a:endParaRPr>
          </a:p>
          <a:p>
            <a:pPr algn="ctr"/>
            <a:r>
              <a:rPr lang="fr-FR" sz="4000" dirty="0"/>
              <a:t>cmip6_HadGEM3-GC31-??</a:t>
            </a:r>
          </a:p>
          <a:p>
            <a:pPr algn="ctr"/>
            <a:endParaRPr lang="fr-FR" sz="4000" b="1" dirty="0">
              <a:solidFill>
                <a:srgbClr val="0432FF"/>
              </a:solidFill>
            </a:endParaRPr>
          </a:p>
          <a:p>
            <a:pPr algn="ctr"/>
            <a:r>
              <a:rPr lang="fr-FR" sz="4000" b="1" dirty="0">
                <a:solidFill>
                  <a:srgbClr val="0432FF"/>
                </a:solidFill>
              </a:rPr>
              <a:t>Pour voir l’importance des cellules… </a:t>
            </a:r>
          </a:p>
          <a:p>
            <a:pPr algn="ctr"/>
            <a:r>
              <a:rPr lang="fr-FR" sz="4000" b="1" dirty="0">
                <a:solidFill>
                  <a:srgbClr val="0432FF"/>
                </a:solidFill>
              </a:rPr>
              <a:t>612 semble le plus parlant</a:t>
            </a:r>
            <a:r>
              <a:rPr lang="fr-FR" sz="3968" b="1" dirty="0">
                <a:solidFill>
                  <a:srgbClr val="0432FF"/>
                </a:solidFill>
              </a:rPr>
              <a:t> </a:t>
            </a:r>
          </a:p>
          <a:p>
            <a:pPr algn="ctr"/>
            <a:endParaRPr lang="fr-FR" sz="3600" dirty="0">
              <a:solidFill>
                <a:srgbClr val="FF0000"/>
              </a:solidFill>
            </a:endParaRPr>
          </a:p>
        </p:txBody>
      </p:sp>
      <p:pic>
        <p:nvPicPr>
          <p:cNvPr id="5" name="Image 4" descr="Une image contenant croquis, conception, clipart, dessin&#10;&#10;Description générée automatiquement">
            <a:hlinkClick r:id="rId4"/>
            <a:extLst>
              <a:ext uri="{FF2B5EF4-FFF2-40B4-BE49-F238E27FC236}">
                <a16:creationId xmlns:a16="http://schemas.microsoft.com/office/drawing/2014/main" id="{BF4BAB18-4258-2E24-DDBE-13BAF5368526}"/>
              </a:ext>
            </a:extLst>
          </p:cNvPr>
          <p:cNvPicPr>
            <a:picLocks noChangeAspect="1"/>
          </p:cNvPicPr>
          <p:nvPr/>
        </p:nvPicPr>
        <p:blipFill>
          <a:blip r:embed="rId5"/>
          <a:stretch>
            <a:fillRect/>
          </a:stretch>
        </p:blipFill>
        <p:spPr>
          <a:xfrm flipH="1">
            <a:off x="12893492" y="5563502"/>
            <a:ext cx="830145" cy="830145"/>
          </a:xfrm>
          <a:prstGeom prst="rect">
            <a:avLst/>
          </a:prstGeom>
          <a:ln w="50800">
            <a:solidFill>
              <a:srgbClr val="00B050"/>
            </a:solidFill>
          </a:ln>
        </p:spPr>
      </p:pic>
      <p:pic>
        <p:nvPicPr>
          <p:cNvPr id="6" name="Image 5" descr="Une image contenant croquis, conception, clipart, dessin&#10;&#10;Description générée automatiquement">
            <a:hlinkClick r:id="rId2"/>
            <a:extLst>
              <a:ext uri="{FF2B5EF4-FFF2-40B4-BE49-F238E27FC236}">
                <a16:creationId xmlns:a16="http://schemas.microsoft.com/office/drawing/2014/main" id="{101F0073-6902-ED95-A195-4D0F5F2110D7}"/>
              </a:ext>
            </a:extLst>
          </p:cNvPr>
          <p:cNvPicPr>
            <a:picLocks noChangeAspect="1"/>
          </p:cNvPicPr>
          <p:nvPr/>
        </p:nvPicPr>
        <p:blipFill>
          <a:blip r:embed="rId5"/>
          <a:stretch>
            <a:fillRect/>
          </a:stretch>
        </p:blipFill>
        <p:spPr>
          <a:xfrm flipH="1">
            <a:off x="3970562" y="1571508"/>
            <a:ext cx="830145" cy="830145"/>
          </a:xfrm>
          <a:prstGeom prst="rect">
            <a:avLst/>
          </a:prstGeom>
          <a:ln w="50800">
            <a:solidFill>
              <a:srgbClr val="00B050"/>
            </a:solidFill>
          </a:ln>
        </p:spPr>
      </p:pic>
    </p:spTree>
    <p:extLst>
      <p:ext uri="{BB962C8B-B14F-4D97-AF65-F5344CB8AC3E}">
        <p14:creationId xmlns:p14="http://schemas.microsoft.com/office/powerpoint/2010/main" val="329667547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D902-8D1B-DFB3-0942-D4CA98EECC01}"/>
            </a:ext>
          </a:extLst>
        </p:cNvPr>
        <p:cNvGrpSpPr/>
        <p:nvPr/>
      </p:nvGrpSpPr>
      <p:grpSpPr>
        <a:xfrm>
          <a:off x="0" y="0"/>
          <a:ext cx="0" cy="0"/>
          <a:chOff x="0" y="0"/>
          <a:chExt cx="0" cy="0"/>
        </a:xfrm>
      </p:grpSpPr>
      <p:sp>
        <p:nvSpPr>
          <p:cNvPr id="16385" name="Titre 1">
            <a:extLst>
              <a:ext uri="{FF2B5EF4-FFF2-40B4-BE49-F238E27FC236}">
                <a16:creationId xmlns:a16="http://schemas.microsoft.com/office/drawing/2014/main" id="{0CAF79AD-9D1F-4648-3809-4384BB4D2BC9}"/>
              </a:ext>
            </a:extLst>
          </p:cNvPr>
          <p:cNvSpPr>
            <a:spLocks noGrp="1"/>
          </p:cNvSpPr>
          <p:nvPr>
            <p:ph type="ctrTitle"/>
          </p:nvPr>
        </p:nvSpPr>
        <p:spPr>
          <a:xfrm>
            <a:off x="1440656" y="-1"/>
            <a:ext cx="15119350" cy="3052741"/>
          </a:xfrm>
        </p:spPr>
        <p:txBody>
          <a:bodyPr/>
          <a:lstStyle/>
          <a:p>
            <a:r>
              <a:rPr lang="fr-FR" altLang="fr-FR" sz="2315" dirty="0">
                <a:latin typeface="Calibri" panose="020F0502020204030204" pitchFamily="34" charset="0"/>
                <a:ea typeface="ＭＳ Ｐゴシック" panose="020B0600070205080204" pitchFamily="34" charset="-128"/>
              </a:rPr>
              <a:t> </a:t>
            </a:r>
          </a:p>
        </p:txBody>
      </p:sp>
      <p:sp>
        <p:nvSpPr>
          <p:cNvPr id="3" name="ZoneTexte 2">
            <a:extLst>
              <a:ext uri="{FF2B5EF4-FFF2-40B4-BE49-F238E27FC236}">
                <a16:creationId xmlns:a16="http://schemas.microsoft.com/office/drawing/2014/main" id="{F71D9A7B-A9ED-A107-F0CA-1C08CAFFFF31}"/>
              </a:ext>
            </a:extLst>
          </p:cNvPr>
          <p:cNvSpPr txBox="1">
            <a:spLocks noChangeArrowheads="1"/>
          </p:cNvSpPr>
          <p:nvPr/>
        </p:nvSpPr>
        <p:spPr bwMode="auto">
          <a:xfrm>
            <a:off x="2952592" y="450372"/>
            <a:ext cx="12082356" cy="5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976" b="1" dirty="0">
                <a:solidFill>
                  <a:srgbClr val="000000"/>
                </a:solidFill>
                <a:latin typeface="Comic Sans MS" panose="030F0902030302020204" pitchFamily="66" charset="0"/>
              </a:rPr>
              <a:t>Questions</a:t>
            </a:r>
          </a:p>
        </p:txBody>
      </p:sp>
      <p:sp>
        <p:nvSpPr>
          <p:cNvPr id="7" name="ZoneTexte 6">
            <a:extLst>
              <a:ext uri="{FF2B5EF4-FFF2-40B4-BE49-F238E27FC236}">
                <a16:creationId xmlns:a16="http://schemas.microsoft.com/office/drawing/2014/main" id="{8B787278-96EA-CAD9-2614-7AD0DACD40EA}"/>
              </a:ext>
            </a:extLst>
          </p:cNvPr>
          <p:cNvSpPr txBox="1"/>
          <p:nvPr/>
        </p:nvSpPr>
        <p:spPr>
          <a:xfrm>
            <a:off x="1648688" y="1656230"/>
            <a:ext cx="13130568" cy="9448740"/>
          </a:xfrm>
          <a:prstGeom prst="rect">
            <a:avLst/>
          </a:prstGeom>
          <a:solidFill>
            <a:srgbClr val="FFC000">
              <a:alpha val="66000"/>
            </a:srgbClr>
          </a:solidFill>
          <a:ln w="12700">
            <a:solidFill>
              <a:schemeClr val="tx1"/>
            </a:solidFill>
          </a:ln>
        </p:spPr>
        <p:txBody>
          <a:bodyPr wrap="square" rtlCol="0">
            <a:spAutoFit/>
          </a:bodyPr>
          <a:lstStyle/>
          <a:p>
            <a:pPr marL="472488" indent="-472488">
              <a:buFont typeface="Arial" panose="020B0604020202020204" pitchFamily="34" charset="0"/>
              <a:buChar char="•"/>
            </a:pPr>
            <a:r>
              <a:rPr lang="fr-FR" sz="3200" b="1" dirty="0">
                <a:solidFill>
                  <a:srgbClr val="0432FF"/>
                </a:solidFill>
              </a:rPr>
              <a:t>comment distingue </a:t>
            </a:r>
            <a:r>
              <a:rPr lang="fr-FR" sz="3200" b="1" dirty="0" err="1">
                <a:solidFill>
                  <a:srgbClr val="0432FF"/>
                </a:solidFill>
              </a:rPr>
              <a:t>t</a:t>
            </a:r>
            <a:r>
              <a:rPr lang="fr-FR" sz="3200" b="1" dirty="0">
                <a:solidFill>
                  <a:srgbClr val="0432FF"/>
                </a:solidFill>
              </a:rPr>
              <a:t> on et nomme </a:t>
            </a:r>
            <a:r>
              <a:rPr lang="fr-FR" sz="3200" b="1" dirty="0" err="1">
                <a:solidFill>
                  <a:srgbClr val="0432FF"/>
                </a:solidFill>
              </a:rPr>
              <a:t>t</a:t>
            </a:r>
            <a:r>
              <a:rPr lang="fr-FR" sz="3200" b="1" dirty="0">
                <a:solidFill>
                  <a:srgbClr val="0432FF"/>
                </a:solidFill>
              </a:rPr>
              <a:t> on « </a:t>
            </a:r>
            <a:r>
              <a:rPr lang="fr-FR" sz="3200" b="1" dirty="0" err="1">
                <a:solidFill>
                  <a:srgbClr val="0432FF"/>
                </a:solidFill>
              </a:rPr>
              <a:t>intermodèle</a:t>
            </a:r>
            <a:r>
              <a:rPr lang="fr-FR" sz="3200" b="1" dirty="0">
                <a:solidFill>
                  <a:srgbClr val="0432FF"/>
                </a:solidFill>
              </a:rPr>
              <a:t> » et non pour un modèle seul! Comme pour le lien inexistant  entre tau et </a:t>
            </a:r>
            <a:r>
              <a:rPr lang="fr-FR" sz="3200" b="1" dirty="0" err="1">
                <a:solidFill>
                  <a:srgbClr val="0432FF"/>
                </a:solidFill>
              </a:rPr>
              <a:t>wo</a:t>
            </a:r>
            <a:r>
              <a:rPr lang="fr-FR" sz="3200" b="1" dirty="0">
                <a:solidFill>
                  <a:srgbClr val="0432FF"/>
                </a:solidFill>
              </a:rPr>
              <a:t> sur l’ensemble des modèles et pourtant directement lié sur un même modèle</a:t>
            </a:r>
          </a:p>
          <a:p>
            <a:pPr marL="472488" indent="-472488">
              <a:buFont typeface="Arial" panose="020B0604020202020204" pitchFamily="34" charset="0"/>
              <a:buChar char="•"/>
            </a:pPr>
            <a:endParaRPr lang="fr-FR" sz="3200" b="1" dirty="0">
              <a:solidFill>
                <a:srgbClr val="0432FF"/>
              </a:solidFill>
            </a:endParaRPr>
          </a:p>
          <a:p>
            <a:endParaRPr lang="fr-FR" sz="3200" b="1" dirty="0">
              <a:solidFill>
                <a:srgbClr val="0432FF"/>
              </a:solidFill>
            </a:endParaRPr>
          </a:p>
          <a:p>
            <a:pPr marL="472488" indent="-472488">
              <a:buFont typeface="Arial" panose="020B0604020202020204" pitchFamily="34" charset="0"/>
              <a:buChar char="•"/>
            </a:pPr>
            <a:r>
              <a:rPr lang="fr-FR" sz="3200" b="1" dirty="0">
                <a:solidFill>
                  <a:srgbClr val="0432FF"/>
                </a:solidFill>
              </a:rPr>
              <a:t>Moyennes </a:t>
            </a:r>
            <a:r>
              <a:rPr lang="fr-FR" sz="3200" b="1" dirty="0" err="1">
                <a:solidFill>
                  <a:srgbClr val="0432FF"/>
                </a:solidFill>
              </a:rPr>
              <a:t>multimodèle</a:t>
            </a:r>
            <a:r>
              <a:rPr lang="fr-FR" sz="3200" b="1" dirty="0">
                <a:solidFill>
                  <a:srgbClr val="0432FF"/>
                </a:solidFill>
              </a:rPr>
              <a:t> Ensemble modèle utilisés très fréquemment </a:t>
            </a:r>
          </a:p>
          <a:p>
            <a:pPr marL="1310764" lvl="1" indent="-472488">
              <a:buFont typeface="Arial" panose="020B0604020202020204" pitchFamily="34" charset="0"/>
              <a:buChar char="•"/>
            </a:pPr>
            <a:r>
              <a:rPr lang="fr-FR" sz="3200" b="1" dirty="0">
                <a:solidFill>
                  <a:srgbClr val="0432FF"/>
                </a:solidFill>
              </a:rPr>
              <a:t>=&gt; si biais systémique il affecte les moyennes </a:t>
            </a:r>
            <a:r>
              <a:rPr lang="fr-FR" sz="3200" b="1" dirty="0" err="1">
                <a:solidFill>
                  <a:srgbClr val="0432FF"/>
                </a:solidFill>
              </a:rPr>
              <a:t>multimodèles</a:t>
            </a:r>
            <a:r>
              <a:rPr lang="fr-FR" sz="3200" b="1" dirty="0">
                <a:solidFill>
                  <a:srgbClr val="0432FF"/>
                </a:solidFill>
              </a:rPr>
              <a:t> </a:t>
            </a:r>
          </a:p>
          <a:p>
            <a:pPr marL="472488" indent="-472488">
              <a:buFont typeface="Arial" panose="020B0604020202020204" pitchFamily="34" charset="0"/>
              <a:buChar char="•"/>
            </a:pPr>
            <a:endParaRPr lang="fr-FR" sz="3200" b="1" dirty="0">
              <a:solidFill>
                <a:srgbClr val="0432FF"/>
              </a:solidFill>
            </a:endParaRPr>
          </a:p>
          <a:p>
            <a:pPr marL="472488" indent="-472488">
              <a:buFont typeface="Arial" panose="020B0604020202020204" pitchFamily="34" charset="0"/>
              <a:buChar char="•"/>
            </a:pPr>
            <a:r>
              <a:rPr lang="fr-FR" sz="3200" b="1" dirty="0">
                <a:solidFill>
                  <a:srgbClr val="0432FF"/>
                </a:solidFill>
              </a:rPr>
              <a:t>On caractérise les propriétés de l’ensemble des CMIP </a:t>
            </a:r>
          </a:p>
          <a:p>
            <a:pPr marL="472488" indent="-472488">
              <a:buFont typeface="Arial" panose="020B0604020202020204" pitchFamily="34" charset="0"/>
              <a:buChar char="•"/>
            </a:pPr>
            <a:endParaRPr lang="fr-FR" sz="3200" b="1" dirty="0">
              <a:solidFill>
                <a:srgbClr val="0432FF"/>
              </a:solidFill>
            </a:endParaRPr>
          </a:p>
          <a:p>
            <a:pPr marL="472488" indent="-472488">
              <a:buFont typeface="Arial" panose="020B0604020202020204" pitchFamily="34" charset="0"/>
              <a:buChar char="•"/>
            </a:pPr>
            <a:r>
              <a:rPr lang="fr-FR" sz="3200" b="1" dirty="0">
                <a:solidFill>
                  <a:srgbClr val="0432FF"/>
                </a:solidFill>
              </a:rPr>
              <a:t>Identification des biais systémique </a:t>
            </a:r>
          </a:p>
          <a:p>
            <a:pPr marL="472488" indent="-472488">
              <a:buFont typeface="Arial" panose="020B0604020202020204" pitchFamily="34" charset="0"/>
              <a:buChar char="•"/>
            </a:pPr>
            <a:endParaRPr lang="fr-FR" sz="3200" b="1" dirty="0">
              <a:solidFill>
                <a:srgbClr val="0432FF"/>
              </a:solidFill>
            </a:endParaRPr>
          </a:p>
          <a:p>
            <a:pPr marL="472488" indent="-472488">
              <a:buFont typeface="Arial" panose="020B0604020202020204" pitchFamily="34" charset="0"/>
              <a:buChar char="•"/>
            </a:pPr>
            <a:endParaRPr lang="fr-FR" sz="3200" b="1" dirty="0">
              <a:solidFill>
                <a:srgbClr val="0432FF"/>
              </a:solidFill>
            </a:endParaRPr>
          </a:p>
          <a:p>
            <a:pPr marL="472488" indent="-472488">
              <a:buFont typeface="Arial" panose="020B0604020202020204" pitchFamily="34" charset="0"/>
              <a:buChar char="•"/>
            </a:pPr>
            <a:r>
              <a:rPr lang="fr-FR" sz="3200" dirty="0"/>
              <a:t>nuage de l’ensemble d’opportunités CMIP… comme les planètes … opposé à ensemble de simu d’un modèle où on contrôle presque tout. </a:t>
            </a:r>
          </a:p>
          <a:p>
            <a:pPr marL="1310764" lvl="1" indent="-472488">
              <a:buFont typeface="Arial" panose="020B0604020202020204" pitchFamily="34" charset="0"/>
              <a:buChar char="•"/>
            </a:pPr>
            <a:r>
              <a:rPr lang="fr-FR" sz="3200" dirty="0"/>
              <a:t>Balzac: </a:t>
            </a:r>
          </a:p>
          <a:p>
            <a:pPr marL="2149040" lvl="2" indent="-472488">
              <a:buFont typeface="Arial" panose="020B0604020202020204" pitchFamily="34" charset="0"/>
              <a:buChar char="•"/>
            </a:pPr>
            <a:r>
              <a:rPr lang="fr-FR" sz="3200" dirty="0" err="1"/>
              <a:t>Massimilla</a:t>
            </a:r>
            <a:r>
              <a:rPr lang="fr-FR" sz="3200" dirty="0"/>
              <a:t> </a:t>
            </a:r>
            <a:r>
              <a:rPr lang="fr-FR" sz="3200" dirty="0" err="1"/>
              <a:t>Doni</a:t>
            </a:r>
            <a:endParaRPr lang="fr-FR" sz="3200" dirty="0"/>
          </a:p>
          <a:p>
            <a:pPr marL="2149040" lvl="2" indent="-472488">
              <a:buFont typeface="Arial" panose="020B0604020202020204" pitchFamily="34" charset="0"/>
              <a:buChar char="•"/>
            </a:pPr>
            <a:r>
              <a:rPr lang="fr-FR" sz="3200"/>
              <a:t>Le Chef-d'œuvre inconnu</a:t>
            </a:r>
            <a:endParaRPr lang="fr-FR" sz="3200" dirty="0"/>
          </a:p>
          <a:p>
            <a:pPr marL="1310764" lvl="1" indent="-472488">
              <a:buFont typeface="Arial" panose="020B0604020202020204" pitchFamily="34" charset="0"/>
              <a:buChar char="•"/>
            </a:pPr>
            <a:endParaRPr lang="fr-FR" sz="3200" b="1" dirty="0"/>
          </a:p>
        </p:txBody>
      </p:sp>
    </p:spTree>
    <p:extLst>
      <p:ext uri="{BB962C8B-B14F-4D97-AF65-F5344CB8AC3E}">
        <p14:creationId xmlns:p14="http://schemas.microsoft.com/office/powerpoint/2010/main" val="968333533"/>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6F557-4A2D-AAFB-299C-F51868CAB40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8F550FC-DE54-8C48-EACB-240F7E61DDC9}"/>
              </a:ext>
            </a:extLst>
          </p:cNvPr>
          <p:cNvSpPr txBox="1"/>
          <p:nvPr/>
        </p:nvSpPr>
        <p:spPr>
          <a:xfrm>
            <a:off x="662152" y="526038"/>
            <a:ext cx="16963696" cy="10248960"/>
          </a:xfrm>
          <a:prstGeom prst="rect">
            <a:avLst/>
          </a:prstGeom>
          <a:solidFill>
            <a:schemeClr val="bg2">
              <a:lumMod val="90000"/>
            </a:schemeClr>
          </a:solidFill>
        </p:spPr>
        <p:txBody>
          <a:bodyPr wrap="square" rtlCol="0">
            <a:spAutoFit/>
          </a:bodyPr>
          <a:lstStyle/>
          <a:p>
            <a:pPr marL="1143000" indent="-1143000">
              <a:buFont typeface="Arial" panose="020B0604020202020204" pitchFamily="34" charset="0"/>
              <a:buChar char="•"/>
            </a:pPr>
            <a:r>
              <a:rPr lang="fr-FR" sz="11000" b="1" dirty="0" err="1">
                <a:solidFill>
                  <a:srgbClr val="0070C0"/>
                </a:solidFill>
              </a:rPr>
              <a:t>sst</a:t>
            </a:r>
            <a:r>
              <a:rPr lang="fr-FR" sz="11000" b="1" dirty="0">
                <a:solidFill>
                  <a:srgbClr val="0070C0"/>
                </a:solidFill>
              </a:rPr>
              <a:t> dépend de </a:t>
            </a:r>
            <a:r>
              <a:rPr lang="fr-FR" sz="11000" b="1" dirty="0" err="1">
                <a:solidFill>
                  <a:srgbClr val="0070C0"/>
                </a:solidFill>
              </a:rPr>
              <a:t>wo</a:t>
            </a:r>
            <a:endParaRPr lang="fr-FR" sz="11000" b="1" dirty="0">
              <a:solidFill>
                <a:srgbClr val="0070C0"/>
              </a:solidFill>
            </a:endParaRPr>
          </a:p>
          <a:p>
            <a:pPr marL="1143000" indent="-1143000">
              <a:buFont typeface="Arial" panose="020B0604020202020204" pitchFamily="34" charset="0"/>
              <a:buChar char="•"/>
            </a:pPr>
            <a:r>
              <a:rPr lang="fr-FR" sz="11000" b="1" dirty="0" err="1">
                <a:solidFill>
                  <a:srgbClr val="0070C0"/>
                </a:solidFill>
              </a:rPr>
              <a:t>wo</a:t>
            </a:r>
            <a:r>
              <a:rPr lang="fr-FR" sz="11000" b="1" dirty="0">
                <a:solidFill>
                  <a:srgbClr val="0070C0"/>
                </a:solidFill>
              </a:rPr>
              <a:t> dépend de tau</a:t>
            </a:r>
          </a:p>
          <a:p>
            <a:pPr algn="ctr"/>
            <a:r>
              <a:rPr lang="fr-FR" sz="11000" b="1" dirty="0">
                <a:solidFill>
                  <a:srgbClr val="0070C0"/>
                </a:solidFill>
              </a:rPr>
              <a:t>=&gt; </a:t>
            </a:r>
            <a:r>
              <a:rPr lang="fr-FR" sz="11000" b="1" dirty="0" err="1">
                <a:solidFill>
                  <a:srgbClr val="0070C0"/>
                </a:solidFill>
              </a:rPr>
              <a:t>sst</a:t>
            </a:r>
            <a:r>
              <a:rPr lang="fr-FR" sz="11000" b="1" dirty="0">
                <a:solidFill>
                  <a:srgbClr val="0070C0"/>
                </a:solidFill>
              </a:rPr>
              <a:t> dépend il directement de tau?</a:t>
            </a:r>
          </a:p>
          <a:p>
            <a:pPr algn="ctr"/>
            <a:r>
              <a:rPr lang="fr-FR" sz="11000" b="1" dirty="0" err="1"/>
              <a:t>sst</a:t>
            </a:r>
            <a:r>
              <a:rPr lang="fr-FR" sz="11000" b="1" dirty="0"/>
              <a:t>=f( tau)</a:t>
            </a:r>
          </a:p>
          <a:p>
            <a:pPr algn="ctr"/>
            <a:r>
              <a:rPr lang="fr-FR" sz="11000" b="1" dirty="0">
                <a:solidFill>
                  <a:srgbClr val="C00000"/>
                </a:solidFill>
              </a:rPr>
              <a:t>oui/non</a:t>
            </a:r>
          </a:p>
        </p:txBody>
      </p:sp>
      <p:sp>
        <p:nvSpPr>
          <p:cNvPr id="3" name="Espace réservé du pied de page 2">
            <a:extLst>
              <a:ext uri="{FF2B5EF4-FFF2-40B4-BE49-F238E27FC236}">
                <a16:creationId xmlns:a16="http://schemas.microsoft.com/office/drawing/2014/main" id="{8D699D39-BFD2-90FE-871B-7B84AAF3DE20}"/>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E3B3A5F6-1856-6960-FB0A-EFC55995498A}"/>
              </a:ext>
            </a:extLst>
          </p:cNvPr>
          <p:cNvSpPr>
            <a:spLocks noGrp="1"/>
          </p:cNvSpPr>
          <p:nvPr>
            <p:ph type="sldNum" sz="quarter" idx="12"/>
          </p:nvPr>
        </p:nvSpPr>
        <p:spPr/>
        <p:txBody>
          <a:bodyPr/>
          <a:lstStyle/>
          <a:p>
            <a:pPr>
              <a:defRPr/>
            </a:pPr>
            <a:fld id="{A80E75F5-EB0F-344E-990A-2D3842577099}" type="slidenum">
              <a:rPr lang="fr-FR" altLang="fr-FR" smtClean="0"/>
              <a:pPr>
                <a:defRPr/>
              </a:pPr>
              <a:t>50</a:t>
            </a:fld>
            <a:endParaRPr lang="fr-FR" altLang="fr-FR"/>
          </a:p>
        </p:txBody>
      </p:sp>
      <p:sp>
        <p:nvSpPr>
          <p:cNvPr id="5" name="ZoneTexte 4">
            <a:extLst>
              <a:ext uri="{FF2B5EF4-FFF2-40B4-BE49-F238E27FC236}">
                <a16:creationId xmlns:a16="http://schemas.microsoft.com/office/drawing/2014/main" id="{5A73AB87-1E80-4946-4B20-18E7A109137A}"/>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781613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2AD98-DC73-1AFC-5CAA-A6E836C009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41059AA-273D-F640-6899-A1ECC2A32596}"/>
              </a:ext>
            </a:extLst>
          </p:cNvPr>
          <p:cNvSpPr>
            <a:spLocks noGrp="1"/>
          </p:cNvSpPr>
          <p:nvPr>
            <p:ph type="ctrTitle"/>
          </p:nvPr>
        </p:nvSpPr>
        <p:spPr/>
        <p:txBody>
          <a:bodyPr/>
          <a:lstStyle/>
          <a:p>
            <a:r>
              <a:rPr lang="fr-FR" dirty="0" err="1"/>
              <a:t>sst</a:t>
            </a:r>
            <a:r>
              <a:rPr lang="fr-FR" dirty="0"/>
              <a:t> = f(tau </a:t>
            </a:r>
            <a:r>
              <a:rPr lang="fr-FR" dirty="0" err="1"/>
              <a:t>coast</a:t>
            </a:r>
            <a:r>
              <a:rPr lang="fr-FR" dirty="0"/>
              <a:t> 612)</a:t>
            </a:r>
          </a:p>
        </p:txBody>
      </p:sp>
      <p:pic>
        <p:nvPicPr>
          <p:cNvPr id="4" name="Image 3">
            <a:extLst>
              <a:ext uri="{FF2B5EF4-FFF2-40B4-BE49-F238E27FC236}">
                <a16:creationId xmlns:a16="http://schemas.microsoft.com/office/drawing/2014/main" id="{50555058-FA87-88B7-5226-3A3F38932D5C}"/>
              </a:ext>
            </a:extLst>
          </p:cNvPr>
          <p:cNvPicPr>
            <a:picLocks noChangeAspect="1"/>
          </p:cNvPicPr>
          <p:nvPr/>
        </p:nvPicPr>
        <p:blipFill>
          <a:blip r:embed="rId2"/>
          <a:srcRect/>
          <a:stretch/>
        </p:blipFill>
        <p:spPr>
          <a:xfrm>
            <a:off x="720000" y="1507660"/>
            <a:ext cx="8640000" cy="8640000"/>
          </a:xfrm>
          <a:prstGeom prst="rect">
            <a:avLst/>
          </a:prstGeom>
        </p:spPr>
      </p:pic>
      <p:sp>
        <p:nvSpPr>
          <p:cNvPr id="3" name="ZoneTexte 2">
            <a:extLst>
              <a:ext uri="{FF2B5EF4-FFF2-40B4-BE49-F238E27FC236}">
                <a16:creationId xmlns:a16="http://schemas.microsoft.com/office/drawing/2014/main" id="{ACB6D529-79D3-E11C-46A8-515CF434F3E8}"/>
              </a:ext>
            </a:extLst>
          </p:cNvPr>
          <p:cNvSpPr txBox="1"/>
          <p:nvPr/>
        </p:nvSpPr>
        <p:spPr>
          <a:xfrm>
            <a:off x="9360000" y="1530668"/>
            <a:ext cx="8170763" cy="9736768"/>
          </a:xfrm>
          <a:prstGeom prst="rect">
            <a:avLst/>
          </a:prstGeom>
          <a:noFill/>
        </p:spPr>
        <p:txBody>
          <a:bodyPr wrap="square" rtlCol="0">
            <a:spAutoFit/>
          </a:bodyPr>
          <a:lstStyle/>
          <a:p>
            <a:pPr algn="ctr"/>
            <a:r>
              <a:rPr lang="fr-FR" sz="3968" b="1" dirty="0">
                <a:solidFill>
                  <a:srgbClr val="0432FF"/>
                </a:solidFill>
              </a:rPr>
              <a:t>a=-1.09	    r2=0.53</a:t>
            </a:r>
          </a:p>
          <a:p>
            <a:pPr algn="ctr"/>
            <a:r>
              <a:rPr lang="fr-FR" sz="3968" b="1" dirty="0"/>
              <a:t>Significatif?</a:t>
            </a:r>
          </a:p>
          <a:p>
            <a:pPr algn="ctr"/>
            <a:endParaRPr lang="fr-FR" sz="3968" b="1" dirty="0"/>
          </a:p>
          <a:p>
            <a:pPr algn="ctr"/>
            <a:r>
              <a:rPr lang="fr-FR" sz="3968" b="1" dirty="0" err="1">
                <a:solidFill>
                  <a:srgbClr val="FF0000"/>
                </a:solidFill>
              </a:rPr>
              <a:t>Qnet</a:t>
            </a:r>
            <a:r>
              <a:rPr lang="fr-FR" sz="3968" b="1" dirty="0">
                <a:solidFill>
                  <a:srgbClr val="FF0000"/>
                </a:solidFill>
              </a:rPr>
              <a:t> = f (tau)?</a:t>
            </a:r>
          </a:p>
          <a:p>
            <a:pPr marL="571500" indent="-571500">
              <a:buFont typeface="Arial" panose="020B0604020202020204" pitchFamily="34" charset="0"/>
              <a:buChar char="•"/>
            </a:pPr>
            <a:r>
              <a:rPr lang="fr-FR" sz="3600" dirty="0" err="1"/>
              <a:t>Sst</a:t>
            </a:r>
            <a:r>
              <a:rPr lang="fr-FR" sz="3600" dirty="0"/>
              <a:t> dépend de </a:t>
            </a:r>
            <a:r>
              <a:rPr lang="fr-FR" sz="3600" dirty="0" err="1"/>
              <a:t>wo</a:t>
            </a:r>
            <a:endParaRPr lang="fr-FR" sz="3600" dirty="0"/>
          </a:p>
          <a:p>
            <a:pPr marL="571500" indent="-571500">
              <a:buFont typeface="Arial" panose="020B0604020202020204" pitchFamily="34" charset="0"/>
              <a:buChar char="•"/>
            </a:pPr>
            <a:r>
              <a:rPr lang="fr-FR" sz="3600" dirty="0" err="1"/>
              <a:t>wo</a:t>
            </a:r>
            <a:r>
              <a:rPr lang="fr-FR" sz="3600" dirty="0"/>
              <a:t> dépend de tau</a:t>
            </a:r>
          </a:p>
          <a:p>
            <a:pPr marL="571500" indent="-571500">
              <a:buFont typeface="Arial" panose="020B0604020202020204" pitchFamily="34" charset="0"/>
              <a:buChar char="•"/>
            </a:pPr>
            <a:r>
              <a:rPr lang="fr-FR" sz="3600" dirty="0"/>
              <a:t>=&gt; </a:t>
            </a:r>
            <a:r>
              <a:rPr lang="fr-FR" sz="3600" dirty="0" err="1"/>
              <a:t>sst</a:t>
            </a:r>
            <a:r>
              <a:rPr lang="fr-FR" sz="3600" dirty="0"/>
              <a:t> dépend de tau directement ?</a:t>
            </a:r>
          </a:p>
          <a:p>
            <a:pPr marL="571500" indent="-571500">
              <a:buFont typeface="Arial" panose="020B0604020202020204" pitchFamily="34" charset="0"/>
              <a:buChar char="•"/>
            </a:pPr>
            <a:endParaRPr lang="fr-FR" sz="3600" dirty="0"/>
          </a:p>
          <a:p>
            <a:pPr marL="571500" indent="-571500">
              <a:buFont typeface="Arial" panose="020B0604020202020204" pitchFamily="34" charset="0"/>
              <a:buChar char="•"/>
            </a:pPr>
            <a:r>
              <a:rPr lang="fr-FR" sz="3600" dirty="0"/>
              <a:t>Mais </a:t>
            </a:r>
            <a:r>
              <a:rPr lang="fr-FR" sz="3600" dirty="0" err="1"/>
              <a:t>sst</a:t>
            </a:r>
            <a:r>
              <a:rPr lang="fr-FR" sz="3600" dirty="0"/>
              <a:t> dépendrait alors de tau pour 2 raisons: </a:t>
            </a:r>
          </a:p>
          <a:p>
            <a:pPr marL="571500" indent="-571500">
              <a:buFont typeface="Arial" panose="020B0604020202020204" pitchFamily="34" charset="0"/>
              <a:buChar char="•"/>
            </a:pPr>
            <a:endParaRPr lang="fr-FR" sz="3600" dirty="0"/>
          </a:p>
          <a:p>
            <a:pPr marL="1581226" lvl="1" indent="-742950">
              <a:buFont typeface="+mj-lt"/>
              <a:buAutoNum type="arabicPeriod"/>
            </a:pPr>
            <a:r>
              <a:rPr lang="fr-FR" sz="3600" dirty="0"/>
              <a:t>plus le stress/vent est fort plus il refroidit la surface </a:t>
            </a:r>
            <a:r>
              <a:rPr lang="fr-FR" sz="3600" dirty="0">
                <a:solidFill>
                  <a:srgbClr val="0432FF"/>
                </a:solidFill>
              </a:rPr>
              <a:t>(ça on sait)</a:t>
            </a:r>
          </a:p>
          <a:p>
            <a:pPr marL="1581226" lvl="1" indent="-742950">
              <a:buFont typeface="+mj-lt"/>
              <a:buAutoNum type="arabicPeriod"/>
            </a:pPr>
            <a:r>
              <a:rPr lang="fr-FR" sz="3600" dirty="0"/>
              <a:t>Plus le stress est fort, plus </a:t>
            </a:r>
            <a:r>
              <a:rPr lang="fr-FR" sz="3600" dirty="0" err="1"/>
              <a:t>wo</a:t>
            </a:r>
            <a:r>
              <a:rPr lang="fr-FR" sz="3600" dirty="0"/>
              <a:t> est fort et plus la subsurface refroidit la surface. </a:t>
            </a:r>
            <a:r>
              <a:rPr lang="fr-FR" sz="3600" dirty="0">
                <a:solidFill>
                  <a:srgbClr val="0432FF"/>
                </a:solidFill>
              </a:rPr>
              <a:t>(ça moins su ou tout au moins quantifié)</a:t>
            </a:r>
          </a:p>
        </p:txBody>
      </p:sp>
    </p:spTree>
    <p:extLst>
      <p:ext uri="{BB962C8B-B14F-4D97-AF65-F5344CB8AC3E}">
        <p14:creationId xmlns:p14="http://schemas.microsoft.com/office/powerpoint/2010/main" val="364127755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2C04-5268-896C-B34C-C45A9A51BED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19605CE-B3E8-9604-5BB8-D20F1AF072BC}"/>
              </a:ext>
            </a:extLst>
          </p:cNvPr>
          <p:cNvSpPr txBox="1"/>
          <p:nvPr/>
        </p:nvSpPr>
        <p:spPr>
          <a:xfrm>
            <a:off x="1440656" y="2228721"/>
            <a:ext cx="15119350" cy="8234818"/>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Et la RESOLUTION</a:t>
            </a:r>
          </a:p>
          <a:p>
            <a:pPr algn="ctr"/>
            <a:r>
              <a:rPr lang="fr-FR" sz="13228" b="1" dirty="0">
                <a:solidFill>
                  <a:srgbClr val="0070C0"/>
                </a:solidFill>
              </a:rPr>
              <a:t>Dans tout ça???</a:t>
            </a:r>
          </a:p>
          <a:p>
            <a:pPr algn="ctr"/>
            <a:endParaRPr lang="fr-FR" sz="13228" b="1" dirty="0">
              <a:solidFill>
                <a:srgbClr val="0070C0"/>
              </a:solidFill>
            </a:endParaRPr>
          </a:p>
          <a:p>
            <a:pPr algn="ctr"/>
            <a:r>
              <a:rPr lang="fr-FR" sz="13228" b="1" dirty="0">
                <a:solidFill>
                  <a:srgbClr val="0070C0"/>
                </a:solidFill>
              </a:rPr>
              <a:t>tau =&gt; </a:t>
            </a:r>
            <a:r>
              <a:rPr lang="fr-FR" sz="13228" b="1" dirty="0" err="1">
                <a:solidFill>
                  <a:srgbClr val="0070C0"/>
                </a:solidFill>
              </a:rPr>
              <a:t>wo</a:t>
            </a:r>
            <a:r>
              <a:rPr lang="fr-FR" sz="13228" b="1" dirty="0">
                <a:solidFill>
                  <a:srgbClr val="0070C0"/>
                </a:solidFill>
              </a:rPr>
              <a:t> =&gt; </a:t>
            </a:r>
            <a:r>
              <a:rPr lang="fr-FR" sz="13228" b="1" dirty="0" err="1">
                <a:solidFill>
                  <a:srgbClr val="0070C0"/>
                </a:solidFill>
              </a:rPr>
              <a:t>sst</a:t>
            </a:r>
            <a:endParaRPr lang="fr-FR" sz="13228" b="1" dirty="0">
              <a:solidFill>
                <a:srgbClr val="C00000"/>
              </a:solidFill>
            </a:endParaRPr>
          </a:p>
        </p:txBody>
      </p:sp>
      <p:sp>
        <p:nvSpPr>
          <p:cNvPr id="3" name="Espace réservé du pied de page 2">
            <a:extLst>
              <a:ext uri="{FF2B5EF4-FFF2-40B4-BE49-F238E27FC236}">
                <a16:creationId xmlns:a16="http://schemas.microsoft.com/office/drawing/2014/main" id="{A86D9778-5EEB-567E-26CC-3D6BF768CBF8}"/>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0F9C93B4-CECE-F904-2C44-AB448FBC0DD5}"/>
              </a:ext>
            </a:extLst>
          </p:cNvPr>
          <p:cNvSpPr>
            <a:spLocks noGrp="1"/>
          </p:cNvSpPr>
          <p:nvPr>
            <p:ph type="sldNum" sz="quarter" idx="12"/>
          </p:nvPr>
        </p:nvSpPr>
        <p:spPr/>
        <p:txBody>
          <a:bodyPr/>
          <a:lstStyle/>
          <a:p>
            <a:pPr>
              <a:defRPr/>
            </a:pPr>
            <a:fld id="{A80E75F5-EB0F-344E-990A-2D3842577099}" type="slidenum">
              <a:rPr lang="fr-FR" altLang="fr-FR" smtClean="0"/>
              <a:pPr>
                <a:defRPr/>
              </a:pPr>
              <a:t>52</a:t>
            </a:fld>
            <a:endParaRPr lang="fr-FR" altLang="fr-FR"/>
          </a:p>
        </p:txBody>
      </p:sp>
      <p:sp>
        <p:nvSpPr>
          <p:cNvPr id="5" name="ZoneTexte 4">
            <a:extLst>
              <a:ext uri="{FF2B5EF4-FFF2-40B4-BE49-F238E27FC236}">
                <a16:creationId xmlns:a16="http://schemas.microsoft.com/office/drawing/2014/main" id="{19739D70-B287-F5BF-1539-4E0B12D8F7A4}"/>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483589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7E05-0685-075C-A07F-B002F171E3A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F35882B-6CC0-C173-8BBF-2643CDB858E3}"/>
              </a:ext>
            </a:extLst>
          </p:cNvPr>
          <p:cNvSpPr txBox="1"/>
          <p:nvPr/>
        </p:nvSpPr>
        <p:spPr>
          <a:xfrm>
            <a:off x="1440656" y="2228721"/>
            <a:ext cx="15119350" cy="8234818"/>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tau dépend il  de la résolution ? </a:t>
            </a:r>
          </a:p>
          <a:p>
            <a:pPr algn="ctr"/>
            <a:r>
              <a:rPr lang="fr-FR" sz="13228" b="1" dirty="0"/>
              <a:t>tau=f( </a:t>
            </a:r>
            <a:r>
              <a:rPr lang="fr-FR" sz="13228" b="1" dirty="0" err="1"/>
              <a:t>dx,dy,dz</a:t>
            </a:r>
            <a:r>
              <a:rPr lang="fr-FR" sz="13228" b="1" dirty="0"/>
              <a:t>)</a:t>
            </a:r>
          </a:p>
          <a:p>
            <a:pPr algn="ctr"/>
            <a:r>
              <a:rPr lang="fr-FR" sz="13228" b="1" dirty="0">
                <a:solidFill>
                  <a:srgbClr val="C00000"/>
                </a:solidFill>
              </a:rPr>
              <a:t>oui/non</a:t>
            </a:r>
          </a:p>
        </p:txBody>
      </p:sp>
      <p:sp>
        <p:nvSpPr>
          <p:cNvPr id="3" name="Espace réservé du pied de page 2">
            <a:extLst>
              <a:ext uri="{FF2B5EF4-FFF2-40B4-BE49-F238E27FC236}">
                <a16:creationId xmlns:a16="http://schemas.microsoft.com/office/drawing/2014/main" id="{1FB520B8-D1AF-F7D5-08BF-1BA3D75023E6}"/>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11E52009-0EAA-785F-0320-AB4AF025D49C}"/>
              </a:ext>
            </a:extLst>
          </p:cNvPr>
          <p:cNvSpPr>
            <a:spLocks noGrp="1"/>
          </p:cNvSpPr>
          <p:nvPr>
            <p:ph type="sldNum" sz="quarter" idx="12"/>
          </p:nvPr>
        </p:nvSpPr>
        <p:spPr/>
        <p:txBody>
          <a:bodyPr/>
          <a:lstStyle/>
          <a:p>
            <a:pPr>
              <a:defRPr/>
            </a:pPr>
            <a:fld id="{A80E75F5-EB0F-344E-990A-2D3842577099}" type="slidenum">
              <a:rPr lang="fr-FR" altLang="fr-FR" smtClean="0"/>
              <a:pPr>
                <a:defRPr/>
              </a:pPr>
              <a:t>53</a:t>
            </a:fld>
            <a:endParaRPr lang="fr-FR" altLang="fr-FR"/>
          </a:p>
        </p:txBody>
      </p:sp>
      <p:sp>
        <p:nvSpPr>
          <p:cNvPr id="5" name="ZoneTexte 4">
            <a:extLst>
              <a:ext uri="{FF2B5EF4-FFF2-40B4-BE49-F238E27FC236}">
                <a16:creationId xmlns:a16="http://schemas.microsoft.com/office/drawing/2014/main" id="{871B28A1-D899-44DD-62F6-154CE737BB71}"/>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052151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0FDF-8D47-451B-1FC8-FFB56A31EF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9795CC-179F-AD4C-6F96-38B2420BB82E}"/>
              </a:ext>
            </a:extLst>
          </p:cNvPr>
          <p:cNvSpPr>
            <a:spLocks noGrp="1"/>
          </p:cNvSpPr>
          <p:nvPr>
            <p:ph type="ctrTitle"/>
          </p:nvPr>
        </p:nvSpPr>
        <p:spPr/>
        <p:txBody>
          <a:bodyPr/>
          <a:lstStyle/>
          <a:p>
            <a:r>
              <a:rPr lang="fr-FR" dirty="0"/>
              <a:t>tau = f(</a:t>
            </a:r>
            <a:r>
              <a:rPr lang="fr-FR" dirty="0">
                <a:solidFill>
                  <a:srgbClr val="0432FF"/>
                </a:solidFill>
              </a:rPr>
              <a:t>dx</a:t>
            </a:r>
            <a:r>
              <a:rPr lang="fr-FR" dirty="0"/>
              <a:t>)</a:t>
            </a:r>
          </a:p>
        </p:txBody>
      </p:sp>
      <p:pic>
        <p:nvPicPr>
          <p:cNvPr id="4" name="Image 3">
            <a:extLst>
              <a:ext uri="{FF2B5EF4-FFF2-40B4-BE49-F238E27FC236}">
                <a16:creationId xmlns:a16="http://schemas.microsoft.com/office/drawing/2014/main" id="{9D6BA40F-FF27-F8C2-70C6-017ACA3160B7}"/>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290617349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AF1A-3C00-CF34-2119-97F087BE6E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DF5B21-DE60-DF1B-D090-B65BFAD9EAC9}"/>
              </a:ext>
            </a:extLst>
          </p:cNvPr>
          <p:cNvSpPr>
            <a:spLocks noGrp="1"/>
          </p:cNvSpPr>
          <p:nvPr>
            <p:ph type="ctrTitle"/>
          </p:nvPr>
        </p:nvSpPr>
        <p:spPr/>
        <p:txBody>
          <a:bodyPr/>
          <a:lstStyle/>
          <a:p>
            <a:r>
              <a:rPr lang="fr-FR" dirty="0"/>
              <a:t>tau = f(</a:t>
            </a:r>
            <a:r>
              <a:rPr lang="fr-FR" dirty="0" err="1">
                <a:solidFill>
                  <a:srgbClr val="0432FF"/>
                </a:solidFill>
              </a:rPr>
              <a:t>dy</a:t>
            </a:r>
            <a:r>
              <a:rPr lang="fr-FR" dirty="0"/>
              <a:t>)</a:t>
            </a:r>
          </a:p>
        </p:txBody>
      </p:sp>
      <p:pic>
        <p:nvPicPr>
          <p:cNvPr id="4" name="Image 3">
            <a:extLst>
              <a:ext uri="{FF2B5EF4-FFF2-40B4-BE49-F238E27FC236}">
                <a16:creationId xmlns:a16="http://schemas.microsoft.com/office/drawing/2014/main" id="{882CFBB4-E66A-DDE7-0B60-E1C23E9C363C}"/>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379887051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1938-A3AC-D85D-2A7E-EF5D48ECBA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31AE6E-5C60-903D-684F-A46F19F033A1}"/>
              </a:ext>
            </a:extLst>
          </p:cNvPr>
          <p:cNvSpPr>
            <a:spLocks noGrp="1"/>
          </p:cNvSpPr>
          <p:nvPr>
            <p:ph type="ctrTitle"/>
          </p:nvPr>
        </p:nvSpPr>
        <p:spPr/>
        <p:txBody>
          <a:bodyPr/>
          <a:lstStyle/>
          <a:p>
            <a:r>
              <a:rPr lang="fr-FR" dirty="0"/>
              <a:t>tau = f(</a:t>
            </a:r>
            <a:r>
              <a:rPr lang="fr-FR" dirty="0">
                <a:solidFill>
                  <a:srgbClr val="0432FF"/>
                </a:solidFill>
              </a:rPr>
              <a:t>dz</a:t>
            </a:r>
            <a:r>
              <a:rPr lang="fr-FR" dirty="0"/>
              <a:t>)</a:t>
            </a:r>
          </a:p>
        </p:txBody>
      </p:sp>
      <p:pic>
        <p:nvPicPr>
          <p:cNvPr id="4" name="Image 3">
            <a:extLst>
              <a:ext uri="{FF2B5EF4-FFF2-40B4-BE49-F238E27FC236}">
                <a16:creationId xmlns:a16="http://schemas.microsoft.com/office/drawing/2014/main" id="{85F896D0-103F-E66B-5E58-C1F532B62F4B}"/>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341042448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FF912-6439-3DFC-6A4D-6C58A00312C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9394D52-5A46-9635-BECC-C52926AF20AA}"/>
              </a:ext>
            </a:extLst>
          </p:cNvPr>
          <p:cNvSpPr txBox="1"/>
          <p:nvPr/>
        </p:nvSpPr>
        <p:spPr>
          <a:xfrm>
            <a:off x="1440656" y="2228721"/>
            <a:ext cx="15119350" cy="8234818"/>
          </a:xfrm>
          <a:prstGeom prst="rect">
            <a:avLst/>
          </a:prstGeom>
          <a:solidFill>
            <a:schemeClr val="bg2">
              <a:lumMod val="90000"/>
            </a:schemeClr>
          </a:solidFill>
        </p:spPr>
        <p:txBody>
          <a:bodyPr wrap="square" rtlCol="0">
            <a:spAutoFit/>
          </a:bodyPr>
          <a:lstStyle/>
          <a:p>
            <a:pPr algn="ctr"/>
            <a:r>
              <a:rPr lang="fr-FR" sz="13228" b="1" dirty="0" err="1">
                <a:solidFill>
                  <a:srgbClr val="0070C0"/>
                </a:solidFill>
              </a:rPr>
              <a:t>wo</a:t>
            </a:r>
            <a:r>
              <a:rPr lang="fr-FR" sz="13228" b="1" dirty="0">
                <a:solidFill>
                  <a:srgbClr val="0070C0"/>
                </a:solidFill>
              </a:rPr>
              <a:t> dépend il  de la résolution ? </a:t>
            </a:r>
          </a:p>
          <a:p>
            <a:pPr algn="ctr"/>
            <a:r>
              <a:rPr lang="fr-FR" sz="13228" b="1" dirty="0" err="1"/>
              <a:t>wo</a:t>
            </a:r>
            <a:r>
              <a:rPr lang="fr-FR" sz="13228" b="1" dirty="0"/>
              <a:t>=f( </a:t>
            </a:r>
            <a:r>
              <a:rPr lang="fr-FR" sz="13228" b="1" dirty="0" err="1"/>
              <a:t>dx,dy,dz</a:t>
            </a:r>
            <a:r>
              <a:rPr lang="fr-FR" sz="13228" b="1" dirty="0"/>
              <a:t>)</a:t>
            </a:r>
          </a:p>
          <a:p>
            <a:pPr algn="ctr"/>
            <a:r>
              <a:rPr lang="fr-FR" sz="13228" b="1" dirty="0">
                <a:solidFill>
                  <a:srgbClr val="C00000"/>
                </a:solidFill>
              </a:rPr>
              <a:t>oui/non</a:t>
            </a:r>
          </a:p>
        </p:txBody>
      </p:sp>
      <p:sp>
        <p:nvSpPr>
          <p:cNvPr id="3" name="Espace réservé du pied de page 2">
            <a:extLst>
              <a:ext uri="{FF2B5EF4-FFF2-40B4-BE49-F238E27FC236}">
                <a16:creationId xmlns:a16="http://schemas.microsoft.com/office/drawing/2014/main" id="{9101EE56-DD08-AF3C-AA85-3EC5D4EFE2EE}"/>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1E785A99-A82B-E03A-0171-E82D22A86E16}"/>
              </a:ext>
            </a:extLst>
          </p:cNvPr>
          <p:cNvSpPr>
            <a:spLocks noGrp="1"/>
          </p:cNvSpPr>
          <p:nvPr>
            <p:ph type="sldNum" sz="quarter" idx="12"/>
          </p:nvPr>
        </p:nvSpPr>
        <p:spPr/>
        <p:txBody>
          <a:bodyPr/>
          <a:lstStyle/>
          <a:p>
            <a:pPr>
              <a:defRPr/>
            </a:pPr>
            <a:fld id="{A80E75F5-EB0F-344E-990A-2D3842577099}" type="slidenum">
              <a:rPr lang="fr-FR" altLang="fr-FR" smtClean="0"/>
              <a:pPr>
                <a:defRPr/>
              </a:pPr>
              <a:t>57</a:t>
            </a:fld>
            <a:endParaRPr lang="fr-FR" altLang="fr-FR"/>
          </a:p>
        </p:txBody>
      </p:sp>
      <p:sp>
        <p:nvSpPr>
          <p:cNvPr id="5" name="ZoneTexte 4">
            <a:extLst>
              <a:ext uri="{FF2B5EF4-FFF2-40B4-BE49-F238E27FC236}">
                <a16:creationId xmlns:a16="http://schemas.microsoft.com/office/drawing/2014/main" id="{97744B27-A54A-F208-7DBA-131E4C3E60BD}"/>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055148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E3E90-48C3-4FF0-0E22-CC25BE566BCA}"/>
              </a:ext>
            </a:extLst>
          </p:cNvPr>
          <p:cNvSpPr>
            <a:spLocks noGrp="1"/>
          </p:cNvSpPr>
          <p:nvPr>
            <p:ph type="ctrTitle"/>
          </p:nvPr>
        </p:nvSpPr>
        <p:spPr/>
        <p:txBody>
          <a:bodyPr/>
          <a:lstStyle/>
          <a:p>
            <a:r>
              <a:rPr lang="fr-FR" dirty="0" err="1"/>
              <a:t>wo</a:t>
            </a:r>
            <a:r>
              <a:rPr lang="fr-FR" dirty="0"/>
              <a:t> = f(</a:t>
            </a:r>
            <a:r>
              <a:rPr lang="fr-FR" dirty="0">
                <a:solidFill>
                  <a:srgbClr val="0432FF"/>
                </a:solidFill>
              </a:rPr>
              <a:t>dx</a:t>
            </a:r>
            <a:r>
              <a:rPr lang="fr-FR" dirty="0"/>
              <a:t>)</a:t>
            </a:r>
          </a:p>
        </p:txBody>
      </p:sp>
      <p:pic>
        <p:nvPicPr>
          <p:cNvPr id="4" name="Image 3">
            <a:extLst>
              <a:ext uri="{FF2B5EF4-FFF2-40B4-BE49-F238E27FC236}">
                <a16:creationId xmlns:a16="http://schemas.microsoft.com/office/drawing/2014/main" id="{689891A9-7E0B-0E65-DDA4-47D50323B60D}"/>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425927087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3DC4F-A84C-6699-2BAA-46F0479BE2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8E7F91-1C58-84A5-14BA-BFFEC8D72C24}"/>
              </a:ext>
            </a:extLst>
          </p:cNvPr>
          <p:cNvSpPr>
            <a:spLocks noGrp="1"/>
          </p:cNvSpPr>
          <p:nvPr>
            <p:ph type="ctrTitle"/>
          </p:nvPr>
        </p:nvSpPr>
        <p:spPr/>
        <p:txBody>
          <a:bodyPr/>
          <a:lstStyle/>
          <a:p>
            <a:r>
              <a:rPr lang="fr-FR" dirty="0" err="1"/>
              <a:t>wo</a:t>
            </a:r>
            <a:r>
              <a:rPr lang="fr-FR" dirty="0"/>
              <a:t> = f(</a:t>
            </a:r>
            <a:r>
              <a:rPr lang="fr-FR" dirty="0" err="1">
                <a:solidFill>
                  <a:srgbClr val="0432FF"/>
                </a:solidFill>
              </a:rPr>
              <a:t>dy</a:t>
            </a:r>
            <a:r>
              <a:rPr lang="fr-FR" dirty="0"/>
              <a:t>)</a:t>
            </a:r>
          </a:p>
        </p:txBody>
      </p:sp>
      <p:pic>
        <p:nvPicPr>
          <p:cNvPr id="4" name="Image 3">
            <a:extLst>
              <a:ext uri="{FF2B5EF4-FFF2-40B4-BE49-F238E27FC236}">
                <a16:creationId xmlns:a16="http://schemas.microsoft.com/office/drawing/2014/main" id="{245098E5-D0CE-5B2B-8183-0D3BE8F5C8E6}"/>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13183965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50D2F-DE1E-D930-F589-D82C54DE48A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E3ED3D1-D1C6-B018-5CA5-2045A3C3506C}"/>
              </a:ext>
            </a:extLst>
          </p:cNvPr>
          <p:cNvSpPr txBox="1"/>
          <p:nvPr/>
        </p:nvSpPr>
        <p:spPr>
          <a:xfrm>
            <a:off x="1440656" y="2228722"/>
            <a:ext cx="15119350" cy="6199198"/>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1: </a:t>
            </a:r>
            <a:r>
              <a:rPr lang="fr-FR" sz="13228" b="1" dirty="0" err="1">
                <a:solidFill>
                  <a:srgbClr val="0070C0"/>
                </a:solidFill>
              </a:rPr>
              <a:t>Tsub</a:t>
            </a:r>
            <a:r>
              <a:rPr lang="fr-FR" sz="13228" b="1" dirty="0">
                <a:solidFill>
                  <a:srgbClr val="0070C0"/>
                </a:solidFill>
              </a:rPr>
              <a:t> = f (EUC)</a:t>
            </a:r>
          </a:p>
          <a:p>
            <a:pPr algn="ctr"/>
            <a:r>
              <a:rPr lang="fr-FR" sz="13228" b="1" dirty="0">
                <a:solidFill>
                  <a:srgbClr val="0070C0"/>
                </a:solidFill>
              </a:rPr>
              <a:t>Et </a:t>
            </a:r>
          </a:p>
          <a:p>
            <a:pPr algn="ctr"/>
            <a:r>
              <a:rPr lang="fr-FR" sz="13228" b="1" dirty="0" err="1">
                <a:solidFill>
                  <a:srgbClr val="0070C0"/>
                </a:solidFill>
              </a:rPr>
              <a:t>sst</a:t>
            </a:r>
            <a:r>
              <a:rPr lang="fr-FR" sz="13228" b="1" dirty="0">
                <a:solidFill>
                  <a:srgbClr val="0070C0"/>
                </a:solidFill>
              </a:rPr>
              <a:t>=f(</a:t>
            </a:r>
            <a:r>
              <a:rPr lang="fr-FR" sz="13228" b="1" dirty="0" err="1">
                <a:solidFill>
                  <a:srgbClr val="0070C0"/>
                </a:solidFill>
              </a:rPr>
              <a:t>Tsub</a:t>
            </a:r>
            <a:r>
              <a:rPr lang="fr-FR" sz="13228" b="1" dirty="0">
                <a:solidFill>
                  <a:srgbClr val="0070C0"/>
                </a:solidFill>
              </a:rPr>
              <a:t>)</a:t>
            </a:r>
          </a:p>
        </p:txBody>
      </p:sp>
      <p:sp>
        <p:nvSpPr>
          <p:cNvPr id="3" name="Espace réservé du pied de page 2">
            <a:extLst>
              <a:ext uri="{FF2B5EF4-FFF2-40B4-BE49-F238E27FC236}">
                <a16:creationId xmlns:a16="http://schemas.microsoft.com/office/drawing/2014/main" id="{94119900-C54E-2C15-63BE-0B68BDBAB00F}"/>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D074EA9F-983D-CF63-591E-18D02A3D786C}"/>
              </a:ext>
            </a:extLst>
          </p:cNvPr>
          <p:cNvSpPr>
            <a:spLocks noGrp="1"/>
          </p:cNvSpPr>
          <p:nvPr>
            <p:ph type="sldNum" sz="quarter" idx="12"/>
          </p:nvPr>
        </p:nvSpPr>
        <p:spPr/>
        <p:txBody>
          <a:bodyPr/>
          <a:lstStyle/>
          <a:p>
            <a:pPr>
              <a:defRPr/>
            </a:pPr>
            <a:fld id="{A80E75F5-EB0F-344E-990A-2D3842577099}" type="slidenum">
              <a:rPr lang="fr-FR" altLang="fr-FR" smtClean="0"/>
              <a:pPr>
                <a:defRPr/>
              </a:pPr>
              <a:t>6</a:t>
            </a:fld>
            <a:endParaRPr lang="fr-FR" altLang="fr-FR"/>
          </a:p>
        </p:txBody>
      </p:sp>
      <p:sp>
        <p:nvSpPr>
          <p:cNvPr id="5" name="ZoneTexte 4">
            <a:extLst>
              <a:ext uri="{FF2B5EF4-FFF2-40B4-BE49-F238E27FC236}">
                <a16:creationId xmlns:a16="http://schemas.microsoft.com/office/drawing/2014/main" id="{92D581FA-8709-D922-C1E8-E658182D637B}"/>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07001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63820-1442-6842-9453-DB2739EE94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BAD37D4-1D72-D5B4-A5DF-9D5B9764554F}"/>
              </a:ext>
            </a:extLst>
          </p:cNvPr>
          <p:cNvSpPr>
            <a:spLocks noGrp="1"/>
          </p:cNvSpPr>
          <p:nvPr>
            <p:ph type="ctrTitle"/>
          </p:nvPr>
        </p:nvSpPr>
        <p:spPr/>
        <p:txBody>
          <a:bodyPr/>
          <a:lstStyle/>
          <a:p>
            <a:r>
              <a:rPr lang="fr-FR" dirty="0" err="1"/>
              <a:t>wo</a:t>
            </a:r>
            <a:r>
              <a:rPr lang="fr-FR" dirty="0"/>
              <a:t> = f(</a:t>
            </a:r>
            <a:r>
              <a:rPr lang="fr-FR" dirty="0">
                <a:solidFill>
                  <a:srgbClr val="0432FF"/>
                </a:solidFill>
              </a:rPr>
              <a:t>dz</a:t>
            </a:r>
            <a:r>
              <a:rPr lang="fr-FR" dirty="0"/>
              <a:t>)</a:t>
            </a:r>
          </a:p>
        </p:txBody>
      </p:sp>
      <p:pic>
        <p:nvPicPr>
          <p:cNvPr id="4" name="Image 3">
            <a:extLst>
              <a:ext uri="{FF2B5EF4-FFF2-40B4-BE49-F238E27FC236}">
                <a16:creationId xmlns:a16="http://schemas.microsoft.com/office/drawing/2014/main" id="{95C96FB8-E752-7C21-88E4-A6855D47ED8E}"/>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191279022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3D929-F07C-FE38-CB31-2930AD94058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503D534-ABB3-0D3D-0238-35C8CE06DE27}"/>
              </a:ext>
            </a:extLst>
          </p:cNvPr>
          <p:cNvSpPr txBox="1"/>
          <p:nvPr/>
        </p:nvSpPr>
        <p:spPr>
          <a:xfrm>
            <a:off x="1440656" y="2228721"/>
            <a:ext cx="15119350" cy="8234818"/>
          </a:xfrm>
          <a:prstGeom prst="rect">
            <a:avLst/>
          </a:prstGeom>
          <a:solidFill>
            <a:schemeClr val="bg2">
              <a:lumMod val="90000"/>
            </a:schemeClr>
          </a:solidFill>
        </p:spPr>
        <p:txBody>
          <a:bodyPr wrap="square" rtlCol="0">
            <a:spAutoFit/>
          </a:bodyPr>
          <a:lstStyle/>
          <a:p>
            <a:pPr algn="ctr"/>
            <a:r>
              <a:rPr lang="fr-FR" sz="13228" b="1" dirty="0" err="1">
                <a:solidFill>
                  <a:srgbClr val="0070C0"/>
                </a:solidFill>
              </a:rPr>
              <a:t>sst</a:t>
            </a:r>
            <a:r>
              <a:rPr lang="fr-FR" sz="13228" b="1" dirty="0">
                <a:solidFill>
                  <a:srgbClr val="0070C0"/>
                </a:solidFill>
              </a:rPr>
              <a:t> dépend elle  de la résolution ? </a:t>
            </a:r>
          </a:p>
          <a:p>
            <a:pPr algn="ctr"/>
            <a:r>
              <a:rPr lang="fr-FR" sz="13228" b="1" dirty="0" err="1"/>
              <a:t>sst</a:t>
            </a:r>
            <a:r>
              <a:rPr lang="fr-FR" sz="13228" b="1" dirty="0"/>
              <a:t>=f( </a:t>
            </a:r>
            <a:r>
              <a:rPr lang="fr-FR" sz="13228" b="1" dirty="0" err="1"/>
              <a:t>dx,dy,dz</a:t>
            </a:r>
            <a:r>
              <a:rPr lang="fr-FR" sz="13228" b="1" dirty="0"/>
              <a:t>)</a:t>
            </a:r>
          </a:p>
          <a:p>
            <a:pPr algn="ctr"/>
            <a:r>
              <a:rPr lang="fr-FR" sz="13228" b="1" dirty="0">
                <a:solidFill>
                  <a:srgbClr val="C00000"/>
                </a:solidFill>
              </a:rPr>
              <a:t>oui/non</a:t>
            </a:r>
          </a:p>
        </p:txBody>
      </p:sp>
      <p:sp>
        <p:nvSpPr>
          <p:cNvPr id="3" name="Espace réservé du pied de page 2">
            <a:extLst>
              <a:ext uri="{FF2B5EF4-FFF2-40B4-BE49-F238E27FC236}">
                <a16:creationId xmlns:a16="http://schemas.microsoft.com/office/drawing/2014/main" id="{A5D30594-2123-6583-FEF0-5467E1F315DA}"/>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194065BA-4ACF-6192-4F8A-9C03D2EAC29F}"/>
              </a:ext>
            </a:extLst>
          </p:cNvPr>
          <p:cNvSpPr>
            <a:spLocks noGrp="1"/>
          </p:cNvSpPr>
          <p:nvPr>
            <p:ph type="sldNum" sz="quarter" idx="12"/>
          </p:nvPr>
        </p:nvSpPr>
        <p:spPr/>
        <p:txBody>
          <a:bodyPr/>
          <a:lstStyle/>
          <a:p>
            <a:pPr>
              <a:defRPr/>
            </a:pPr>
            <a:fld id="{A80E75F5-EB0F-344E-990A-2D3842577099}" type="slidenum">
              <a:rPr lang="fr-FR" altLang="fr-FR" smtClean="0"/>
              <a:pPr>
                <a:defRPr/>
              </a:pPr>
              <a:t>61</a:t>
            </a:fld>
            <a:endParaRPr lang="fr-FR" altLang="fr-FR"/>
          </a:p>
        </p:txBody>
      </p:sp>
      <p:sp>
        <p:nvSpPr>
          <p:cNvPr id="5" name="ZoneTexte 4">
            <a:extLst>
              <a:ext uri="{FF2B5EF4-FFF2-40B4-BE49-F238E27FC236}">
                <a16:creationId xmlns:a16="http://schemas.microsoft.com/office/drawing/2014/main" id="{37270C75-8F5C-C123-BE08-441AD95198CB}"/>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029722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F929-48B8-5D9F-C80A-E269758161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BA00D43-A8D3-E241-24AE-2E015E47FF8F}"/>
              </a:ext>
            </a:extLst>
          </p:cNvPr>
          <p:cNvSpPr>
            <a:spLocks noGrp="1"/>
          </p:cNvSpPr>
          <p:nvPr>
            <p:ph type="ctrTitle"/>
          </p:nvPr>
        </p:nvSpPr>
        <p:spPr/>
        <p:txBody>
          <a:bodyPr/>
          <a:lstStyle/>
          <a:p>
            <a:r>
              <a:rPr lang="fr-FR" dirty="0" err="1"/>
              <a:t>sst</a:t>
            </a:r>
            <a:r>
              <a:rPr lang="fr-FR" dirty="0"/>
              <a:t> = f(</a:t>
            </a:r>
            <a:r>
              <a:rPr lang="fr-FR" dirty="0">
                <a:solidFill>
                  <a:srgbClr val="0432FF"/>
                </a:solidFill>
              </a:rPr>
              <a:t>dx</a:t>
            </a:r>
            <a:r>
              <a:rPr lang="fr-FR" dirty="0"/>
              <a:t>)</a:t>
            </a:r>
          </a:p>
        </p:txBody>
      </p:sp>
      <p:pic>
        <p:nvPicPr>
          <p:cNvPr id="4" name="Image 3">
            <a:extLst>
              <a:ext uri="{FF2B5EF4-FFF2-40B4-BE49-F238E27FC236}">
                <a16:creationId xmlns:a16="http://schemas.microsoft.com/office/drawing/2014/main" id="{B8B2906C-E2ED-6A0F-EF0C-E69E9E5389E0}"/>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330985555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F3A93-305F-8D5A-7DAC-8A0213B5CF9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CEFD8C-4192-C407-910B-892AFE5CF0E5}"/>
              </a:ext>
            </a:extLst>
          </p:cNvPr>
          <p:cNvSpPr>
            <a:spLocks noGrp="1"/>
          </p:cNvSpPr>
          <p:nvPr>
            <p:ph type="ctrTitle"/>
          </p:nvPr>
        </p:nvSpPr>
        <p:spPr/>
        <p:txBody>
          <a:bodyPr/>
          <a:lstStyle/>
          <a:p>
            <a:r>
              <a:rPr lang="fr-FR" dirty="0" err="1"/>
              <a:t>sst</a:t>
            </a:r>
            <a:r>
              <a:rPr lang="fr-FR" dirty="0"/>
              <a:t> = f(</a:t>
            </a:r>
            <a:r>
              <a:rPr lang="fr-FR" dirty="0" err="1">
                <a:solidFill>
                  <a:srgbClr val="0432FF"/>
                </a:solidFill>
              </a:rPr>
              <a:t>dy</a:t>
            </a:r>
            <a:r>
              <a:rPr lang="fr-FR" dirty="0"/>
              <a:t>)</a:t>
            </a:r>
          </a:p>
        </p:txBody>
      </p:sp>
      <p:pic>
        <p:nvPicPr>
          <p:cNvPr id="4" name="Image 3">
            <a:extLst>
              <a:ext uri="{FF2B5EF4-FFF2-40B4-BE49-F238E27FC236}">
                <a16:creationId xmlns:a16="http://schemas.microsoft.com/office/drawing/2014/main" id="{7D7D7179-5F31-3E89-51B3-6F3BED57DCBE}"/>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133905690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7D470-705F-62A7-93FE-057080B353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FD383A-2D02-D47E-D171-5DAAEFD65398}"/>
              </a:ext>
            </a:extLst>
          </p:cNvPr>
          <p:cNvSpPr>
            <a:spLocks noGrp="1"/>
          </p:cNvSpPr>
          <p:nvPr>
            <p:ph type="ctrTitle"/>
          </p:nvPr>
        </p:nvSpPr>
        <p:spPr/>
        <p:txBody>
          <a:bodyPr/>
          <a:lstStyle/>
          <a:p>
            <a:r>
              <a:rPr lang="fr-FR" dirty="0" err="1"/>
              <a:t>sst</a:t>
            </a:r>
            <a:r>
              <a:rPr lang="fr-FR" dirty="0"/>
              <a:t> = f(</a:t>
            </a:r>
            <a:r>
              <a:rPr lang="fr-FR" dirty="0">
                <a:solidFill>
                  <a:srgbClr val="0432FF"/>
                </a:solidFill>
              </a:rPr>
              <a:t>dz</a:t>
            </a:r>
            <a:r>
              <a:rPr lang="fr-FR" dirty="0"/>
              <a:t>)</a:t>
            </a:r>
          </a:p>
        </p:txBody>
      </p:sp>
      <p:pic>
        <p:nvPicPr>
          <p:cNvPr id="4" name="Image 3">
            <a:extLst>
              <a:ext uri="{FF2B5EF4-FFF2-40B4-BE49-F238E27FC236}">
                <a16:creationId xmlns:a16="http://schemas.microsoft.com/office/drawing/2014/main" id="{ECD5E89C-EA59-3EF0-84F7-19E01217AF68}"/>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178683406"/>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C284-34D9-01B0-C134-D803264D659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EF6C1CD-BBA2-3FAF-55EE-CB051CC4680A}"/>
              </a:ext>
            </a:extLst>
          </p:cNvPr>
          <p:cNvSpPr txBox="1"/>
          <p:nvPr/>
        </p:nvSpPr>
        <p:spPr>
          <a:xfrm>
            <a:off x="898637" y="1960708"/>
            <a:ext cx="16055509" cy="6863417"/>
          </a:xfrm>
          <a:prstGeom prst="rect">
            <a:avLst/>
          </a:prstGeom>
          <a:solidFill>
            <a:schemeClr val="bg2">
              <a:lumMod val="90000"/>
            </a:schemeClr>
          </a:solidFill>
        </p:spPr>
        <p:txBody>
          <a:bodyPr wrap="square" rtlCol="0">
            <a:spAutoFit/>
          </a:bodyPr>
          <a:lstStyle/>
          <a:p>
            <a:pPr algn="ctr"/>
            <a:r>
              <a:rPr lang="fr-FR" sz="11000" b="1" dirty="0">
                <a:solidFill>
                  <a:srgbClr val="0070C0"/>
                </a:solidFill>
              </a:rPr>
              <a:t>sst-T_31_108m dépend elle  de la résolution ? </a:t>
            </a:r>
          </a:p>
          <a:p>
            <a:pPr algn="ctr"/>
            <a:r>
              <a:rPr lang="fr-FR" sz="11000" b="1" dirty="0"/>
              <a:t>sst-T_31_108m=f( </a:t>
            </a:r>
            <a:r>
              <a:rPr lang="fr-FR" sz="11000" b="1" dirty="0" err="1"/>
              <a:t>dx,dy,dz</a:t>
            </a:r>
            <a:r>
              <a:rPr lang="fr-FR" sz="11000" b="1" dirty="0"/>
              <a:t>)</a:t>
            </a:r>
          </a:p>
          <a:p>
            <a:pPr algn="ctr"/>
            <a:r>
              <a:rPr lang="fr-FR" sz="11000" b="1" dirty="0">
                <a:solidFill>
                  <a:srgbClr val="C00000"/>
                </a:solidFill>
              </a:rPr>
              <a:t>oui/non</a:t>
            </a:r>
          </a:p>
        </p:txBody>
      </p:sp>
      <p:sp>
        <p:nvSpPr>
          <p:cNvPr id="3" name="Espace réservé du pied de page 2">
            <a:extLst>
              <a:ext uri="{FF2B5EF4-FFF2-40B4-BE49-F238E27FC236}">
                <a16:creationId xmlns:a16="http://schemas.microsoft.com/office/drawing/2014/main" id="{02A470C7-6234-EE8B-523A-6104030782C8}"/>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76739679-9A5A-72EF-6897-898A7E1EA0C6}"/>
              </a:ext>
            </a:extLst>
          </p:cNvPr>
          <p:cNvSpPr>
            <a:spLocks noGrp="1"/>
          </p:cNvSpPr>
          <p:nvPr>
            <p:ph type="sldNum" sz="quarter" idx="12"/>
          </p:nvPr>
        </p:nvSpPr>
        <p:spPr/>
        <p:txBody>
          <a:bodyPr/>
          <a:lstStyle/>
          <a:p>
            <a:pPr>
              <a:defRPr/>
            </a:pPr>
            <a:fld id="{A80E75F5-EB0F-344E-990A-2D3842577099}" type="slidenum">
              <a:rPr lang="fr-FR" altLang="fr-FR" smtClean="0"/>
              <a:pPr>
                <a:defRPr/>
              </a:pPr>
              <a:t>65</a:t>
            </a:fld>
            <a:endParaRPr lang="fr-FR" altLang="fr-FR"/>
          </a:p>
        </p:txBody>
      </p:sp>
      <p:sp>
        <p:nvSpPr>
          <p:cNvPr id="5" name="ZoneTexte 4">
            <a:extLst>
              <a:ext uri="{FF2B5EF4-FFF2-40B4-BE49-F238E27FC236}">
                <a16:creationId xmlns:a16="http://schemas.microsoft.com/office/drawing/2014/main" id="{5C3D145B-251B-3529-B3F8-CFC596D34072}"/>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889691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C2D8-7EC9-9078-F78E-48A8EEE0C0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DB0EA3-F892-D9A3-246E-4FF5F49875E1}"/>
              </a:ext>
            </a:extLst>
          </p:cNvPr>
          <p:cNvSpPr>
            <a:spLocks noGrp="1"/>
          </p:cNvSpPr>
          <p:nvPr>
            <p:ph type="ctrTitle"/>
          </p:nvPr>
        </p:nvSpPr>
        <p:spPr/>
        <p:txBody>
          <a:bodyPr/>
          <a:lstStyle/>
          <a:p>
            <a:r>
              <a:rPr lang="fr-FR" dirty="0"/>
              <a:t>sst-T_31_108m = f(</a:t>
            </a:r>
            <a:r>
              <a:rPr lang="fr-FR" dirty="0">
                <a:solidFill>
                  <a:srgbClr val="0432FF"/>
                </a:solidFill>
              </a:rPr>
              <a:t>dx</a:t>
            </a:r>
            <a:r>
              <a:rPr lang="fr-FR" dirty="0"/>
              <a:t>)</a:t>
            </a:r>
          </a:p>
        </p:txBody>
      </p:sp>
      <p:pic>
        <p:nvPicPr>
          <p:cNvPr id="4" name="Image 3">
            <a:extLst>
              <a:ext uri="{FF2B5EF4-FFF2-40B4-BE49-F238E27FC236}">
                <a16:creationId xmlns:a16="http://schemas.microsoft.com/office/drawing/2014/main" id="{A16196E6-C562-ACD6-90A9-D5386EAF5CCC}"/>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4290708641"/>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3105-B721-A196-9AE5-DD88E056FA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B334A2-86EF-9F4B-64AA-1F320AFAEA4A}"/>
              </a:ext>
            </a:extLst>
          </p:cNvPr>
          <p:cNvSpPr>
            <a:spLocks noGrp="1"/>
          </p:cNvSpPr>
          <p:nvPr>
            <p:ph type="ctrTitle"/>
          </p:nvPr>
        </p:nvSpPr>
        <p:spPr/>
        <p:txBody>
          <a:bodyPr/>
          <a:lstStyle/>
          <a:p>
            <a:r>
              <a:rPr lang="fr-FR" dirty="0"/>
              <a:t>sst-T_31_108m = f(</a:t>
            </a:r>
            <a:r>
              <a:rPr lang="fr-FR" dirty="0" err="1">
                <a:solidFill>
                  <a:srgbClr val="0432FF"/>
                </a:solidFill>
              </a:rPr>
              <a:t>dy</a:t>
            </a:r>
            <a:r>
              <a:rPr lang="fr-FR" dirty="0"/>
              <a:t>)</a:t>
            </a:r>
          </a:p>
        </p:txBody>
      </p:sp>
      <p:pic>
        <p:nvPicPr>
          <p:cNvPr id="4" name="Image 3">
            <a:extLst>
              <a:ext uri="{FF2B5EF4-FFF2-40B4-BE49-F238E27FC236}">
                <a16:creationId xmlns:a16="http://schemas.microsoft.com/office/drawing/2014/main" id="{BE4E524B-B2C0-DC95-D6A4-8F6E058DC255}"/>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117313098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E3C6C-451F-CA1B-A035-0A91CAA2AF9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BD6F20-44C0-874D-3AF9-54E392640030}"/>
              </a:ext>
            </a:extLst>
          </p:cNvPr>
          <p:cNvSpPr>
            <a:spLocks noGrp="1"/>
          </p:cNvSpPr>
          <p:nvPr>
            <p:ph type="ctrTitle"/>
          </p:nvPr>
        </p:nvSpPr>
        <p:spPr/>
        <p:txBody>
          <a:bodyPr/>
          <a:lstStyle/>
          <a:p>
            <a:r>
              <a:rPr lang="fr-FR" dirty="0"/>
              <a:t>sst-T_31_108m = f(</a:t>
            </a:r>
            <a:r>
              <a:rPr lang="fr-FR" dirty="0">
                <a:solidFill>
                  <a:srgbClr val="0432FF"/>
                </a:solidFill>
              </a:rPr>
              <a:t>dz</a:t>
            </a:r>
            <a:r>
              <a:rPr lang="fr-FR" dirty="0"/>
              <a:t>)</a:t>
            </a:r>
          </a:p>
        </p:txBody>
      </p:sp>
      <p:pic>
        <p:nvPicPr>
          <p:cNvPr id="4" name="Image 3">
            <a:extLst>
              <a:ext uri="{FF2B5EF4-FFF2-40B4-BE49-F238E27FC236}">
                <a16:creationId xmlns:a16="http://schemas.microsoft.com/office/drawing/2014/main" id="{9A043693-4368-0230-8DB2-9B3E7B88BF98}"/>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408820470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5E60A-A1E5-A7F7-A92E-73F43131F2C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19641C4-8228-E424-8E27-C0A4C8EB9AA1}"/>
              </a:ext>
            </a:extLst>
          </p:cNvPr>
          <p:cNvSpPr txBox="1"/>
          <p:nvPr/>
        </p:nvSpPr>
        <p:spPr>
          <a:xfrm>
            <a:off x="898637" y="1960708"/>
            <a:ext cx="16055509" cy="6863417"/>
          </a:xfrm>
          <a:prstGeom prst="rect">
            <a:avLst/>
          </a:prstGeom>
          <a:solidFill>
            <a:schemeClr val="bg2">
              <a:lumMod val="90000"/>
            </a:schemeClr>
          </a:solidFill>
        </p:spPr>
        <p:txBody>
          <a:bodyPr wrap="square" rtlCol="0">
            <a:spAutoFit/>
          </a:bodyPr>
          <a:lstStyle/>
          <a:p>
            <a:pPr algn="ctr"/>
            <a:r>
              <a:rPr lang="fr-FR" sz="11000" b="1" dirty="0">
                <a:solidFill>
                  <a:srgbClr val="0070C0"/>
                </a:solidFill>
              </a:rPr>
              <a:t>dT_31_108m dépend elle  de la résolution ? </a:t>
            </a:r>
          </a:p>
          <a:p>
            <a:pPr algn="ctr"/>
            <a:r>
              <a:rPr lang="fr-FR" sz="11000" b="1" dirty="0"/>
              <a:t>dT_31_108m=f( </a:t>
            </a:r>
            <a:r>
              <a:rPr lang="fr-FR" sz="11000" b="1" dirty="0" err="1"/>
              <a:t>dx,dy,dz</a:t>
            </a:r>
            <a:r>
              <a:rPr lang="fr-FR" sz="11000" b="1" dirty="0"/>
              <a:t>)</a:t>
            </a:r>
          </a:p>
          <a:p>
            <a:pPr algn="ctr"/>
            <a:r>
              <a:rPr lang="fr-FR" sz="11000" b="1" dirty="0">
                <a:solidFill>
                  <a:srgbClr val="C00000"/>
                </a:solidFill>
              </a:rPr>
              <a:t>oui/non</a:t>
            </a:r>
          </a:p>
        </p:txBody>
      </p:sp>
      <p:sp>
        <p:nvSpPr>
          <p:cNvPr id="3" name="Espace réservé du pied de page 2">
            <a:extLst>
              <a:ext uri="{FF2B5EF4-FFF2-40B4-BE49-F238E27FC236}">
                <a16:creationId xmlns:a16="http://schemas.microsoft.com/office/drawing/2014/main" id="{C3B46528-1E35-FB7E-5C1B-04C515BD58DA}"/>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457DEEB0-5E66-7F5D-6818-FF8407C1B709}"/>
              </a:ext>
            </a:extLst>
          </p:cNvPr>
          <p:cNvSpPr>
            <a:spLocks noGrp="1"/>
          </p:cNvSpPr>
          <p:nvPr>
            <p:ph type="sldNum" sz="quarter" idx="12"/>
          </p:nvPr>
        </p:nvSpPr>
        <p:spPr/>
        <p:txBody>
          <a:bodyPr/>
          <a:lstStyle/>
          <a:p>
            <a:pPr>
              <a:defRPr/>
            </a:pPr>
            <a:fld id="{A80E75F5-EB0F-344E-990A-2D3842577099}" type="slidenum">
              <a:rPr lang="fr-FR" altLang="fr-FR" smtClean="0"/>
              <a:pPr>
                <a:defRPr/>
              </a:pPr>
              <a:t>69</a:t>
            </a:fld>
            <a:endParaRPr lang="fr-FR" altLang="fr-FR"/>
          </a:p>
        </p:txBody>
      </p:sp>
      <p:sp>
        <p:nvSpPr>
          <p:cNvPr id="5" name="ZoneTexte 4">
            <a:extLst>
              <a:ext uri="{FF2B5EF4-FFF2-40B4-BE49-F238E27FC236}">
                <a16:creationId xmlns:a16="http://schemas.microsoft.com/office/drawing/2014/main" id="{67A1E8E2-9D06-2574-4B5E-2FDE6B4EB2A8}"/>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312047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EC42-A51C-7A27-3039-BB3549D348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8287BF-C894-8937-4C17-1C09F242357A}"/>
              </a:ext>
            </a:extLst>
          </p:cNvPr>
          <p:cNvSpPr>
            <a:spLocks noGrp="1"/>
          </p:cNvSpPr>
          <p:nvPr>
            <p:ph type="ctrTitle"/>
          </p:nvPr>
        </p:nvSpPr>
        <p:spPr/>
        <p:txBody>
          <a:bodyPr/>
          <a:lstStyle/>
          <a:p>
            <a:r>
              <a:rPr lang="fr-FR" dirty="0"/>
              <a:t>T_upBas1_69-133m = f (T_EUC_110W_20%_uo)</a:t>
            </a:r>
          </a:p>
        </p:txBody>
      </p:sp>
      <p:pic>
        <p:nvPicPr>
          <p:cNvPr id="3" name="Image 2" descr="Une image contenant texte, ligne, diagramme, Tracé&#10;&#10;Le contenu généré par l’IA peut être incorrect.">
            <a:extLst>
              <a:ext uri="{FF2B5EF4-FFF2-40B4-BE49-F238E27FC236}">
                <a16:creationId xmlns:a16="http://schemas.microsoft.com/office/drawing/2014/main" id="{D4DC3034-7A5D-5936-F20F-C40FD71C7642}"/>
              </a:ext>
            </a:extLst>
          </p:cNvPr>
          <p:cNvPicPr>
            <a:picLocks noChangeAspect="1"/>
          </p:cNvPicPr>
          <p:nvPr/>
        </p:nvPicPr>
        <p:blipFill>
          <a:blip r:embed="rId2"/>
          <a:stretch>
            <a:fillRect/>
          </a:stretch>
        </p:blipFill>
        <p:spPr>
          <a:xfrm>
            <a:off x="10044389" y="551972"/>
            <a:ext cx="6806910" cy="11339513"/>
          </a:xfrm>
          <a:prstGeom prst="rect">
            <a:avLst/>
          </a:prstGeom>
          <a:solidFill>
            <a:schemeClr val="bg1"/>
          </a:solidFill>
        </p:spPr>
      </p:pic>
      <p:sp>
        <p:nvSpPr>
          <p:cNvPr id="4" name="ZoneTexte 3">
            <a:extLst>
              <a:ext uri="{FF2B5EF4-FFF2-40B4-BE49-F238E27FC236}">
                <a16:creationId xmlns:a16="http://schemas.microsoft.com/office/drawing/2014/main" id="{7025C3D6-D5D1-07E8-C5BB-E277D1CC51F4}"/>
              </a:ext>
            </a:extLst>
          </p:cNvPr>
          <p:cNvSpPr txBox="1"/>
          <p:nvPr/>
        </p:nvSpPr>
        <p:spPr>
          <a:xfrm>
            <a:off x="1648688" y="1273460"/>
            <a:ext cx="8695586" cy="3654847"/>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t>La température de subsurface (69-133m)  </a:t>
            </a:r>
            <a:r>
              <a:rPr lang="fr-FR" sz="2315" dirty="0" err="1"/>
              <a:t>alongshore</a:t>
            </a:r>
            <a:r>
              <a:rPr lang="fr-FR" sz="2315" dirty="0"/>
              <a:t> de la zone d’upwelling est étroitement liée à la température du cœur de l’EUC à 110W (seuil à 20% de </a:t>
            </a:r>
            <a:r>
              <a:rPr lang="fr-FR" sz="2315" dirty="0" err="1"/>
              <a:t>uomax</a:t>
            </a:r>
            <a:r>
              <a:rPr lang="fr-FR" sz="2315" dirty="0"/>
              <a:t>) </a:t>
            </a:r>
          </a:p>
          <a:p>
            <a:pPr marL="1228468" lvl="1" indent="-472488" algn="just">
              <a:buFont typeface="Arial" panose="020B0604020202020204" pitchFamily="34" charset="0"/>
              <a:buChar char="•"/>
            </a:pPr>
            <a:r>
              <a:rPr lang="fr-FR" sz="2315" dirty="0"/>
              <a:t>La température se </a:t>
            </a:r>
            <a:r>
              <a:rPr lang="fr-FR" b="1" dirty="0">
                <a:solidFill>
                  <a:srgbClr val="0432FF"/>
                </a:solidFill>
              </a:rPr>
              <a:t>refroidit???  </a:t>
            </a:r>
            <a:r>
              <a:rPr lang="fr-FR" sz="2315" dirty="0"/>
              <a:t>globalement de 1,5° lors de son trajet. </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En revanche pas de lien à priori entre la SST et la température de subsurface (</a:t>
            </a:r>
            <a:r>
              <a:rPr lang="fr-FR" sz="2315" dirty="0">
                <a:solidFill>
                  <a:srgbClr val="0432FF"/>
                </a:solidFill>
              </a:rPr>
              <a:t>comment dit on </a:t>
            </a:r>
            <a:r>
              <a:rPr lang="fr-FR" sz="2315" dirty="0" err="1">
                <a:solidFill>
                  <a:srgbClr val="0432FF"/>
                </a:solidFill>
              </a:rPr>
              <a:t>intermodèle</a:t>
            </a:r>
            <a:r>
              <a:rPr lang="fr-FR" sz="2315" dirty="0">
                <a:solidFill>
                  <a:srgbClr val="0432FF"/>
                </a:solidFill>
              </a:rPr>
              <a:t> et non pour un modèle seul! Comme pour le lien entre tau et </a:t>
            </a:r>
            <a:r>
              <a:rPr lang="fr-FR" sz="2315" dirty="0" err="1">
                <a:solidFill>
                  <a:srgbClr val="0432FF"/>
                </a:solidFill>
              </a:rPr>
              <a:t>wo</a:t>
            </a:r>
            <a:r>
              <a:rPr lang="fr-FR" sz="2315" dirty="0">
                <a:solidFill>
                  <a:srgbClr val="0432FF"/>
                </a:solidFill>
              </a:rPr>
              <a:t> inexistant sur l’ensemble des modèles et pourtant directement lié sur un même modèle.)</a:t>
            </a:r>
            <a:r>
              <a:rPr lang="fr-FR" sz="2315" dirty="0"/>
              <a:t>. </a:t>
            </a:r>
          </a:p>
        </p:txBody>
      </p:sp>
      <p:pic>
        <p:nvPicPr>
          <p:cNvPr id="6" name="Image 5" descr="Une image contenant texte, diagramme, Tracé, ligne&#10;&#10;Le contenu généré par l’IA peut être incorrect.">
            <a:extLst>
              <a:ext uri="{FF2B5EF4-FFF2-40B4-BE49-F238E27FC236}">
                <a16:creationId xmlns:a16="http://schemas.microsoft.com/office/drawing/2014/main" id="{175246DA-457F-23D5-988B-C1AD52718F85}"/>
              </a:ext>
            </a:extLst>
          </p:cNvPr>
          <p:cNvPicPr>
            <a:picLocks noChangeAspect="1"/>
          </p:cNvPicPr>
          <p:nvPr/>
        </p:nvPicPr>
        <p:blipFill>
          <a:blip r:embed="rId3"/>
          <a:stretch>
            <a:fillRect/>
          </a:stretch>
        </p:blipFill>
        <p:spPr>
          <a:xfrm>
            <a:off x="2369563" y="5798733"/>
            <a:ext cx="4823792" cy="4823792"/>
          </a:xfrm>
          <a:prstGeom prst="rect">
            <a:avLst/>
          </a:prstGeom>
        </p:spPr>
      </p:pic>
      <p:sp>
        <p:nvSpPr>
          <p:cNvPr id="5" name="ZoneTexte 4">
            <a:extLst>
              <a:ext uri="{FF2B5EF4-FFF2-40B4-BE49-F238E27FC236}">
                <a16:creationId xmlns:a16="http://schemas.microsoft.com/office/drawing/2014/main" id="{8CFFE8AA-5197-CB24-2272-FD1B26D42120}"/>
              </a:ext>
            </a:extLst>
          </p:cNvPr>
          <p:cNvSpPr txBox="1"/>
          <p:nvPr/>
        </p:nvSpPr>
        <p:spPr>
          <a:xfrm>
            <a:off x="12529968" y="6865241"/>
            <a:ext cx="3633608" cy="346890"/>
          </a:xfrm>
          <a:prstGeom prst="rect">
            <a:avLst/>
          </a:prstGeom>
          <a:noFill/>
        </p:spPr>
        <p:txBody>
          <a:bodyPr wrap="square" rtlCol="0">
            <a:spAutoFit/>
          </a:bodyPr>
          <a:lstStyle/>
          <a:p>
            <a:r>
              <a:rPr lang="fr-FR" sz="1654" dirty="0">
                <a:solidFill>
                  <a:srgbClr val="7030A0"/>
                </a:solidFill>
              </a:rPr>
              <a:t>(id6c44) cmip6_HadGEM3-GC31-HH</a:t>
            </a:r>
          </a:p>
        </p:txBody>
      </p:sp>
      <p:sp>
        <p:nvSpPr>
          <p:cNvPr id="7" name="ZoneTexte 6">
            <a:extLst>
              <a:ext uri="{FF2B5EF4-FFF2-40B4-BE49-F238E27FC236}">
                <a16:creationId xmlns:a16="http://schemas.microsoft.com/office/drawing/2014/main" id="{CEC1B896-CBC3-6EE8-100A-D898DE8C44B8}"/>
              </a:ext>
            </a:extLst>
          </p:cNvPr>
          <p:cNvSpPr txBox="1"/>
          <p:nvPr/>
        </p:nvSpPr>
        <p:spPr>
          <a:xfrm>
            <a:off x="12846490" y="6605676"/>
            <a:ext cx="3464595" cy="346890"/>
          </a:xfrm>
          <a:prstGeom prst="rect">
            <a:avLst/>
          </a:prstGeom>
          <a:noFill/>
        </p:spPr>
        <p:txBody>
          <a:bodyPr wrap="square" rtlCol="0">
            <a:spAutoFit/>
          </a:bodyPr>
          <a:lstStyle/>
          <a:p>
            <a:r>
              <a:rPr lang="fr-FR" sz="1654" dirty="0">
                <a:solidFill>
                  <a:srgbClr val="7030A0"/>
                </a:solidFill>
              </a:rPr>
              <a:t>(id6c45) cmip6_HadGEM3-GC31-HM</a:t>
            </a:r>
          </a:p>
        </p:txBody>
      </p:sp>
      <p:sp>
        <p:nvSpPr>
          <p:cNvPr id="8" name="ZoneTexte 7">
            <a:extLst>
              <a:ext uri="{FF2B5EF4-FFF2-40B4-BE49-F238E27FC236}">
                <a16:creationId xmlns:a16="http://schemas.microsoft.com/office/drawing/2014/main" id="{949008D8-77B3-BD09-D14E-00C2A5E09E27}"/>
              </a:ext>
            </a:extLst>
          </p:cNvPr>
          <p:cNvSpPr txBox="1"/>
          <p:nvPr/>
        </p:nvSpPr>
        <p:spPr>
          <a:xfrm>
            <a:off x="13081112" y="6349545"/>
            <a:ext cx="3064033" cy="346890"/>
          </a:xfrm>
          <a:prstGeom prst="rect">
            <a:avLst/>
          </a:prstGeom>
          <a:noFill/>
        </p:spPr>
        <p:txBody>
          <a:bodyPr wrap="square" rtlCol="0">
            <a:spAutoFit/>
          </a:bodyPr>
          <a:lstStyle/>
          <a:p>
            <a:r>
              <a:rPr lang="fr-FR" sz="1654" dirty="0">
                <a:solidFill>
                  <a:srgbClr val="7030A0"/>
                </a:solidFill>
              </a:rPr>
              <a:t>(id6c32) cmip6_ECMWF-IFS-HR</a:t>
            </a:r>
          </a:p>
        </p:txBody>
      </p:sp>
      <p:cxnSp>
        <p:nvCxnSpPr>
          <p:cNvPr id="10" name="Connecteur droit avec flèche 9">
            <a:extLst>
              <a:ext uri="{FF2B5EF4-FFF2-40B4-BE49-F238E27FC236}">
                <a16:creationId xmlns:a16="http://schemas.microsoft.com/office/drawing/2014/main" id="{34C03B62-CA66-991B-BBE2-634DA38D6613}"/>
              </a:ext>
            </a:extLst>
          </p:cNvPr>
          <p:cNvCxnSpPr/>
          <p:nvPr/>
        </p:nvCxnSpPr>
        <p:spPr>
          <a:xfrm>
            <a:off x="12358234" y="6566369"/>
            <a:ext cx="501048" cy="19338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C0BA4058-EEE1-6D5D-D38B-8335C9FCADFB}"/>
              </a:ext>
            </a:extLst>
          </p:cNvPr>
          <p:cNvCxnSpPr>
            <a:cxnSpLocks/>
          </p:cNvCxnSpPr>
          <p:nvPr/>
        </p:nvCxnSpPr>
        <p:spPr>
          <a:xfrm>
            <a:off x="12052037" y="6800777"/>
            <a:ext cx="556721" cy="248897"/>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0555810B-FF92-A168-D89B-4A5A13B0CFE3}"/>
              </a:ext>
            </a:extLst>
          </p:cNvPr>
          <p:cNvCxnSpPr>
            <a:cxnSpLocks/>
            <a:endCxn id="8" idx="1"/>
          </p:cNvCxnSpPr>
          <p:nvPr/>
        </p:nvCxnSpPr>
        <p:spPr>
          <a:xfrm>
            <a:off x="12763195" y="6302661"/>
            <a:ext cx="317917" cy="22032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27982E20-4DFF-AA57-DF15-9EB6CE48A7ED}"/>
              </a:ext>
            </a:extLst>
          </p:cNvPr>
          <p:cNvCxnSpPr>
            <a:cxnSpLocks/>
          </p:cNvCxnSpPr>
          <p:nvPr/>
        </p:nvCxnSpPr>
        <p:spPr>
          <a:xfrm flipV="1">
            <a:off x="12079873" y="6883756"/>
            <a:ext cx="0" cy="2470746"/>
          </a:xfrm>
          <a:prstGeom prst="straightConnector1">
            <a:avLst/>
          </a:prstGeom>
          <a:ln w="25400">
            <a:solidFill>
              <a:srgbClr val="7030A0"/>
            </a:solidFill>
            <a:prstDash val="sysDash"/>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54BB2260-3844-A29C-A14C-A2A0F3DA8AC0}"/>
              </a:ext>
            </a:extLst>
          </p:cNvPr>
          <p:cNvCxnSpPr>
            <a:cxnSpLocks/>
          </p:cNvCxnSpPr>
          <p:nvPr/>
        </p:nvCxnSpPr>
        <p:spPr>
          <a:xfrm flipV="1">
            <a:off x="12358234" y="6658566"/>
            <a:ext cx="0" cy="2470746"/>
          </a:xfrm>
          <a:prstGeom prst="straightConnector1">
            <a:avLst/>
          </a:prstGeom>
          <a:ln w="25400">
            <a:solidFill>
              <a:srgbClr val="7030A0"/>
            </a:solidFill>
            <a:prstDash val="sysDash"/>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 name="Connecteur droit avec flèche 19">
            <a:extLst>
              <a:ext uri="{FF2B5EF4-FFF2-40B4-BE49-F238E27FC236}">
                <a16:creationId xmlns:a16="http://schemas.microsoft.com/office/drawing/2014/main" id="{09539A99-53FF-A0AF-08B5-7E0C04A0D7AF}"/>
              </a:ext>
            </a:extLst>
          </p:cNvPr>
          <p:cNvCxnSpPr>
            <a:cxnSpLocks/>
          </p:cNvCxnSpPr>
          <p:nvPr/>
        </p:nvCxnSpPr>
        <p:spPr>
          <a:xfrm flipV="1">
            <a:off x="12769059" y="6394858"/>
            <a:ext cx="0" cy="2734453"/>
          </a:xfrm>
          <a:prstGeom prst="straightConnector1">
            <a:avLst/>
          </a:prstGeom>
          <a:ln w="25400">
            <a:solidFill>
              <a:srgbClr val="7030A0"/>
            </a:solidFill>
            <a:prstDash val="sysDash"/>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22" name="Ellipse 21">
            <a:extLst>
              <a:ext uri="{FF2B5EF4-FFF2-40B4-BE49-F238E27FC236}">
                <a16:creationId xmlns:a16="http://schemas.microsoft.com/office/drawing/2014/main" id="{E9FEAC38-CAC7-BB24-D5A4-F0EABF56EFEF}"/>
              </a:ext>
            </a:extLst>
          </p:cNvPr>
          <p:cNvSpPr/>
          <p:nvPr/>
        </p:nvSpPr>
        <p:spPr>
          <a:xfrm>
            <a:off x="12027381" y="9219025"/>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C6A56DED-4F21-B179-301F-5C9D24C49465}"/>
              </a:ext>
            </a:extLst>
          </p:cNvPr>
          <p:cNvSpPr/>
          <p:nvPr/>
        </p:nvSpPr>
        <p:spPr>
          <a:xfrm>
            <a:off x="12305742" y="8990964"/>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0F632F36-F21F-5146-294D-5C51C3139B67}"/>
              </a:ext>
            </a:extLst>
          </p:cNvPr>
          <p:cNvSpPr/>
          <p:nvPr/>
        </p:nvSpPr>
        <p:spPr>
          <a:xfrm>
            <a:off x="12713382" y="8964323"/>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10E585E9-6F4F-4D01-CBCF-FE66FA76AEBE}"/>
              </a:ext>
            </a:extLst>
          </p:cNvPr>
          <p:cNvSpPr/>
          <p:nvPr/>
        </p:nvSpPr>
        <p:spPr>
          <a:xfrm>
            <a:off x="12297810" y="6493240"/>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D2F9702-365B-E38F-CA7C-BC653D5168CE}"/>
              </a:ext>
            </a:extLst>
          </p:cNvPr>
          <p:cNvSpPr/>
          <p:nvPr/>
        </p:nvSpPr>
        <p:spPr>
          <a:xfrm>
            <a:off x="12725671" y="6229308"/>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B780CB1-759C-CDDD-098B-674C1EFEC01F}"/>
              </a:ext>
            </a:extLst>
          </p:cNvPr>
          <p:cNvSpPr/>
          <p:nvPr/>
        </p:nvSpPr>
        <p:spPr>
          <a:xfrm>
            <a:off x="12028094" y="6702561"/>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42355357"/>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D065-BA31-5CF6-1CEA-D8C3B29F5F0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3BF110-1F0E-612B-368A-7B8631F66D0E}"/>
              </a:ext>
            </a:extLst>
          </p:cNvPr>
          <p:cNvSpPr>
            <a:spLocks noGrp="1"/>
          </p:cNvSpPr>
          <p:nvPr>
            <p:ph type="ctrTitle"/>
          </p:nvPr>
        </p:nvSpPr>
        <p:spPr/>
        <p:txBody>
          <a:bodyPr/>
          <a:lstStyle/>
          <a:p>
            <a:r>
              <a:rPr lang="fr-FR" dirty="0"/>
              <a:t>dT_31_108m = f(</a:t>
            </a:r>
            <a:r>
              <a:rPr lang="fr-FR" dirty="0">
                <a:solidFill>
                  <a:srgbClr val="0432FF"/>
                </a:solidFill>
              </a:rPr>
              <a:t>dx</a:t>
            </a:r>
            <a:r>
              <a:rPr lang="fr-FR" dirty="0"/>
              <a:t>)</a:t>
            </a:r>
          </a:p>
        </p:txBody>
      </p:sp>
      <p:pic>
        <p:nvPicPr>
          <p:cNvPr id="4" name="Image 3">
            <a:extLst>
              <a:ext uri="{FF2B5EF4-FFF2-40B4-BE49-F238E27FC236}">
                <a16:creationId xmlns:a16="http://schemas.microsoft.com/office/drawing/2014/main" id="{6083090A-A3D2-C828-8013-AC9970256AAA}"/>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4027413949"/>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E9EC0-9F5E-ADA2-4F2F-B30B4E5A8F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EDE84B-C70B-5F58-E67C-650D753E6730}"/>
              </a:ext>
            </a:extLst>
          </p:cNvPr>
          <p:cNvSpPr>
            <a:spLocks noGrp="1"/>
          </p:cNvSpPr>
          <p:nvPr>
            <p:ph type="ctrTitle"/>
          </p:nvPr>
        </p:nvSpPr>
        <p:spPr/>
        <p:txBody>
          <a:bodyPr/>
          <a:lstStyle/>
          <a:p>
            <a:r>
              <a:rPr lang="fr-FR" dirty="0"/>
              <a:t>dT_31_108m = f(</a:t>
            </a:r>
            <a:r>
              <a:rPr lang="fr-FR" dirty="0" err="1">
                <a:solidFill>
                  <a:srgbClr val="0432FF"/>
                </a:solidFill>
              </a:rPr>
              <a:t>dy</a:t>
            </a:r>
            <a:r>
              <a:rPr lang="fr-FR" dirty="0"/>
              <a:t>)</a:t>
            </a:r>
          </a:p>
        </p:txBody>
      </p:sp>
      <p:pic>
        <p:nvPicPr>
          <p:cNvPr id="4" name="Image 3">
            <a:extLst>
              <a:ext uri="{FF2B5EF4-FFF2-40B4-BE49-F238E27FC236}">
                <a16:creationId xmlns:a16="http://schemas.microsoft.com/office/drawing/2014/main" id="{AD0D2D82-736A-69D4-DB45-511487F7D7BF}"/>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1942780701"/>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52DA-356C-A9BD-B5B4-793D7CA5DC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6516AC-6AB5-F5EA-6819-AE6FFE38D2C8}"/>
              </a:ext>
            </a:extLst>
          </p:cNvPr>
          <p:cNvSpPr>
            <a:spLocks noGrp="1"/>
          </p:cNvSpPr>
          <p:nvPr>
            <p:ph type="ctrTitle"/>
          </p:nvPr>
        </p:nvSpPr>
        <p:spPr/>
        <p:txBody>
          <a:bodyPr/>
          <a:lstStyle/>
          <a:p>
            <a:r>
              <a:rPr lang="fr-FR" dirty="0"/>
              <a:t>dT_31_108m = f(</a:t>
            </a:r>
            <a:r>
              <a:rPr lang="fr-FR" dirty="0">
                <a:solidFill>
                  <a:srgbClr val="0432FF"/>
                </a:solidFill>
              </a:rPr>
              <a:t>dz</a:t>
            </a:r>
            <a:r>
              <a:rPr lang="fr-FR" dirty="0"/>
              <a:t>)</a:t>
            </a:r>
          </a:p>
        </p:txBody>
      </p:sp>
      <p:pic>
        <p:nvPicPr>
          <p:cNvPr id="4" name="Image 3">
            <a:extLst>
              <a:ext uri="{FF2B5EF4-FFF2-40B4-BE49-F238E27FC236}">
                <a16:creationId xmlns:a16="http://schemas.microsoft.com/office/drawing/2014/main" id="{C5BC8FD8-B129-D96B-B3B1-1CFEDDCBDE1A}"/>
              </a:ext>
            </a:extLst>
          </p:cNvPr>
          <p:cNvPicPr>
            <a:picLocks noChangeAspect="1"/>
          </p:cNvPicPr>
          <p:nvPr/>
        </p:nvPicPr>
        <p:blipFill>
          <a:blip r:embed="rId2"/>
          <a:srcRect/>
          <a:stretch/>
        </p:blipFill>
        <p:spPr>
          <a:xfrm>
            <a:off x="720000" y="1507660"/>
            <a:ext cx="8640000" cy="8640000"/>
          </a:xfrm>
          <a:prstGeom prst="rect">
            <a:avLst/>
          </a:prstGeom>
        </p:spPr>
      </p:pic>
    </p:spTree>
    <p:extLst>
      <p:ext uri="{BB962C8B-B14F-4D97-AF65-F5344CB8AC3E}">
        <p14:creationId xmlns:p14="http://schemas.microsoft.com/office/powerpoint/2010/main" val="3285189168"/>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888B-F52E-F151-6639-CB2F81FA490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76DA8F0-F1BF-FFBD-3599-3B19B8D96F36}"/>
              </a:ext>
            </a:extLst>
          </p:cNvPr>
          <p:cNvSpPr txBox="1"/>
          <p:nvPr/>
        </p:nvSpPr>
        <p:spPr>
          <a:xfrm>
            <a:off x="1440656" y="2228723"/>
            <a:ext cx="15119350" cy="5170646"/>
          </a:xfrm>
          <a:prstGeom prst="rect">
            <a:avLst/>
          </a:prstGeom>
          <a:solidFill>
            <a:schemeClr val="bg2">
              <a:lumMod val="90000"/>
            </a:schemeClr>
          </a:solidFill>
        </p:spPr>
        <p:txBody>
          <a:bodyPr wrap="square" rtlCol="0">
            <a:spAutoFit/>
          </a:bodyPr>
          <a:lstStyle/>
          <a:p>
            <a:pPr algn="ctr"/>
            <a:r>
              <a:rPr lang="fr-FR" sz="11000" b="1" dirty="0">
                <a:solidFill>
                  <a:srgbClr val="0070C0"/>
                </a:solidFill>
              </a:rPr>
              <a:t>sst-T_31-108m</a:t>
            </a:r>
          </a:p>
          <a:p>
            <a:pPr algn="ctr"/>
            <a:r>
              <a:rPr lang="fr-FR" sz="11000" b="1" dirty="0">
                <a:solidFill>
                  <a:srgbClr val="0070C0"/>
                </a:solidFill>
              </a:rPr>
              <a:t>=</a:t>
            </a:r>
          </a:p>
          <a:p>
            <a:pPr algn="ctr"/>
            <a:r>
              <a:rPr lang="fr-FR" sz="11000" b="1" dirty="0">
                <a:solidFill>
                  <a:srgbClr val="0070C0"/>
                </a:solidFill>
              </a:rPr>
              <a:t>f(Q_H_wod_54m)</a:t>
            </a:r>
          </a:p>
        </p:txBody>
      </p:sp>
      <p:sp>
        <p:nvSpPr>
          <p:cNvPr id="3" name="Espace réservé du pied de page 2">
            <a:extLst>
              <a:ext uri="{FF2B5EF4-FFF2-40B4-BE49-F238E27FC236}">
                <a16:creationId xmlns:a16="http://schemas.microsoft.com/office/drawing/2014/main" id="{CAF5C040-C719-BFE9-1E36-5B0168A45A6B}"/>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5FD3E22C-5E3A-499F-5110-814737E7E6B7}"/>
              </a:ext>
            </a:extLst>
          </p:cNvPr>
          <p:cNvSpPr>
            <a:spLocks noGrp="1"/>
          </p:cNvSpPr>
          <p:nvPr>
            <p:ph type="sldNum" sz="quarter" idx="12"/>
          </p:nvPr>
        </p:nvSpPr>
        <p:spPr/>
        <p:txBody>
          <a:bodyPr/>
          <a:lstStyle/>
          <a:p>
            <a:pPr>
              <a:defRPr/>
            </a:pPr>
            <a:fld id="{A80E75F5-EB0F-344E-990A-2D3842577099}" type="slidenum">
              <a:rPr lang="fr-FR" altLang="fr-FR" smtClean="0"/>
              <a:pPr>
                <a:defRPr/>
              </a:pPr>
              <a:t>73</a:t>
            </a:fld>
            <a:endParaRPr lang="fr-FR" altLang="fr-FR"/>
          </a:p>
        </p:txBody>
      </p:sp>
      <p:sp>
        <p:nvSpPr>
          <p:cNvPr id="5" name="ZoneTexte 4">
            <a:extLst>
              <a:ext uri="{FF2B5EF4-FFF2-40B4-BE49-F238E27FC236}">
                <a16:creationId xmlns:a16="http://schemas.microsoft.com/office/drawing/2014/main" id="{E305E588-0022-AD98-F85C-B05839F53DE6}"/>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339873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igne, diagramme, Tracé&#10;&#10;Le contenu généré par l’IA peut être incorrect.">
            <a:extLst>
              <a:ext uri="{FF2B5EF4-FFF2-40B4-BE49-F238E27FC236}">
                <a16:creationId xmlns:a16="http://schemas.microsoft.com/office/drawing/2014/main" id="{1AE8CD44-2253-859F-6E5C-3FB4293DD154}"/>
              </a:ext>
            </a:extLst>
          </p:cNvPr>
          <p:cNvPicPr>
            <a:picLocks noChangeAspect="1"/>
          </p:cNvPicPr>
          <p:nvPr/>
        </p:nvPicPr>
        <p:blipFill>
          <a:blip r:embed="rId2"/>
          <a:stretch>
            <a:fillRect/>
          </a:stretch>
        </p:blipFill>
        <p:spPr>
          <a:xfrm>
            <a:off x="8258075" y="1146331"/>
            <a:ext cx="9211604" cy="9211604"/>
          </a:xfrm>
          <a:prstGeom prst="rect">
            <a:avLst/>
          </a:prstGeom>
        </p:spPr>
      </p:pic>
      <p:sp>
        <p:nvSpPr>
          <p:cNvPr id="6" name="ZoneTexte 5">
            <a:extLst>
              <a:ext uri="{FF2B5EF4-FFF2-40B4-BE49-F238E27FC236}">
                <a16:creationId xmlns:a16="http://schemas.microsoft.com/office/drawing/2014/main" id="{C6E5DB3F-10A8-7C61-9570-886B13A4E433}"/>
              </a:ext>
            </a:extLst>
          </p:cNvPr>
          <p:cNvSpPr txBox="1"/>
          <p:nvPr/>
        </p:nvSpPr>
        <p:spPr>
          <a:xfrm>
            <a:off x="304745" y="1063953"/>
            <a:ext cx="8523945" cy="7217360"/>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t>Même si la pente n’est pas proche de 1, le nuage de point est centré autour de la droite 1 pour 1. </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Que signifie être  sur la droite 1 pour 1?</a:t>
            </a:r>
          </a:p>
          <a:p>
            <a:pPr marL="1310764" lvl="1" indent="-472488" algn="just">
              <a:buFont typeface="Arial" panose="020B0604020202020204" pitchFamily="34" charset="0"/>
              <a:buChar char="•"/>
            </a:pPr>
            <a:endParaRPr lang="fr-FR" sz="2315" dirty="0"/>
          </a:p>
          <a:p>
            <a:pPr marL="1310764" lvl="1" indent="-472488" algn="just">
              <a:buFont typeface="Arial" panose="020B0604020202020204" pitchFamily="34" charset="0"/>
              <a:buChar char="•"/>
            </a:pPr>
            <a:r>
              <a:rPr lang="fr-FR" sz="2315" dirty="0"/>
              <a:t>ça correspond à un équilibre entre sst-T_31-108m &amp; </a:t>
            </a:r>
            <a:r>
              <a:rPr lang="fr-FR" sz="2315" dirty="0" err="1"/>
              <a:t>Q_Hwod</a:t>
            </a:r>
            <a:r>
              <a:rPr lang="fr-FR" sz="2315" dirty="0"/>
              <a:t> ?</a:t>
            </a:r>
          </a:p>
          <a:p>
            <a:pPr marL="1310764" lvl="1" indent="-472488" algn="just">
              <a:buFont typeface="Arial" panose="020B0604020202020204" pitchFamily="34" charset="0"/>
              <a:buChar char="•"/>
            </a:pPr>
            <a:endParaRPr lang="fr-FR" sz="2315" dirty="0"/>
          </a:p>
          <a:p>
            <a:pPr marL="1310764" lvl="1" indent="-472488" algn="just">
              <a:buFont typeface="Arial" panose="020B0604020202020204" pitchFamily="34" charset="0"/>
              <a:buChar char="•"/>
            </a:pPr>
            <a:r>
              <a:rPr lang="fr-FR" sz="2315" dirty="0"/>
              <a:t>Aucun échange autre que vertical entre chauffage soleil / refroidissement profondeur de l’’océan?</a:t>
            </a:r>
          </a:p>
          <a:p>
            <a:pPr marL="1310764" lvl="1" indent="-472488" algn="just">
              <a:buFont typeface="Arial" panose="020B0604020202020204" pitchFamily="34" charset="0"/>
              <a:buChar char="•"/>
            </a:pPr>
            <a:endParaRPr lang="fr-FR" sz="2315" dirty="0"/>
          </a:p>
          <a:p>
            <a:pPr marL="1310764" lvl="1" indent="-472488" algn="just">
              <a:buFont typeface="Arial" panose="020B0604020202020204" pitchFamily="34" charset="0"/>
              <a:buChar char="•"/>
            </a:pPr>
            <a:r>
              <a:rPr lang="fr-FR" sz="2315" dirty="0"/>
              <a:t>Pas de latéral ni de diffusion? Ou une compensation? </a:t>
            </a:r>
          </a:p>
          <a:p>
            <a:pPr marL="1310764" lvl="1" indent="-472488" algn="just">
              <a:buFont typeface="Arial" panose="020B0604020202020204" pitchFamily="34" charset="0"/>
              <a:buChar char="•"/>
            </a:pPr>
            <a:endParaRPr lang="fr-FR" sz="2315" dirty="0"/>
          </a:p>
          <a:p>
            <a:pPr marL="1310764" lvl="1"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Plus les points sont en bas à gauche, plus le delta </a:t>
            </a:r>
            <a:r>
              <a:rPr lang="fr-FR" sz="2315" dirty="0" err="1"/>
              <a:t>T</a:t>
            </a:r>
            <a:r>
              <a:rPr lang="fr-FR" sz="2315" dirty="0"/>
              <a:t> surf/</a:t>
            </a:r>
            <a:r>
              <a:rPr lang="fr-FR" sz="2315" dirty="0" err="1"/>
              <a:t>sub</a:t>
            </a:r>
            <a:r>
              <a:rPr lang="fr-FR" sz="2315" dirty="0"/>
              <a:t> est faible. </a:t>
            </a:r>
          </a:p>
          <a:p>
            <a:pPr marL="1310764" lvl="1" indent="-472488" algn="just">
              <a:buFont typeface="Arial" panose="020B0604020202020204" pitchFamily="34" charset="0"/>
              <a:buChar char="•"/>
            </a:pPr>
            <a:r>
              <a:rPr lang="fr-FR" sz="2315" b="1" dirty="0">
                <a:solidFill>
                  <a:srgbClr val="0432FF"/>
                </a:solidFill>
              </a:rPr>
              <a:t>Est-ce que ça correspond à des </a:t>
            </a:r>
            <a:r>
              <a:rPr lang="fr-FR" sz="2315" b="1" dirty="0" err="1">
                <a:solidFill>
                  <a:srgbClr val="0432FF"/>
                </a:solidFill>
              </a:rPr>
              <a:t>wo</a:t>
            </a:r>
            <a:r>
              <a:rPr lang="fr-FR" sz="2315" b="1" dirty="0">
                <a:solidFill>
                  <a:srgbClr val="0432FF"/>
                </a:solidFill>
              </a:rPr>
              <a:t> plus grands qui permettent de mieux équilibrer chauffage atmosphère et refroidissement par l’océan? </a:t>
            </a:r>
          </a:p>
        </p:txBody>
      </p:sp>
    </p:spTree>
    <p:extLst>
      <p:ext uri="{BB962C8B-B14F-4D97-AF65-F5344CB8AC3E}">
        <p14:creationId xmlns:p14="http://schemas.microsoft.com/office/powerpoint/2010/main" val="1207544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FC4C-C39B-9CF1-FED6-008439B4D6DE}"/>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A7AB064-5C4D-DAE1-B339-B5566AEE7DAB}"/>
              </a:ext>
            </a:extLst>
          </p:cNvPr>
          <p:cNvPicPr>
            <a:picLocks noChangeAspect="1"/>
          </p:cNvPicPr>
          <p:nvPr/>
        </p:nvPicPr>
        <p:blipFill>
          <a:blip r:embed="rId2"/>
          <a:srcRect/>
          <a:stretch/>
        </p:blipFill>
        <p:spPr>
          <a:xfrm>
            <a:off x="8258075" y="1146331"/>
            <a:ext cx="9211604" cy="9211604"/>
          </a:xfrm>
          <a:prstGeom prst="rect">
            <a:avLst/>
          </a:prstGeom>
        </p:spPr>
      </p:pic>
    </p:spTree>
    <p:extLst>
      <p:ext uri="{BB962C8B-B14F-4D97-AF65-F5344CB8AC3E}">
        <p14:creationId xmlns:p14="http://schemas.microsoft.com/office/powerpoint/2010/main" val="39171141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0B25-09FE-9081-B9C9-A430AFF8013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012C88B0-BEEB-F0A6-D751-05C07666A5D2}"/>
              </a:ext>
            </a:extLst>
          </p:cNvPr>
          <p:cNvPicPr>
            <a:picLocks noChangeAspect="1"/>
          </p:cNvPicPr>
          <p:nvPr/>
        </p:nvPicPr>
        <p:blipFill>
          <a:blip r:embed="rId2"/>
          <a:srcRect/>
          <a:stretch/>
        </p:blipFill>
        <p:spPr>
          <a:xfrm>
            <a:off x="8258075" y="1140393"/>
            <a:ext cx="9211604" cy="9211604"/>
          </a:xfrm>
          <a:prstGeom prst="rect">
            <a:avLst/>
          </a:prstGeom>
        </p:spPr>
      </p:pic>
    </p:spTree>
    <p:extLst>
      <p:ext uri="{BB962C8B-B14F-4D97-AF65-F5344CB8AC3E}">
        <p14:creationId xmlns:p14="http://schemas.microsoft.com/office/powerpoint/2010/main" val="1764197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56CAD-D1F2-0B73-4442-FEF7EBB03D9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BA13472-F5A3-8306-FFAB-30E746DBC25B}"/>
              </a:ext>
            </a:extLst>
          </p:cNvPr>
          <p:cNvSpPr txBox="1"/>
          <p:nvPr/>
        </p:nvSpPr>
        <p:spPr>
          <a:xfrm>
            <a:off x="1440656" y="2228723"/>
            <a:ext cx="15119350" cy="2127955"/>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BIO o2?</a:t>
            </a:r>
          </a:p>
        </p:txBody>
      </p:sp>
      <p:sp>
        <p:nvSpPr>
          <p:cNvPr id="3" name="Espace réservé du pied de page 2">
            <a:extLst>
              <a:ext uri="{FF2B5EF4-FFF2-40B4-BE49-F238E27FC236}">
                <a16:creationId xmlns:a16="http://schemas.microsoft.com/office/drawing/2014/main" id="{2EE9FC7F-81B6-9DAC-7CCF-93120D13EA17}"/>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D4992A74-B3CA-1C36-D123-9F899009F4EC}"/>
              </a:ext>
            </a:extLst>
          </p:cNvPr>
          <p:cNvSpPr>
            <a:spLocks noGrp="1"/>
          </p:cNvSpPr>
          <p:nvPr>
            <p:ph type="sldNum" sz="quarter" idx="12"/>
          </p:nvPr>
        </p:nvSpPr>
        <p:spPr/>
        <p:txBody>
          <a:bodyPr/>
          <a:lstStyle/>
          <a:p>
            <a:pPr>
              <a:defRPr/>
            </a:pPr>
            <a:fld id="{A80E75F5-EB0F-344E-990A-2D3842577099}" type="slidenum">
              <a:rPr lang="fr-FR" altLang="fr-FR" smtClean="0"/>
              <a:pPr>
                <a:defRPr/>
              </a:pPr>
              <a:t>77</a:t>
            </a:fld>
            <a:endParaRPr lang="fr-FR" altLang="fr-FR"/>
          </a:p>
        </p:txBody>
      </p:sp>
      <p:sp>
        <p:nvSpPr>
          <p:cNvPr id="5" name="ZoneTexte 4">
            <a:extLst>
              <a:ext uri="{FF2B5EF4-FFF2-40B4-BE49-F238E27FC236}">
                <a16:creationId xmlns:a16="http://schemas.microsoft.com/office/drawing/2014/main" id="{F22525FE-3076-FB2F-D925-591A6369EC7E}"/>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951102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F398A-6486-6D85-662B-DCE7A1A5304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8D8F219-F20D-89F7-F041-2721FA0C20C8}"/>
              </a:ext>
            </a:extLst>
          </p:cNvPr>
          <p:cNvSpPr txBox="1"/>
          <p:nvPr/>
        </p:nvSpPr>
        <p:spPr>
          <a:xfrm>
            <a:off x="1440656" y="2228721"/>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Les candidats </a:t>
            </a:r>
            <a:r>
              <a:rPr lang="fr-FR" sz="13228" b="1" dirty="0" err="1">
                <a:solidFill>
                  <a:srgbClr val="0070C0"/>
                </a:solidFill>
              </a:rPr>
              <a:t>wo</a:t>
            </a:r>
            <a:endParaRPr lang="fr-FR" sz="13228" b="1" dirty="0">
              <a:solidFill>
                <a:srgbClr val="0070C0"/>
              </a:solidFill>
            </a:endParaRPr>
          </a:p>
          <a:p>
            <a:pPr algn="ctr"/>
            <a:r>
              <a:rPr lang="fr-FR" sz="13228" b="1" dirty="0">
                <a:solidFill>
                  <a:srgbClr val="0070C0"/>
                </a:solidFill>
              </a:rPr>
              <a:t>Intéressants</a:t>
            </a:r>
          </a:p>
        </p:txBody>
      </p:sp>
      <p:sp>
        <p:nvSpPr>
          <p:cNvPr id="3" name="Espace réservé du pied de page 2">
            <a:extLst>
              <a:ext uri="{FF2B5EF4-FFF2-40B4-BE49-F238E27FC236}">
                <a16:creationId xmlns:a16="http://schemas.microsoft.com/office/drawing/2014/main" id="{0C424522-E80D-AC66-AEDA-CABBFE588DE6}"/>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3BF55C2E-2272-B678-D6B1-FAF96BE1AFED}"/>
              </a:ext>
            </a:extLst>
          </p:cNvPr>
          <p:cNvSpPr>
            <a:spLocks noGrp="1"/>
          </p:cNvSpPr>
          <p:nvPr>
            <p:ph type="sldNum" sz="quarter" idx="12"/>
          </p:nvPr>
        </p:nvSpPr>
        <p:spPr/>
        <p:txBody>
          <a:bodyPr/>
          <a:lstStyle/>
          <a:p>
            <a:pPr>
              <a:defRPr/>
            </a:pPr>
            <a:fld id="{A80E75F5-EB0F-344E-990A-2D3842577099}" type="slidenum">
              <a:rPr lang="fr-FR" altLang="fr-FR" smtClean="0"/>
              <a:pPr>
                <a:defRPr/>
              </a:pPr>
              <a:t>78</a:t>
            </a:fld>
            <a:endParaRPr lang="fr-FR" altLang="fr-FR"/>
          </a:p>
        </p:txBody>
      </p:sp>
      <p:sp>
        <p:nvSpPr>
          <p:cNvPr id="5" name="ZoneTexte 4">
            <a:extLst>
              <a:ext uri="{FF2B5EF4-FFF2-40B4-BE49-F238E27FC236}">
                <a16:creationId xmlns:a16="http://schemas.microsoft.com/office/drawing/2014/main" id="{97D5001D-9FCC-E2AA-AA55-22DAC47C304B}"/>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07951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04ED3-E698-29F0-953B-EE7E369D8B7F}"/>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792781BF-21D9-D480-2CED-FB08EAF847B5}"/>
              </a:ext>
            </a:extLst>
          </p:cNvPr>
          <p:cNvPicPr>
            <a:picLocks noChangeAspect="1"/>
          </p:cNvPicPr>
          <p:nvPr/>
        </p:nvPicPr>
        <p:blipFill>
          <a:blip r:embed="rId2"/>
          <a:srcRect/>
          <a:stretch/>
        </p:blipFill>
        <p:spPr>
          <a:xfrm>
            <a:off x="6540509" y="3021827"/>
            <a:ext cx="4533538" cy="7552342"/>
          </a:xfrm>
          <a:prstGeom prst="rect">
            <a:avLst/>
          </a:prstGeom>
        </p:spPr>
      </p:pic>
      <p:pic>
        <p:nvPicPr>
          <p:cNvPr id="8" name="Image 7">
            <a:extLst>
              <a:ext uri="{FF2B5EF4-FFF2-40B4-BE49-F238E27FC236}">
                <a16:creationId xmlns:a16="http://schemas.microsoft.com/office/drawing/2014/main" id="{74FB56A3-D0CE-7EB5-77EC-80A0807EA008}"/>
              </a:ext>
            </a:extLst>
          </p:cNvPr>
          <p:cNvPicPr>
            <a:picLocks noChangeAspect="1"/>
          </p:cNvPicPr>
          <p:nvPr/>
        </p:nvPicPr>
        <p:blipFill>
          <a:blip r:embed="rId3"/>
          <a:srcRect/>
          <a:stretch/>
        </p:blipFill>
        <p:spPr>
          <a:xfrm>
            <a:off x="2006382" y="3021827"/>
            <a:ext cx="4533538" cy="7552342"/>
          </a:xfrm>
          <a:prstGeom prst="rect">
            <a:avLst/>
          </a:prstGeom>
        </p:spPr>
      </p:pic>
      <p:sp>
        <p:nvSpPr>
          <p:cNvPr id="2" name="Titre 1">
            <a:extLst>
              <a:ext uri="{FF2B5EF4-FFF2-40B4-BE49-F238E27FC236}">
                <a16:creationId xmlns:a16="http://schemas.microsoft.com/office/drawing/2014/main" id="{9C9DAD1D-8CA0-E12D-347D-C3C1B28E1343}"/>
              </a:ext>
            </a:extLst>
          </p:cNvPr>
          <p:cNvSpPr>
            <a:spLocks noGrp="1"/>
          </p:cNvSpPr>
          <p:nvPr>
            <p:ph type="title"/>
          </p:nvPr>
        </p:nvSpPr>
        <p:spPr>
          <a:xfrm>
            <a:off x="1440658" y="907542"/>
            <a:ext cx="15119350" cy="367321"/>
          </a:xfrm>
        </p:spPr>
        <p:txBody>
          <a:bodyPr>
            <a:normAutofit fontScale="90000"/>
          </a:bodyPr>
          <a:lstStyle/>
          <a:p>
            <a:r>
              <a:rPr lang="fr-FR" dirty="0"/>
              <a:t>cmip6_HadGEM3-GC31</a:t>
            </a:r>
          </a:p>
        </p:txBody>
      </p:sp>
      <p:sp>
        <p:nvSpPr>
          <p:cNvPr id="3" name="Espace réservé de la date 2">
            <a:extLst>
              <a:ext uri="{FF2B5EF4-FFF2-40B4-BE49-F238E27FC236}">
                <a16:creationId xmlns:a16="http://schemas.microsoft.com/office/drawing/2014/main" id="{0BBF664B-D4C7-CA12-08FD-70C4F4261472}"/>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4B122187-AF28-1206-BE6E-CC502572BC69}"/>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12AEA4DD-E5EE-E1F2-3AE2-82A9D4A91091}"/>
              </a:ext>
            </a:extLst>
          </p:cNvPr>
          <p:cNvSpPr>
            <a:spLocks noGrp="1"/>
          </p:cNvSpPr>
          <p:nvPr>
            <p:ph type="sldNum" sz="quarter" idx="12"/>
          </p:nvPr>
        </p:nvSpPr>
        <p:spPr/>
        <p:txBody>
          <a:bodyPr/>
          <a:lstStyle/>
          <a:p>
            <a:fld id="{DD7E3F78-87E4-B144-A295-2DB80552E3AF}" type="slidenum">
              <a:rPr lang="fr-FR" smtClean="0"/>
              <a:t>79</a:t>
            </a:fld>
            <a:endParaRPr lang="fr-FR"/>
          </a:p>
        </p:txBody>
      </p:sp>
      <p:sp>
        <p:nvSpPr>
          <p:cNvPr id="6" name="Rectangle : coins arrondis 5">
            <a:extLst>
              <a:ext uri="{FF2B5EF4-FFF2-40B4-BE49-F238E27FC236}">
                <a16:creationId xmlns:a16="http://schemas.microsoft.com/office/drawing/2014/main" id="{6095C934-BCF5-8234-A193-C17361E3F5D2}"/>
              </a:ext>
            </a:extLst>
          </p:cNvPr>
          <p:cNvSpPr/>
          <p:nvPr/>
        </p:nvSpPr>
        <p:spPr>
          <a:xfrm>
            <a:off x="2323451" y="1683128"/>
            <a:ext cx="3706838" cy="8474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Tous cmip5 &amp; 6 </a:t>
            </a:r>
          </a:p>
          <a:p>
            <a:pPr algn="ctr"/>
            <a:r>
              <a:rPr lang="fr-FR" dirty="0">
                <a:solidFill>
                  <a:schemeClr val="tx1"/>
                </a:solidFill>
                <a:highlight>
                  <a:srgbClr val="00FF00"/>
                </a:highlight>
              </a:rPr>
              <a:t>111</a:t>
            </a:r>
            <a:r>
              <a:rPr lang="fr-FR" dirty="0">
                <a:solidFill>
                  <a:schemeClr val="tx1"/>
                </a:solidFill>
              </a:rPr>
              <a:t> simus (46 cmip5 &amp; 65 cmip6)</a:t>
            </a:r>
          </a:p>
        </p:txBody>
      </p:sp>
      <p:sp>
        <p:nvSpPr>
          <p:cNvPr id="11" name="Rectangle : coins arrondis 10">
            <a:extLst>
              <a:ext uri="{FF2B5EF4-FFF2-40B4-BE49-F238E27FC236}">
                <a16:creationId xmlns:a16="http://schemas.microsoft.com/office/drawing/2014/main" id="{11DF43B5-B881-D901-5F30-3A8AD2A82F5B}"/>
              </a:ext>
            </a:extLst>
          </p:cNvPr>
          <p:cNvSpPr/>
          <p:nvPr/>
        </p:nvSpPr>
        <p:spPr>
          <a:xfrm>
            <a:off x="9000332" y="1299056"/>
            <a:ext cx="7467820" cy="219098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924" dirty="0">
              <a:solidFill>
                <a:schemeClr val="tx1"/>
              </a:solidFill>
            </a:endParaRPr>
          </a:p>
          <a:p>
            <a:pPr marL="240024" indent="-240024">
              <a:buFont typeface="Arial" panose="020B0604020202020204" pitchFamily="34" charset="0"/>
              <a:buChar char="•"/>
            </a:pPr>
            <a:r>
              <a:rPr lang="fr-FR" sz="924" dirty="0">
                <a:solidFill>
                  <a:schemeClr val="tx1"/>
                </a:solidFill>
              </a:rPr>
              <a:t>id        dx     </a:t>
            </a:r>
            <a:r>
              <a:rPr lang="fr-FR" sz="924" dirty="0" err="1">
                <a:solidFill>
                  <a:schemeClr val="tx1"/>
                </a:solidFill>
              </a:rPr>
              <a:t>dy</a:t>
            </a:r>
            <a:r>
              <a:rPr lang="fr-FR" sz="924" dirty="0">
                <a:solidFill>
                  <a:schemeClr val="tx1"/>
                </a:solidFill>
              </a:rPr>
              <a:t>       upBas1  upBas2    diff   </a:t>
            </a:r>
            <a:r>
              <a:rPr lang="fr-FR" sz="924" dirty="0" err="1">
                <a:solidFill>
                  <a:schemeClr val="tx1"/>
                </a:solidFill>
              </a:rPr>
              <a:t>uo</a:t>
            </a:r>
            <a:r>
              <a:rPr lang="fr-FR" sz="924" dirty="0">
                <a:solidFill>
                  <a:schemeClr val="tx1"/>
                </a:solidFill>
              </a:rPr>
              <a:t> 110W    </a:t>
            </a:r>
            <a:r>
              <a:rPr lang="fr-FR" sz="924" dirty="0" err="1">
                <a:solidFill>
                  <a:schemeClr val="tx1"/>
                </a:solidFill>
              </a:rPr>
              <a:t>exp</a:t>
            </a:r>
            <a:endParaRPr lang="fr-FR" sz="924" dirty="0">
              <a:solidFill>
                <a:schemeClr val="tx1"/>
              </a:solidFill>
            </a:endParaRPr>
          </a:p>
          <a:p>
            <a:pPr marL="240024" indent="-240024">
              <a:buFont typeface="Arial" panose="020B0604020202020204" pitchFamily="34" charset="0"/>
              <a:buChar char="•"/>
            </a:pPr>
            <a:endParaRPr lang="fr-FR" sz="924" dirty="0">
              <a:solidFill>
                <a:schemeClr val="tx1"/>
              </a:solidFill>
            </a:endParaRPr>
          </a:p>
          <a:p>
            <a:pPr marL="240024" indent="-240024">
              <a:buFont typeface="Arial" panose="020B0604020202020204" pitchFamily="34" charset="0"/>
              <a:buChar char="•"/>
            </a:pPr>
            <a:r>
              <a:rPr lang="fr-FR" sz="924" dirty="0">
                <a:solidFill>
                  <a:schemeClr val="tx1"/>
                </a:solidFill>
              </a:rPr>
              <a:t>id6c44    0.08   0.08     15.65   16.4     -0.75   0.59       cmip6_HadGEM3-GC31-HH_hist-1950_19890101-20051231_Omon_1m_r1i1p1f1_gn</a:t>
            </a:r>
          </a:p>
          <a:p>
            <a:pPr marL="240024" indent="-240024">
              <a:buFont typeface="Arial" panose="020B0604020202020204" pitchFamily="34" charset="0"/>
              <a:buChar char="•"/>
            </a:pPr>
            <a:r>
              <a:rPr lang="fr-FR" sz="924" dirty="0">
                <a:solidFill>
                  <a:schemeClr val="tx1"/>
                </a:solidFill>
              </a:rPr>
              <a:t>id6c45    0.25   0.25     16.3    17.08    -0.78   0.56       cmip6_HadGEM3-GC31-HM_hist-1950_19890101-20051231_Omon_1m_r1i1p1f1_gn</a:t>
            </a:r>
          </a:p>
          <a:p>
            <a:pPr marL="240024" indent="-240024">
              <a:buFont typeface="Arial" panose="020B0604020202020204" pitchFamily="34" charset="0"/>
              <a:buChar char="•"/>
            </a:pPr>
            <a:r>
              <a:rPr lang="fr-FR" sz="924" dirty="0">
                <a:solidFill>
                  <a:schemeClr val="tx1"/>
                </a:solidFill>
              </a:rPr>
              <a:t>id6c47    0.25   0.25     15.34   16.43    -1.09   0.58       cmip6_HadGEM3-GC31-MM_hist-1950_19890101-20051231_Omon_1m_r1i1p1f1_gn</a:t>
            </a:r>
          </a:p>
          <a:p>
            <a:pPr marL="240024" indent="-240024">
              <a:buFont typeface="Arial" panose="020B0604020202020204" pitchFamily="34" charset="0"/>
              <a:buChar char="•"/>
            </a:pPr>
            <a:endParaRPr lang="fr-FR" sz="924" dirty="0">
              <a:solidFill>
                <a:schemeClr val="tx1"/>
              </a:solidFill>
            </a:endParaRPr>
          </a:p>
          <a:p>
            <a:pPr marL="240024" indent="-240024">
              <a:buFont typeface="Arial" panose="020B0604020202020204" pitchFamily="34" charset="0"/>
              <a:buChar char="•"/>
            </a:pPr>
            <a:r>
              <a:rPr lang="fr-FR" sz="924" dirty="0">
                <a:solidFill>
                  <a:schemeClr val="tx1"/>
                </a:solidFill>
              </a:rPr>
              <a:t>id6c46    1.00   0.75     14.79   13.81     0.98   0.35       cmip6_HadGEM3-GC31-LL_hist-1950_19890101-20051231_Omon_1m_r1i1p1f1_gn</a:t>
            </a:r>
          </a:p>
        </p:txBody>
      </p:sp>
      <p:sp>
        <p:nvSpPr>
          <p:cNvPr id="7" name="ZoneTexte 6">
            <a:hlinkClick r:id="rId4"/>
            <a:extLst>
              <a:ext uri="{FF2B5EF4-FFF2-40B4-BE49-F238E27FC236}">
                <a16:creationId xmlns:a16="http://schemas.microsoft.com/office/drawing/2014/main" id="{A2369EFB-50F6-BF3E-76CF-579DA64BA872}"/>
              </a:ext>
            </a:extLst>
          </p:cNvPr>
          <p:cNvSpPr txBox="1"/>
          <p:nvPr/>
        </p:nvSpPr>
        <p:spPr>
          <a:xfrm>
            <a:off x="13084669" y="6446787"/>
            <a:ext cx="748538" cy="369332"/>
          </a:xfrm>
          <a:prstGeom prst="rect">
            <a:avLst/>
          </a:prstGeom>
          <a:noFill/>
        </p:spPr>
        <p:txBody>
          <a:bodyPr wrap="none" rtlCol="0">
            <a:spAutoFit/>
          </a:bodyPr>
          <a:lstStyle/>
          <a:p>
            <a:r>
              <a:rPr lang="fr-FR" dirty="0"/>
              <a:t>ATLAS</a:t>
            </a:r>
          </a:p>
        </p:txBody>
      </p:sp>
      <p:pic>
        <p:nvPicPr>
          <p:cNvPr id="9" name="Image 8" descr="Une image contenant croquis, conception, clipart, dessin&#10;&#10;Description générée automatiquement">
            <a:hlinkClick r:id="rId5"/>
            <a:extLst>
              <a:ext uri="{FF2B5EF4-FFF2-40B4-BE49-F238E27FC236}">
                <a16:creationId xmlns:a16="http://schemas.microsoft.com/office/drawing/2014/main" id="{C577565C-6723-D7A4-B27D-47955BBC145C}"/>
              </a:ext>
            </a:extLst>
          </p:cNvPr>
          <p:cNvPicPr>
            <a:picLocks noChangeAspect="1"/>
          </p:cNvPicPr>
          <p:nvPr/>
        </p:nvPicPr>
        <p:blipFill>
          <a:blip r:embed="rId6"/>
          <a:stretch>
            <a:fillRect/>
          </a:stretch>
        </p:blipFill>
        <p:spPr>
          <a:xfrm flipH="1">
            <a:off x="13066482" y="5735369"/>
            <a:ext cx="697266" cy="697266"/>
          </a:xfrm>
          <a:prstGeom prst="rect">
            <a:avLst/>
          </a:prstGeom>
          <a:ln w="50800">
            <a:solidFill>
              <a:srgbClr val="00B050"/>
            </a:solidFill>
          </a:ln>
        </p:spPr>
      </p:pic>
    </p:spTree>
    <p:extLst>
      <p:ext uri="{BB962C8B-B14F-4D97-AF65-F5344CB8AC3E}">
        <p14:creationId xmlns:p14="http://schemas.microsoft.com/office/powerpoint/2010/main" val="84883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0EE6A-A44C-BB98-53A9-14DA6CD8491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DED2A4E-CCC5-2651-5946-1CE129762BB7}"/>
              </a:ext>
            </a:extLst>
          </p:cNvPr>
          <p:cNvSpPr txBox="1"/>
          <p:nvPr/>
        </p:nvSpPr>
        <p:spPr>
          <a:xfrm>
            <a:off x="1440656" y="2228723"/>
            <a:ext cx="15119350" cy="6199198"/>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2:Alimentation upwelling par l’EUC</a:t>
            </a:r>
          </a:p>
          <a:p>
            <a:pPr algn="ctr"/>
            <a:r>
              <a:rPr lang="fr-FR" sz="13228" b="1" dirty="0">
                <a:solidFill>
                  <a:srgbClr val="0070C0"/>
                </a:solidFill>
              </a:rPr>
              <a:t>(Isopycnes)</a:t>
            </a:r>
          </a:p>
        </p:txBody>
      </p:sp>
      <p:sp>
        <p:nvSpPr>
          <p:cNvPr id="3" name="Espace réservé du pied de page 2">
            <a:extLst>
              <a:ext uri="{FF2B5EF4-FFF2-40B4-BE49-F238E27FC236}">
                <a16:creationId xmlns:a16="http://schemas.microsoft.com/office/drawing/2014/main" id="{5A4F879F-CFF0-F954-3279-CF4E304A26F7}"/>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411BE985-0ACD-AEF5-A2C3-48FA5BCDABCF}"/>
              </a:ext>
            </a:extLst>
          </p:cNvPr>
          <p:cNvSpPr>
            <a:spLocks noGrp="1"/>
          </p:cNvSpPr>
          <p:nvPr>
            <p:ph type="sldNum" sz="quarter" idx="12"/>
          </p:nvPr>
        </p:nvSpPr>
        <p:spPr/>
        <p:txBody>
          <a:bodyPr/>
          <a:lstStyle/>
          <a:p>
            <a:pPr>
              <a:defRPr/>
            </a:pPr>
            <a:fld id="{A80E75F5-EB0F-344E-990A-2D3842577099}" type="slidenum">
              <a:rPr lang="fr-FR" altLang="fr-FR" smtClean="0"/>
              <a:pPr>
                <a:defRPr/>
              </a:pPr>
              <a:t>8</a:t>
            </a:fld>
            <a:endParaRPr lang="fr-FR" altLang="fr-FR"/>
          </a:p>
        </p:txBody>
      </p:sp>
      <p:sp>
        <p:nvSpPr>
          <p:cNvPr id="5" name="ZoneTexte 4">
            <a:extLst>
              <a:ext uri="{FF2B5EF4-FFF2-40B4-BE49-F238E27FC236}">
                <a16:creationId xmlns:a16="http://schemas.microsoft.com/office/drawing/2014/main" id="{3C281488-FF81-404A-24B8-AF2FF717A055}"/>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93342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B056-00A1-09A0-1176-DE27AE03F8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22DA41-A5DA-58E8-FC9A-10AE341D4CF1}"/>
              </a:ext>
            </a:extLst>
          </p:cNvPr>
          <p:cNvSpPr>
            <a:spLocks noGrp="1"/>
          </p:cNvSpPr>
          <p:nvPr>
            <p:ph type="title"/>
          </p:nvPr>
        </p:nvSpPr>
        <p:spPr>
          <a:xfrm>
            <a:off x="1440658" y="907542"/>
            <a:ext cx="15119350" cy="367321"/>
          </a:xfrm>
        </p:spPr>
        <p:txBody>
          <a:bodyPr>
            <a:normAutofit fontScale="90000"/>
          </a:bodyPr>
          <a:lstStyle/>
          <a:p>
            <a:r>
              <a:rPr lang="fr-FR" dirty="0"/>
              <a:t>cmip6_HadGEM3-GC31</a:t>
            </a:r>
          </a:p>
        </p:txBody>
      </p:sp>
      <p:sp>
        <p:nvSpPr>
          <p:cNvPr id="3" name="Espace réservé de la date 2">
            <a:extLst>
              <a:ext uri="{FF2B5EF4-FFF2-40B4-BE49-F238E27FC236}">
                <a16:creationId xmlns:a16="http://schemas.microsoft.com/office/drawing/2014/main" id="{76B315E7-CE04-D36B-F41F-2B3B9D0F48E5}"/>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547EF342-2631-471D-FB18-2562F92C129D}"/>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1154167B-3327-A0D4-9976-E785C3D4A213}"/>
              </a:ext>
            </a:extLst>
          </p:cNvPr>
          <p:cNvSpPr>
            <a:spLocks noGrp="1"/>
          </p:cNvSpPr>
          <p:nvPr>
            <p:ph type="sldNum" sz="quarter" idx="12"/>
          </p:nvPr>
        </p:nvSpPr>
        <p:spPr/>
        <p:txBody>
          <a:bodyPr/>
          <a:lstStyle/>
          <a:p>
            <a:fld id="{DD7E3F78-87E4-B144-A295-2DB80552E3AF}" type="slidenum">
              <a:rPr lang="fr-FR" smtClean="0"/>
              <a:t>80</a:t>
            </a:fld>
            <a:endParaRPr lang="fr-FR"/>
          </a:p>
        </p:txBody>
      </p:sp>
      <p:pic>
        <p:nvPicPr>
          <p:cNvPr id="17" name="Image 16">
            <a:extLst>
              <a:ext uri="{FF2B5EF4-FFF2-40B4-BE49-F238E27FC236}">
                <a16:creationId xmlns:a16="http://schemas.microsoft.com/office/drawing/2014/main" id="{08F4EDE9-631A-2397-2D13-1BFC7591A169}"/>
              </a:ext>
            </a:extLst>
          </p:cNvPr>
          <p:cNvPicPr>
            <a:picLocks noChangeAspect="1"/>
          </p:cNvPicPr>
          <p:nvPr/>
        </p:nvPicPr>
        <p:blipFill>
          <a:blip r:embed="rId2"/>
          <a:srcRect/>
          <a:stretch/>
        </p:blipFill>
        <p:spPr>
          <a:xfrm>
            <a:off x="1939980" y="2774392"/>
            <a:ext cx="3326135" cy="6652269"/>
          </a:xfrm>
          <a:prstGeom prst="rect">
            <a:avLst/>
          </a:prstGeom>
        </p:spPr>
      </p:pic>
      <p:pic>
        <p:nvPicPr>
          <p:cNvPr id="18" name="Image 17">
            <a:extLst>
              <a:ext uri="{FF2B5EF4-FFF2-40B4-BE49-F238E27FC236}">
                <a16:creationId xmlns:a16="http://schemas.microsoft.com/office/drawing/2014/main" id="{B8E0A6CE-D803-F506-D93E-F972DE0763BF}"/>
              </a:ext>
            </a:extLst>
          </p:cNvPr>
          <p:cNvPicPr>
            <a:picLocks noChangeAspect="1"/>
          </p:cNvPicPr>
          <p:nvPr/>
        </p:nvPicPr>
        <p:blipFill>
          <a:blip r:embed="rId3"/>
          <a:srcRect/>
          <a:stretch/>
        </p:blipFill>
        <p:spPr>
          <a:xfrm>
            <a:off x="5399794" y="2774392"/>
            <a:ext cx="3326135" cy="6652269"/>
          </a:xfrm>
          <a:prstGeom prst="rect">
            <a:avLst/>
          </a:prstGeom>
        </p:spPr>
      </p:pic>
      <p:sp>
        <p:nvSpPr>
          <p:cNvPr id="19" name="Rectangle : coins arrondis 18">
            <a:extLst>
              <a:ext uri="{FF2B5EF4-FFF2-40B4-BE49-F238E27FC236}">
                <a16:creationId xmlns:a16="http://schemas.microsoft.com/office/drawing/2014/main" id="{02E6AE66-B47F-EF05-2ABC-406FE844C139}"/>
              </a:ext>
            </a:extLst>
          </p:cNvPr>
          <p:cNvSpPr/>
          <p:nvPr/>
        </p:nvSpPr>
        <p:spPr>
          <a:xfrm>
            <a:off x="2173821" y="2093855"/>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HH (id6c44)</a:t>
            </a:r>
          </a:p>
        </p:txBody>
      </p:sp>
      <p:sp>
        <p:nvSpPr>
          <p:cNvPr id="20" name="Rectangle : coins arrondis 19">
            <a:extLst>
              <a:ext uri="{FF2B5EF4-FFF2-40B4-BE49-F238E27FC236}">
                <a16:creationId xmlns:a16="http://schemas.microsoft.com/office/drawing/2014/main" id="{D4F369AE-33D5-B0B1-3E7D-E6E9AC7D2091}"/>
              </a:ext>
            </a:extLst>
          </p:cNvPr>
          <p:cNvSpPr/>
          <p:nvPr/>
        </p:nvSpPr>
        <p:spPr>
          <a:xfrm>
            <a:off x="5628979" y="2084369"/>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HM (id6c45)</a:t>
            </a:r>
          </a:p>
        </p:txBody>
      </p:sp>
      <p:pic>
        <p:nvPicPr>
          <p:cNvPr id="21" name="Image 20">
            <a:extLst>
              <a:ext uri="{FF2B5EF4-FFF2-40B4-BE49-F238E27FC236}">
                <a16:creationId xmlns:a16="http://schemas.microsoft.com/office/drawing/2014/main" id="{5DF3A7C4-875B-6410-A048-7F85ED4CD77A}"/>
              </a:ext>
            </a:extLst>
          </p:cNvPr>
          <p:cNvPicPr>
            <a:picLocks noChangeAspect="1"/>
          </p:cNvPicPr>
          <p:nvPr/>
        </p:nvPicPr>
        <p:blipFill>
          <a:blip r:embed="rId4"/>
          <a:srcRect/>
          <a:stretch/>
        </p:blipFill>
        <p:spPr>
          <a:xfrm>
            <a:off x="9088793" y="2774392"/>
            <a:ext cx="3326135" cy="6652269"/>
          </a:xfrm>
          <a:prstGeom prst="rect">
            <a:avLst/>
          </a:prstGeom>
        </p:spPr>
      </p:pic>
      <p:sp>
        <p:nvSpPr>
          <p:cNvPr id="22" name="Rectangle : coins arrondis 21">
            <a:extLst>
              <a:ext uri="{FF2B5EF4-FFF2-40B4-BE49-F238E27FC236}">
                <a16:creationId xmlns:a16="http://schemas.microsoft.com/office/drawing/2014/main" id="{DF48B71A-F970-45A8-A6AF-45952B10817F}"/>
              </a:ext>
            </a:extLst>
          </p:cNvPr>
          <p:cNvSpPr/>
          <p:nvPr/>
        </p:nvSpPr>
        <p:spPr>
          <a:xfrm>
            <a:off x="9298684" y="2094092"/>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MM (id6c47)</a:t>
            </a:r>
          </a:p>
        </p:txBody>
      </p:sp>
      <p:pic>
        <p:nvPicPr>
          <p:cNvPr id="6" name="Image 5">
            <a:extLst>
              <a:ext uri="{FF2B5EF4-FFF2-40B4-BE49-F238E27FC236}">
                <a16:creationId xmlns:a16="http://schemas.microsoft.com/office/drawing/2014/main" id="{01BF0AB1-2887-6546-F6E9-C79DD234BCB6}"/>
              </a:ext>
            </a:extLst>
          </p:cNvPr>
          <p:cNvPicPr>
            <a:picLocks noChangeAspect="1"/>
          </p:cNvPicPr>
          <p:nvPr/>
        </p:nvPicPr>
        <p:blipFill>
          <a:blip r:embed="rId5"/>
          <a:srcRect/>
          <a:stretch/>
        </p:blipFill>
        <p:spPr>
          <a:xfrm>
            <a:off x="12734547" y="2774392"/>
            <a:ext cx="3326135" cy="6652269"/>
          </a:xfrm>
          <a:prstGeom prst="rect">
            <a:avLst/>
          </a:prstGeom>
        </p:spPr>
      </p:pic>
      <p:sp>
        <p:nvSpPr>
          <p:cNvPr id="7" name="Rectangle : coins arrondis 6">
            <a:extLst>
              <a:ext uri="{FF2B5EF4-FFF2-40B4-BE49-F238E27FC236}">
                <a16:creationId xmlns:a16="http://schemas.microsoft.com/office/drawing/2014/main" id="{47E7D5B4-7662-8EF9-D8E9-91EADC95C44A}"/>
              </a:ext>
            </a:extLst>
          </p:cNvPr>
          <p:cNvSpPr/>
          <p:nvPr/>
        </p:nvSpPr>
        <p:spPr>
          <a:xfrm>
            <a:off x="12965485" y="2095709"/>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LL (id6c46)</a:t>
            </a:r>
          </a:p>
        </p:txBody>
      </p:sp>
    </p:spTree>
    <p:extLst>
      <p:ext uri="{BB962C8B-B14F-4D97-AF65-F5344CB8AC3E}">
        <p14:creationId xmlns:p14="http://schemas.microsoft.com/office/powerpoint/2010/main" val="1181952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6324-3E68-11D7-DF3D-0702FEF954C8}"/>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DDC71830-22FB-1B48-0FDD-B669A226D197}"/>
              </a:ext>
            </a:extLst>
          </p:cNvPr>
          <p:cNvPicPr>
            <a:picLocks noChangeAspect="1"/>
          </p:cNvPicPr>
          <p:nvPr/>
        </p:nvPicPr>
        <p:blipFill>
          <a:blip r:embed="rId2"/>
          <a:srcRect/>
          <a:stretch/>
        </p:blipFill>
        <p:spPr>
          <a:xfrm>
            <a:off x="6540509" y="3021827"/>
            <a:ext cx="4533538" cy="7552342"/>
          </a:xfrm>
          <a:prstGeom prst="rect">
            <a:avLst/>
          </a:prstGeom>
        </p:spPr>
      </p:pic>
      <p:pic>
        <p:nvPicPr>
          <p:cNvPr id="8" name="Image 7">
            <a:extLst>
              <a:ext uri="{FF2B5EF4-FFF2-40B4-BE49-F238E27FC236}">
                <a16:creationId xmlns:a16="http://schemas.microsoft.com/office/drawing/2014/main" id="{27BA2670-2527-1781-054F-D4B907615A3A}"/>
              </a:ext>
            </a:extLst>
          </p:cNvPr>
          <p:cNvPicPr>
            <a:picLocks noChangeAspect="1"/>
          </p:cNvPicPr>
          <p:nvPr/>
        </p:nvPicPr>
        <p:blipFill>
          <a:blip r:embed="rId3"/>
          <a:srcRect/>
          <a:stretch/>
        </p:blipFill>
        <p:spPr>
          <a:xfrm>
            <a:off x="2006382" y="3021827"/>
            <a:ext cx="4533538" cy="7552342"/>
          </a:xfrm>
          <a:prstGeom prst="rect">
            <a:avLst/>
          </a:prstGeom>
        </p:spPr>
      </p:pic>
      <p:sp>
        <p:nvSpPr>
          <p:cNvPr id="2" name="Titre 1">
            <a:extLst>
              <a:ext uri="{FF2B5EF4-FFF2-40B4-BE49-F238E27FC236}">
                <a16:creationId xmlns:a16="http://schemas.microsoft.com/office/drawing/2014/main" id="{D9F1B19E-E09C-E01D-21A2-4DD7C8D46C74}"/>
              </a:ext>
            </a:extLst>
          </p:cNvPr>
          <p:cNvSpPr>
            <a:spLocks noGrp="1"/>
          </p:cNvSpPr>
          <p:nvPr>
            <p:ph type="title"/>
          </p:nvPr>
        </p:nvSpPr>
        <p:spPr>
          <a:xfrm>
            <a:off x="1440658" y="907542"/>
            <a:ext cx="15119350" cy="367321"/>
          </a:xfrm>
        </p:spPr>
        <p:txBody>
          <a:bodyPr>
            <a:normAutofit fontScale="90000"/>
          </a:bodyPr>
          <a:lstStyle/>
          <a:p>
            <a:r>
              <a:rPr lang="fr-FR" dirty="0"/>
              <a:t>HR 10-25 km</a:t>
            </a:r>
          </a:p>
        </p:txBody>
      </p:sp>
      <p:sp>
        <p:nvSpPr>
          <p:cNvPr id="3" name="Espace réservé de la date 2">
            <a:extLst>
              <a:ext uri="{FF2B5EF4-FFF2-40B4-BE49-F238E27FC236}">
                <a16:creationId xmlns:a16="http://schemas.microsoft.com/office/drawing/2014/main" id="{CD969CC3-3538-A7D3-28D9-D330B10DDDDD}"/>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7E5592C9-D89B-43F5-73E5-3E9E09705B6C}"/>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53DD68A6-66B4-E056-CDE0-B15E94DC6043}"/>
              </a:ext>
            </a:extLst>
          </p:cNvPr>
          <p:cNvSpPr>
            <a:spLocks noGrp="1"/>
          </p:cNvSpPr>
          <p:nvPr>
            <p:ph type="sldNum" sz="quarter" idx="12"/>
          </p:nvPr>
        </p:nvSpPr>
        <p:spPr/>
        <p:txBody>
          <a:bodyPr/>
          <a:lstStyle/>
          <a:p>
            <a:fld id="{DD7E3F78-87E4-B144-A295-2DB80552E3AF}" type="slidenum">
              <a:rPr lang="fr-FR" smtClean="0"/>
              <a:t>81</a:t>
            </a:fld>
            <a:endParaRPr lang="fr-FR"/>
          </a:p>
        </p:txBody>
      </p:sp>
      <p:sp>
        <p:nvSpPr>
          <p:cNvPr id="6" name="Rectangle : coins arrondis 5">
            <a:extLst>
              <a:ext uri="{FF2B5EF4-FFF2-40B4-BE49-F238E27FC236}">
                <a16:creationId xmlns:a16="http://schemas.microsoft.com/office/drawing/2014/main" id="{ECD2A2A5-1612-E9D9-AFBE-ED31CA3D4C4A}"/>
              </a:ext>
            </a:extLst>
          </p:cNvPr>
          <p:cNvSpPr/>
          <p:nvPr/>
        </p:nvSpPr>
        <p:spPr>
          <a:xfrm>
            <a:off x="2323451" y="1683128"/>
            <a:ext cx="3706838" cy="8474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Tous cmip5 &amp; 6 </a:t>
            </a:r>
          </a:p>
          <a:p>
            <a:pPr algn="ctr"/>
            <a:r>
              <a:rPr lang="fr-FR" dirty="0">
                <a:solidFill>
                  <a:schemeClr val="tx1"/>
                </a:solidFill>
                <a:highlight>
                  <a:srgbClr val="00FF00"/>
                </a:highlight>
              </a:rPr>
              <a:t>111</a:t>
            </a:r>
            <a:r>
              <a:rPr lang="fr-FR" dirty="0">
                <a:solidFill>
                  <a:schemeClr val="tx1"/>
                </a:solidFill>
              </a:rPr>
              <a:t> simus (46 cmip5 &amp; 65 cmip6)</a:t>
            </a:r>
          </a:p>
        </p:txBody>
      </p:sp>
      <p:sp>
        <p:nvSpPr>
          <p:cNvPr id="11" name="Rectangle : coins arrondis 10">
            <a:extLst>
              <a:ext uri="{FF2B5EF4-FFF2-40B4-BE49-F238E27FC236}">
                <a16:creationId xmlns:a16="http://schemas.microsoft.com/office/drawing/2014/main" id="{BAD1D354-83D4-0017-2019-5EDD62B371E8}"/>
              </a:ext>
            </a:extLst>
          </p:cNvPr>
          <p:cNvSpPr/>
          <p:nvPr/>
        </p:nvSpPr>
        <p:spPr>
          <a:xfrm>
            <a:off x="9183672" y="1299056"/>
            <a:ext cx="7284479" cy="219098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924" dirty="0">
                <a:solidFill>
                  <a:schemeClr val="tx1"/>
                </a:solidFill>
              </a:rPr>
              <a:t>id        dx     </a:t>
            </a:r>
            <a:r>
              <a:rPr lang="fr-FR" sz="924" dirty="0" err="1">
                <a:solidFill>
                  <a:schemeClr val="tx1"/>
                </a:solidFill>
              </a:rPr>
              <a:t>dy</a:t>
            </a:r>
            <a:r>
              <a:rPr lang="fr-FR" sz="924" dirty="0">
                <a:solidFill>
                  <a:schemeClr val="tx1"/>
                </a:solidFill>
              </a:rPr>
              <a:t>       upBas1  upBas2    diff   </a:t>
            </a:r>
            <a:r>
              <a:rPr lang="fr-FR" sz="924" dirty="0" err="1">
                <a:solidFill>
                  <a:schemeClr val="tx1"/>
                </a:solidFill>
              </a:rPr>
              <a:t>uo</a:t>
            </a:r>
            <a:r>
              <a:rPr lang="fr-FR" sz="924" dirty="0">
                <a:solidFill>
                  <a:schemeClr val="tx1"/>
                </a:solidFill>
              </a:rPr>
              <a:t> 110W    </a:t>
            </a:r>
            <a:r>
              <a:rPr lang="fr-FR" sz="924" dirty="0" err="1">
                <a:solidFill>
                  <a:schemeClr val="tx1"/>
                </a:solidFill>
              </a:rPr>
              <a:t>exp</a:t>
            </a:r>
            <a:endParaRPr lang="fr-FR" sz="924" dirty="0">
              <a:solidFill>
                <a:schemeClr val="tx1"/>
              </a:solidFill>
            </a:endParaRPr>
          </a:p>
          <a:p>
            <a:r>
              <a:rPr lang="fr-FR" sz="924" dirty="0">
                <a:solidFill>
                  <a:schemeClr val="tx1"/>
                </a:solidFill>
              </a:rPr>
              <a:t>id6c29    0.08   0.08     17.63   18.5     -0.87   0.62       cmip6_EC-Earth3P-VHR_hist-1950_19890101-20051231_Omon_1m_r1i1p1f1_gn</a:t>
            </a:r>
          </a:p>
          <a:p>
            <a:r>
              <a:rPr lang="fr-FR" sz="924" dirty="0">
                <a:solidFill>
                  <a:schemeClr val="tx1"/>
                </a:solidFill>
              </a:rPr>
              <a:t>id6c35    0.10   0.10     18.67   19.81    -1.14   0.58       cmip6_FGOALS-f3-H_hist-1950_19890101-20051231_Omon_1m_r1i1p1f1_gn</a:t>
            </a:r>
          </a:p>
          <a:p>
            <a:r>
              <a:rPr lang="fr-FR" sz="924" dirty="0">
                <a:solidFill>
                  <a:schemeClr val="tx1"/>
                </a:solidFill>
              </a:rPr>
              <a:t>id6c44    0.08   0.08     15.65   16.4     -0.75   0.59       cmip6_HadGEM3-GC31-HH_hist-1950_19890101-20051231_Omon_1m_r1i1p1f1_gn</a:t>
            </a:r>
          </a:p>
          <a:p>
            <a:endParaRPr lang="fr-FR" sz="924" dirty="0">
              <a:solidFill>
                <a:schemeClr val="tx1"/>
              </a:solidFill>
            </a:endParaRPr>
          </a:p>
          <a:p>
            <a:r>
              <a:rPr lang="fr-FR" sz="924" dirty="0">
                <a:solidFill>
                  <a:schemeClr val="tx1"/>
                </a:solidFill>
              </a:rPr>
              <a:t>id6c2     0.25   0.25     16.2    16.84    -0.64   0.44       cmip6_BCC-CSM2-HR_hist-1950_19890101-20051231_Omon_1m_r1i1p1f1_gn</a:t>
            </a:r>
          </a:p>
          <a:p>
            <a:r>
              <a:rPr lang="fr-FR" sz="924" dirty="0">
                <a:solidFill>
                  <a:schemeClr val="tx1"/>
                </a:solidFill>
              </a:rPr>
              <a:t>id6c6     0.10   0.10     18.68   19.97    -1.29   0.55       cmip6_CESM1-CAM5-SE-HR_hist-1950_19890101-20051231_Omon_1m_r1i1p1f1_gn</a:t>
            </a:r>
          </a:p>
          <a:p>
            <a:r>
              <a:rPr lang="fr-FR" sz="924" dirty="0">
                <a:solidFill>
                  <a:schemeClr val="tx1"/>
                </a:solidFill>
              </a:rPr>
              <a:t>id6c14    0.25   0.25    15.68   15.62     0.06   0.46       cmip6_CMCC-CM2-HR4_hist-1950_19890101-20051231_Omon_1m_r1i1p1f1_gn</a:t>
            </a:r>
          </a:p>
          <a:p>
            <a:r>
              <a:rPr lang="fr-FR" sz="924" dirty="0">
                <a:solidFill>
                  <a:schemeClr val="tx1"/>
                </a:solidFill>
              </a:rPr>
              <a:t>id6c15    0.25   0.25     15.98   16.02    -0.04   0.43       cmip6_CMCC-CM2-HR4_historical_19890101-20051231_Omon_1m_r1i1p1f1_gn</a:t>
            </a:r>
          </a:p>
          <a:p>
            <a:r>
              <a:rPr lang="fr-FR" sz="924" dirty="0">
                <a:solidFill>
                  <a:schemeClr val="tx1"/>
                </a:solidFill>
              </a:rPr>
              <a:t>id6c17    0.25   0.25     16.53   17.02    -0.49   0.41       cmip6_CMCC-CM2-VHR4_hist-1950_19890101-20051231_Omon_1m_r1i1p1f1_gn</a:t>
            </a:r>
          </a:p>
          <a:p>
            <a:r>
              <a:rPr lang="fr-FR" sz="924" dirty="0">
                <a:solidFill>
                  <a:schemeClr val="tx1"/>
                </a:solidFill>
              </a:rPr>
              <a:t>id6c19    0.25   0.25     16.13   16.5     -0.37   0.30       cmip6_CNRM-CM6-1-HR_hist-1950_19890101-20051231_Omon_1m_r1i1p1f2_gn</a:t>
            </a:r>
          </a:p>
          <a:p>
            <a:r>
              <a:rPr lang="fr-FR" sz="924" dirty="0">
                <a:solidFill>
                  <a:schemeClr val="tx1"/>
                </a:solidFill>
              </a:rPr>
              <a:t>id6c28    0.25   0.25     17.62   18.35    -0.73   0.61       cmip6_EC-Earth3P-HR_hist-1950_19890101-20051231_Omon_1m_r1i1p2f1_gn</a:t>
            </a:r>
          </a:p>
          <a:p>
            <a:r>
              <a:rPr lang="fr-FR" sz="924" dirty="0">
                <a:solidFill>
                  <a:schemeClr val="tx1"/>
                </a:solidFill>
              </a:rPr>
              <a:t>id6c32    0.25   0.25     16.27   17.47    -1.20   0.32       cmip6_ECMWF-IFS-HR_hist-1950_19890101-20051231_Omon_1m_r1i1p1f1_gn</a:t>
            </a:r>
          </a:p>
          <a:p>
            <a:r>
              <a:rPr lang="fr-FR" sz="924" dirty="0">
                <a:solidFill>
                  <a:schemeClr val="tx1"/>
                </a:solidFill>
              </a:rPr>
              <a:t>id6c34    0.25   0.25     16.71   18.02    -1.31   0.31       cmip6_ECMWF-IFS-MR_hist-1950_19890101-20051231_Omon_1m_r1i1p1f1_gn</a:t>
            </a:r>
          </a:p>
        </p:txBody>
      </p:sp>
      <p:sp>
        <p:nvSpPr>
          <p:cNvPr id="7" name="ZoneTexte 6">
            <a:hlinkClick r:id="rId4"/>
            <a:extLst>
              <a:ext uri="{FF2B5EF4-FFF2-40B4-BE49-F238E27FC236}">
                <a16:creationId xmlns:a16="http://schemas.microsoft.com/office/drawing/2014/main" id="{5B849572-3115-87D7-7A51-2181845EFFCC}"/>
              </a:ext>
            </a:extLst>
          </p:cNvPr>
          <p:cNvSpPr txBox="1"/>
          <p:nvPr/>
        </p:nvSpPr>
        <p:spPr>
          <a:xfrm>
            <a:off x="13084669" y="6446787"/>
            <a:ext cx="748538" cy="369332"/>
          </a:xfrm>
          <a:prstGeom prst="rect">
            <a:avLst/>
          </a:prstGeom>
          <a:noFill/>
        </p:spPr>
        <p:txBody>
          <a:bodyPr wrap="none" rtlCol="0">
            <a:spAutoFit/>
          </a:bodyPr>
          <a:lstStyle/>
          <a:p>
            <a:r>
              <a:rPr lang="fr-FR" dirty="0"/>
              <a:t>ATLAS</a:t>
            </a:r>
          </a:p>
        </p:txBody>
      </p:sp>
      <p:pic>
        <p:nvPicPr>
          <p:cNvPr id="9" name="Image 8" descr="Une image contenant croquis, conception, clipart, dessin&#10;&#10;Description générée automatiquement">
            <a:hlinkClick r:id="rId5"/>
            <a:extLst>
              <a:ext uri="{FF2B5EF4-FFF2-40B4-BE49-F238E27FC236}">
                <a16:creationId xmlns:a16="http://schemas.microsoft.com/office/drawing/2014/main" id="{9738EB87-82AB-46BD-2BF7-031BCFFF92F5}"/>
              </a:ext>
            </a:extLst>
          </p:cNvPr>
          <p:cNvPicPr>
            <a:picLocks noChangeAspect="1"/>
          </p:cNvPicPr>
          <p:nvPr/>
        </p:nvPicPr>
        <p:blipFill>
          <a:blip r:embed="rId6"/>
          <a:stretch>
            <a:fillRect/>
          </a:stretch>
        </p:blipFill>
        <p:spPr>
          <a:xfrm flipH="1">
            <a:off x="13066482" y="5735369"/>
            <a:ext cx="697266" cy="697266"/>
          </a:xfrm>
          <a:prstGeom prst="rect">
            <a:avLst/>
          </a:prstGeom>
          <a:ln w="50800">
            <a:solidFill>
              <a:srgbClr val="00B050"/>
            </a:solidFill>
          </a:ln>
        </p:spPr>
      </p:pic>
      <p:sp>
        <p:nvSpPr>
          <p:cNvPr id="13" name="Rectangle : coins arrondis 12">
            <a:extLst>
              <a:ext uri="{FF2B5EF4-FFF2-40B4-BE49-F238E27FC236}">
                <a16:creationId xmlns:a16="http://schemas.microsoft.com/office/drawing/2014/main" id="{8D20BB88-B416-11BF-857D-7BB2734B787B}"/>
              </a:ext>
            </a:extLst>
          </p:cNvPr>
          <p:cNvSpPr/>
          <p:nvPr/>
        </p:nvSpPr>
        <p:spPr>
          <a:xfrm>
            <a:off x="3095494" y="5870908"/>
            <a:ext cx="488515" cy="1597150"/>
          </a:xfrm>
          <a:prstGeom prst="roundRect">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7FAD8D5D-5A96-7B00-A5AF-5BF9CCF4F1EF}"/>
              </a:ext>
            </a:extLst>
          </p:cNvPr>
          <p:cNvSpPr/>
          <p:nvPr/>
        </p:nvSpPr>
        <p:spPr>
          <a:xfrm>
            <a:off x="3095493" y="8702998"/>
            <a:ext cx="488517" cy="261110"/>
          </a:xfrm>
          <a:prstGeom prst="roundRect">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8B032065-D313-D36F-552D-CAC92ED3B539}"/>
              </a:ext>
            </a:extLst>
          </p:cNvPr>
          <p:cNvSpPr/>
          <p:nvPr/>
        </p:nvSpPr>
        <p:spPr>
          <a:xfrm>
            <a:off x="3760582" y="8616672"/>
            <a:ext cx="488517" cy="261110"/>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3F6D64C0-D701-2689-E81D-F2FA7A716504}"/>
              </a:ext>
            </a:extLst>
          </p:cNvPr>
          <p:cNvSpPr/>
          <p:nvPr/>
        </p:nvSpPr>
        <p:spPr>
          <a:xfrm>
            <a:off x="3745699" y="6714453"/>
            <a:ext cx="488517" cy="261110"/>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76C5228-1A1E-F4F5-A9EC-E74236F258EC}"/>
              </a:ext>
            </a:extLst>
          </p:cNvPr>
          <p:cNvSpPr txBox="1"/>
          <p:nvPr/>
        </p:nvSpPr>
        <p:spPr>
          <a:xfrm>
            <a:off x="11850437" y="3858016"/>
            <a:ext cx="3631733" cy="1384995"/>
          </a:xfrm>
          <a:prstGeom prst="rect">
            <a:avLst/>
          </a:prstGeom>
          <a:noFill/>
        </p:spPr>
        <p:txBody>
          <a:bodyPr wrap="square" rtlCol="0">
            <a:spAutoFit/>
          </a:bodyPr>
          <a:lstStyle/>
          <a:p>
            <a:r>
              <a:rPr lang="fr-FR" sz="2800" b="1" dirty="0">
                <a:solidFill>
                  <a:srgbClr val="FF0000"/>
                </a:solidFill>
              </a:rPr>
              <a:t>Aller voir ceux qui ont une bonne résolution atmosphérique </a:t>
            </a:r>
          </a:p>
        </p:txBody>
      </p:sp>
    </p:spTree>
    <p:extLst>
      <p:ext uri="{BB962C8B-B14F-4D97-AF65-F5344CB8AC3E}">
        <p14:creationId xmlns:p14="http://schemas.microsoft.com/office/powerpoint/2010/main" val="634460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18802-880C-C932-19AC-A20D45FE29B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3F0848-D3DC-2C4C-28CB-33763AE91478}"/>
              </a:ext>
            </a:extLst>
          </p:cNvPr>
          <p:cNvSpPr>
            <a:spLocks noGrp="1"/>
          </p:cNvSpPr>
          <p:nvPr>
            <p:ph type="title"/>
          </p:nvPr>
        </p:nvSpPr>
        <p:spPr>
          <a:xfrm>
            <a:off x="1440658" y="907542"/>
            <a:ext cx="15119350" cy="367321"/>
          </a:xfrm>
        </p:spPr>
        <p:txBody>
          <a:bodyPr>
            <a:normAutofit fontScale="90000"/>
          </a:bodyPr>
          <a:lstStyle/>
          <a:p>
            <a:r>
              <a:rPr lang="fr-FR" dirty="0"/>
              <a:t>HR 10-25 km</a:t>
            </a:r>
          </a:p>
        </p:txBody>
      </p:sp>
      <p:sp>
        <p:nvSpPr>
          <p:cNvPr id="3" name="Espace réservé de la date 2">
            <a:extLst>
              <a:ext uri="{FF2B5EF4-FFF2-40B4-BE49-F238E27FC236}">
                <a16:creationId xmlns:a16="http://schemas.microsoft.com/office/drawing/2014/main" id="{44A16ABF-CC5D-CEDB-CDDE-E44CED09102B}"/>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ADF5101D-1266-6E05-C66B-4C5A85F348F3}"/>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C3194408-62B6-1E0A-45D5-48AF3A18E4E4}"/>
              </a:ext>
            </a:extLst>
          </p:cNvPr>
          <p:cNvSpPr>
            <a:spLocks noGrp="1"/>
          </p:cNvSpPr>
          <p:nvPr>
            <p:ph type="sldNum" sz="quarter" idx="12"/>
          </p:nvPr>
        </p:nvSpPr>
        <p:spPr/>
        <p:txBody>
          <a:bodyPr/>
          <a:lstStyle/>
          <a:p>
            <a:fld id="{DD7E3F78-87E4-B144-A295-2DB80552E3AF}" type="slidenum">
              <a:rPr lang="fr-FR" smtClean="0"/>
              <a:t>82</a:t>
            </a:fld>
            <a:endParaRPr lang="fr-FR"/>
          </a:p>
        </p:txBody>
      </p:sp>
      <p:pic>
        <p:nvPicPr>
          <p:cNvPr id="17" name="Image 16">
            <a:extLst>
              <a:ext uri="{FF2B5EF4-FFF2-40B4-BE49-F238E27FC236}">
                <a16:creationId xmlns:a16="http://schemas.microsoft.com/office/drawing/2014/main" id="{77BB8169-CCCA-E342-D3F7-2079FAFB1340}"/>
              </a:ext>
            </a:extLst>
          </p:cNvPr>
          <p:cNvPicPr>
            <a:picLocks noChangeAspect="1"/>
          </p:cNvPicPr>
          <p:nvPr/>
        </p:nvPicPr>
        <p:blipFill>
          <a:blip r:embed="rId2"/>
          <a:srcRect/>
          <a:stretch/>
        </p:blipFill>
        <p:spPr>
          <a:xfrm>
            <a:off x="2672170" y="2013591"/>
            <a:ext cx="3776170" cy="7552342"/>
          </a:xfrm>
          <a:prstGeom prst="rect">
            <a:avLst/>
          </a:prstGeom>
        </p:spPr>
      </p:pic>
      <p:pic>
        <p:nvPicPr>
          <p:cNvPr id="18" name="Image 17">
            <a:extLst>
              <a:ext uri="{FF2B5EF4-FFF2-40B4-BE49-F238E27FC236}">
                <a16:creationId xmlns:a16="http://schemas.microsoft.com/office/drawing/2014/main" id="{DC984E64-DF9C-33C2-A3FE-06202FB68D86}"/>
              </a:ext>
            </a:extLst>
          </p:cNvPr>
          <p:cNvPicPr>
            <a:picLocks noChangeAspect="1"/>
          </p:cNvPicPr>
          <p:nvPr/>
        </p:nvPicPr>
        <p:blipFill>
          <a:blip r:embed="rId3"/>
          <a:srcRect/>
          <a:stretch/>
        </p:blipFill>
        <p:spPr>
          <a:xfrm>
            <a:off x="6940363" y="2013591"/>
            <a:ext cx="3776170" cy="7552342"/>
          </a:xfrm>
          <a:prstGeom prst="rect">
            <a:avLst/>
          </a:prstGeom>
        </p:spPr>
      </p:pic>
      <p:sp>
        <p:nvSpPr>
          <p:cNvPr id="19" name="Rectangle : coins arrondis 18">
            <a:extLst>
              <a:ext uri="{FF2B5EF4-FFF2-40B4-BE49-F238E27FC236}">
                <a16:creationId xmlns:a16="http://schemas.microsoft.com/office/drawing/2014/main" id="{447492EE-57C7-A655-94E8-27EC7456CFA9}"/>
              </a:ext>
            </a:extLst>
          </p:cNvPr>
          <p:cNvSpPr/>
          <p:nvPr/>
        </p:nvSpPr>
        <p:spPr>
          <a:xfrm>
            <a:off x="3126675" y="1928583"/>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id6c2</a:t>
            </a:r>
          </a:p>
        </p:txBody>
      </p:sp>
      <p:sp>
        <p:nvSpPr>
          <p:cNvPr id="20" name="Rectangle : coins arrondis 19">
            <a:extLst>
              <a:ext uri="{FF2B5EF4-FFF2-40B4-BE49-F238E27FC236}">
                <a16:creationId xmlns:a16="http://schemas.microsoft.com/office/drawing/2014/main" id="{B371D198-5A32-7112-2AC6-26F27A3876EC}"/>
              </a:ext>
            </a:extLst>
          </p:cNvPr>
          <p:cNvSpPr/>
          <p:nvPr/>
        </p:nvSpPr>
        <p:spPr>
          <a:xfrm>
            <a:off x="7375271" y="1928583"/>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id6c44</a:t>
            </a:r>
          </a:p>
        </p:txBody>
      </p:sp>
      <p:pic>
        <p:nvPicPr>
          <p:cNvPr id="21" name="Image 20">
            <a:extLst>
              <a:ext uri="{FF2B5EF4-FFF2-40B4-BE49-F238E27FC236}">
                <a16:creationId xmlns:a16="http://schemas.microsoft.com/office/drawing/2014/main" id="{BC12EFC2-60F8-B0B5-0F20-D78EC7EC0B74}"/>
              </a:ext>
            </a:extLst>
          </p:cNvPr>
          <p:cNvPicPr>
            <a:picLocks noChangeAspect="1"/>
          </p:cNvPicPr>
          <p:nvPr/>
        </p:nvPicPr>
        <p:blipFill>
          <a:blip r:embed="rId4"/>
          <a:srcRect/>
          <a:stretch/>
        </p:blipFill>
        <p:spPr>
          <a:xfrm>
            <a:off x="11643463" y="2013591"/>
            <a:ext cx="3776170" cy="7552342"/>
          </a:xfrm>
          <a:prstGeom prst="rect">
            <a:avLst/>
          </a:prstGeom>
        </p:spPr>
      </p:pic>
      <p:sp>
        <p:nvSpPr>
          <p:cNvPr id="22" name="Rectangle : coins arrondis 21">
            <a:extLst>
              <a:ext uri="{FF2B5EF4-FFF2-40B4-BE49-F238E27FC236}">
                <a16:creationId xmlns:a16="http://schemas.microsoft.com/office/drawing/2014/main" id="{EB6B2FFF-7D0C-4BD8-DC0D-6D007C3F901C}"/>
              </a:ext>
            </a:extLst>
          </p:cNvPr>
          <p:cNvSpPr/>
          <p:nvPr/>
        </p:nvSpPr>
        <p:spPr>
          <a:xfrm>
            <a:off x="12078371" y="1928583"/>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id6c32</a:t>
            </a:r>
          </a:p>
        </p:txBody>
      </p:sp>
    </p:spTree>
    <p:extLst>
      <p:ext uri="{BB962C8B-B14F-4D97-AF65-F5344CB8AC3E}">
        <p14:creationId xmlns:p14="http://schemas.microsoft.com/office/powerpoint/2010/main" val="3661894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307D1-6B9E-8A69-C7A9-4BAC6029DE11}"/>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5CE6C20-00DF-D15A-E14A-3C869804523E}"/>
              </a:ext>
            </a:extLst>
          </p:cNvPr>
          <p:cNvPicPr>
            <a:picLocks noChangeAspect="1"/>
          </p:cNvPicPr>
          <p:nvPr/>
        </p:nvPicPr>
        <p:blipFill>
          <a:blip r:embed="rId2"/>
          <a:srcRect/>
          <a:stretch/>
        </p:blipFill>
        <p:spPr>
          <a:xfrm>
            <a:off x="1954888" y="2509804"/>
            <a:ext cx="4533538" cy="7552342"/>
          </a:xfrm>
          <a:prstGeom prst="rect">
            <a:avLst/>
          </a:prstGeom>
        </p:spPr>
      </p:pic>
      <p:sp>
        <p:nvSpPr>
          <p:cNvPr id="2" name="Titre 1">
            <a:extLst>
              <a:ext uri="{FF2B5EF4-FFF2-40B4-BE49-F238E27FC236}">
                <a16:creationId xmlns:a16="http://schemas.microsoft.com/office/drawing/2014/main" id="{F90F58A1-55BE-A7CF-76F5-9E86E083FAB8}"/>
              </a:ext>
            </a:extLst>
          </p:cNvPr>
          <p:cNvSpPr>
            <a:spLocks noGrp="1"/>
          </p:cNvSpPr>
          <p:nvPr>
            <p:ph type="title"/>
          </p:nvPr>
        </p:nvSpPr>
        <p:spPr>
          <a:xfrm>
            <a:off x="1440658" y="907542"/>
            <a:ext cx="15119350" cy="367321"/>
          </a:xfrm>
        </p:spPr>
        <p:txBody>
          <a:bodyPr>
            <a:normAutofit fontScale="90000"/>
          </a:bodyPr>
          <a:lstStyle/>
          <a:p>
            <a:endParaRPr lang="fr-FR" dirty="0"/>
          </a:p>
        </p:txBody>
      </p:sp>
      <p:sp>
        <p:nvSpPr>
          <p:cNvPr id="3" name="Espace réservé de la date 2">
            <a:extLst>
              <a:ext uri="{FF2B5EF4-FFF2-40B4-BE49-F238E27FC236}">
                <a16:creationId xmlns:a16="http://schemas.microsoft.com/office/drawing/2014/main" id="{D4789F3B-4B99-FD13-F798-89969307D4DD}"/>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9BF0B600-AA38-4B42-C311-20C9D47650B1}"/>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D2A53790-B031-C84C-FA6A-5ECA0F2DC133}"/>
              </a:ext>
            </a:extLst>
          </p:cNvPr>
          <p:cNvSpPr>
            <a:spLocks noGrp="1"/>
          </p:cNvSpPr>
          <p:nvPr>
            <p:ph type="sldNum" sz="quarter" idx="12"/>
          </p:nvPr>
        </p:nvSpPr>
        <p:spPr/>
        <p:txBody>
          <a:bodyPr/>
          <a:lstStyle/>
          <a:p>
            <a:fld id="{DD7E3F78-87E4-B144-A295-2DB80552E3AF}" type="slidenum">
              <a:rPr lang="fr-FR" smtClean="0"/>
              <a:t>83</a:t>
            </a:fld>
            <a:endParaRPr lang="fr-FR"/>
          </a:p>
        </p:txBody>
      </p:sp>
      <p:sp>
        <p:nvSpPr>
          <p:cNvPr id="6" name="Rectangle : coins arrondis 5">
            <a:extLst>
              <a:ext uri="{FF2B5EF4-FFF2-40B4-BE49-F238E27FC236}">
                <a16:creationId xmlns:a16="http://schemas.microsoft.com/office/drawing/2014/main" id="{99C9B1A6-4D00-D67E-FE49-E88D7D98CA96}"/>
              </a:ext>
            </a:extLst>
          </p:cNvPr>
          <p:cNvSpPr/>
          <p:nvPr/>
        </p:nvSpPr>
        <p:spPr>
          <a:xfrm>
            <a:off x="2323451" y="1683128"/>
            <a:ext cx="3706838" cy="8474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Tous cmip5 &amp; 6 </a:t>
            </a:r>
          </a:p>
          <a:p>
            <a:pPr algn="ctr"/>
            <a:r>
              <a:rPr lang="fr-FR" dirty="0">
                <a:solidFill>
                  <a:schemeClr val="tx1"/>
                </a:solidFill>
                <a:highlight>
                  <a:srgbClr val="00FF00"/>
                </a:highlight>
              </a:rPr>
              <a:t>111</a:t>
            </a:r>
            <a:r>
              <a:rPr lang="fr-FR" dirty="0">
                <a:solidFill>
                  <a:schemeClr val="tx1"/>
                </a:solidFill>
              </a:rPr>
              <a:t> simus (46 cmip5 &amp; 65 cmip6)</a:t>
            </a:r>
          </a:p>
        </p:txBody>
      </p:sp>
      <p:pic>
        <p:nvPicPr>
          <p:cNvPr id="7" name="Image 6">
            <a:extLst>
              <a:ext uri="{FF2B5EF4-FFF2-40B4-BE49-F238E27FC236}">
                <a16:creationId xmlns:a16="http://schemas.microsoft.com/office/drawing/2014/main" id="{DF5E5B5E-DB41-0E8C-989D-9D5CEF58F0B3}"/>
              </a:ext>
            </a:extLst>
          </p:cNvPr>
          <p:cNvPicPr>
            <a:picLocks noChangeAspect="1"/>
          </p:cNvPicPr>
          <p:nvPr/>
        </p:nvPicPr>
        <p:blipFill>
          <a:blip r:embed="rId3"/>
          <a:srcRect/>
          <a:stretch/>
        </p:blipFill>
        <p:spPr>
          <a:xfrm>
            <a:off x="7544446" y="2530600"/>
            <a:ext cx="4533538" cy="7552342"/>
          </a:xfrm>
          <a:prstGeom prst="rect">
            <a:avLst/>
          </a:prstGeom>
        </p:spPr>
      </p:pic>
      <p:sp>
        <p:nvSpPr>
          <p:cNvPr id="9" name="Rectangle : coins arrondis 8">
            <a:extLst>
              <a:ext uri="{FF2B5EF4-FFF2-40B4-BE49-F238E27FC236}">
                <a16:creationId xmlns:a16="http://schemas.microsoft.com/office/drawing/2014/main" id="{777817DD-7B69-8D92-F9E1-9EA3F9EAEB2A}"/>
              </a:ext>
            </a:extLst>
          </p:cNvPr>
          <p:cNvSpPr/>
          <p:nvPr/>
        </p:nvSpPr>
        <p:spPr>
          <a:xfrm>
            <a:off x="7957796" y="1683128"/>
            <a:ext cx="3706838" cy="8474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Tous cmip5 &amp; 6 (</a:t>
            </a:r>
            <a:r>
              <a:rPr lang="fr-FR" b="1" dirty="0" err="1">
                <a:solidFill>
                  <a:schemeClr val="tx1"/>
                </a:solidFill>
              </a:rPr>
              <a:t>with</a:t>
            </a:r>
            <a:r>
              <a:rPr lang="fr-FR" b="1" dirty="0">
                <a:solidFill>
                  <a:schemeClr val="tx1"/>
                </a:solidFill>
              </a:rPr>
              <a:t> </a:t>
            </a:r>
            <a:r>
              <a:rPr lang="fr-FR" b="1" dirty="0" err="1">
                <a:solidFill>
                  <a:schemeClr val="tx1"/>
                </a:solidFill>
              </a:rPr>
              <a:t>hfdsO</a:t>
            </a:r>
            <a:r>
              <a:rPr lang="fr-FR" b="1" dirty="0">
                <a:solidFill>
                  <a:schemeClr val="tx1"/>
                </a:solidFill>
              </a:rPr>
              <a:t>)</a:t>
            </a:r>
          </a:p>
          <a:p>
            <a:pPr algn="ctr"/>
            <a:r>
              <a:rPr lang="fr-FR" dirty="0">
                <a:solidFill>
                  <a:schemeClr val="tx1"/>
                </a:solidFill>
                <a:highlight>
                  <a:srgbClr val="00FF00"/>
                </a:highlight>
              </a:rPr>
              <a:t>76</a:t>
            </a:r>
            <a:r>
              <a:rPr lang="fr-FR" dirty="0">
                <a:solidFill>
                  <a:schemeClr val="tx1"/>
                </a:solidFill>
              </a:rPr>
              <a:t> simus (25 cmip5 &amp; 51 cmip6)</a:t>
            </a:r>
          </a:p>
        </p:txBody>
      </p:sp>
      <p:pic>
        <p:nvPicPr>
          <p:cNvPr id="12" name="Image 11" descr="Une image contenant croquis, conception, clipart, dessin&#10;&#10;Description générée automatiquement">
            <a:hlinkClick r:id="rId4"/>
            <a:extLst>
              <a:ext uri="{FF2B5EF4-FFF2-40B4-BE49-F238E27FC236}">
                <a16:creationId xmlns:a16="http://schemas.microsoft.com/office/drawing/2014/main" id="{E10AC0B9-6B71-B296-8A13-62F5E166B739}"/>
              </a:ext>
            </a:extLst>
          </p:cNvPr>
          <p:cNvPicPr>
            <a:picLocks noChangeAspect="1"/>
          </p:cNvPicPr>
          <p:nvPr/>
        </p:nvPicPr>
        <p:blipFill>
          <a:blip r:embed="rId5"/>
          <a:stretch>
            <a:fillRect/>
          </a:stretch>
        </p:blipFill>
        <p:spPr>
          <a:xfrm flipH="1">
            <a:off x="13387147" y="2416974"/>
            <a:ext cx="697266" cy="697266"/>
          </a:xfrm>
          <a:prstGeom prst="rect">
            <a:avLst/>
          </a:prstGeom>
          <a:ln w="50800">
            <a:solidFill>
              <a:srgbClr val="00B050"/>
            </a:solidFill>
          </a:ln>
        </p:spPr>
      </p:pic>
      <p:sp>
        <p:nvSpPr>
          <p:cNvPr id="15" name="ZoneTexte 14">
            <a:hlinkClick r:id="rId6"/>
            <a:extLst>
              <a:ext uri="{FF2B5EF4-FFF2-40B4-BE49-F238E27FC236}">
                <a16:creationId xmlns:a16="http://schemas.microsoft.com/office/drawing/2014/main" id="{6056370C-3362-6B59-368C-9A3783551CC9}"/>
              </a:ext>
            </a:extLst>
          </p:cNvPr>
          <p:cNvSpPr txBox="1"/>
          <p:nvPr/>
        </p:nvSpPr>
        <p:spPr>
          <a:xfrm>
            <a:off x="13408241" y="3171608"/>
            <a:ext cx="748538" cy="369332"/>
          </a:xfrm>
          <a:prstGeom prst="rect">
            <a:avLst/>
          </a:prstGeom>
          <a:noFill/>
        </p:spPr>
        <p:txBody>
          <a:bodyPr wrap="none" rtlCol="0">
            <a:spAutoFit/>
          </a:bodyPr>
          <a:lstStyle/>
          <a:p>
            <a:r>
              <a:rPr lang="fr-FR" dirty="0"/>
              <a:t>ATLAS</a:t>
            </a:r>
          </a:p>
        </p:txBody>
      </p:sp>
      <p:sp>
        <p:nvSpPr>
          <p:cNvPr id="11" name="Rectangle : coins arrondis 10">
            <a:extLst>
              <a:ext uri="{FF2B5EF4-FFF2-40B4-BE49-F238E27FC236}">
                <a16:creationId xmlns:a16="http://schemas.microsoft.com/office/drawing/2014/main" id="{A62699F4-1512-0027-D6DB-FFDFB65CC404}"/>
              </a:ext>
            </a:extLst>
          </p:cNvPr>
          <p:cNvSpPr/>
          <p:nvPr/>
        </p:nvSpPr>
        <p:spPr>
          <a:xfrm>
            <a:off x="4408714" y="7114188"/>
            <a:ext cx="488517" cy="261110"/>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ACBE0AD-01FA-6AB8-204D-46B01D240BE7}"/>
              </a:ext>
            </a:extLst>
          </p:cNvPr>
          <p:cNvSpPr/>
          <p:nvPr/>
        </p:nvSpPr>
        <p:spPr>
          <a:xfrm>
            <a:off x="4427395" y="6208912"/>
            <a:ext cx="488517" cy="261110"/>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BEE8FB07-34A2-0B5D-356B-6B4334A8433F}"/>
              </a:ext>
            </a:extLst>
          </p:cNvPr>
          <p:cNvSpPr/>
          <p:nvPr/>
        </p:nvSpPr>
        <p:spPr>
          <a:xfrm>
            <a:off x="2913211" y="6165817"/>
            <a:ext cx="488517" cy="261110"/>
          </a:xfrm>
          <a:prstGeom prst="roundRect">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8962E2A6-3EB3-7F6C-4F4E-C9A5399433E3}"/>
              </a:ext>
            </a:extLst>
          </p:cNvPr>
          <p:cNvSpPr/>
          <p:nvPr/>
        </p:nvSpPr>
        <p:spPr>
          <a:xfrm>
            <a:off x="2913209" y="8343287"/>
            <a:ext cx="488517" cy="261110"/>
          </a:xfrm>
          <a:prstGeom prst="roundRect">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0714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D6AD3-5114-274C-6CAE-4E2FDA3775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7BB8C0-1745-784A-94D7-5F02E43791BF}"/>
              </a:ext>
            </a:extLst>
          </p:cNvPr>
          <p:cNvSpPr>
            <a:spLocks noGrp="1"/>
          </p:cNvSpPr>
          <p:nvPr>
            <p:ph type="title"/>
          </p:nvPr>
        </p:nvSpPr>
        <p:spPr>
          <a:xfrm>
            <a:off x="1440658" y="907542"/>
            <a:ext cx="15119350" cy="367321"/>
          </a:xfrm>
        </p:spPr>
        <p:txBody>
          <a:bodyPr>
            <a:normAutofit fontScale="90000"/>
          </a:bodyPr>
          <a:lstStyle/>
          <a:p>
            <a:r>
              <a:rPr lang="fr-FR" dirty="0"/>
              <a:t>HR 10-25 km</a:t>
            </a:r>
          </a:p>
        </p:txBody>
      </p:sp>
      <p:sp>
        <p:nvSpPr>
          <p:cNvPr id="3" name="Espace réservé de la date 2">
            <a:extLst>
              <a:ext uri="{FF2B5EF4-FFF2-40B4-BE49-F238E27FC236}">
                <a16:creationId xmlns:a16="http://schemas.microsoft.com/office/drawing/2014/main" id="{E573C8E9-71D6-DB4D-DB19-801ACE66194B}"/>
              </a:ext>
            </a:extLst>
          </p:cNvPr>
          <p:cNvSpPr>
            <a:spLocks noGrp="1"/>
          </p:cNvSpPr>
          <p:nvPr>
            <p:ph type="dt" sz="half" idx="10"/>
          </p:nvPr>
        </p:nvSpPr>
        <p:spPr/>
        <p:txBody>
          <a:bodyPr/>
          <a:lstStyle/>
          <a:p>
            <a:fld id="{EAEC6D76-4315-5C41-9C31-F58E26389C73}" type="datetime1">
              <a:rPr lang="fr-FR" smtClean="0"/>
              <a:t>08/12/2025</a:t>
            </a:fld>
            <a:endParaRPr lang="fr-FR"/>
          </a:p>
        </p:txBody>
      </p:sp>
      <p:sp>
        <p:nvSpPr>
          <p:cNvPr id="4" name="Espace réservé du pied de page 3">
            <a:extLst>
              <a:ext uri="{FF2B5EF4-FFF2-40B4-BE49-F238E27FC236}">
                <a16:creationId xmlns:a16="http://schemas.microsoft.com/office/drawing/2014/main" id="{DC98E3FC-EAE8-5370-2C32-F5A48E121C8C}"/>
              </a:ext>
            </a:extLst>
          </p:cNvPr>
          <p:cNvSpPr>
            <a:spLocks noGrp="1"/>
          </p:cNvSpPr>
          <p:nvPr>
            <p:ph type="ftr" sz="quarter" idx="11"/>
          </p:nvPr>
        </p:nvSpPr>
        <p:spPr/>
        <p:txBody>
          <a:bodyPr/>
          <a:lstStyle/>
          <a:p>
            <a:r>
              <a:rPr lang="fr-FR"/>
              <a:t>Christophe HOURDIN</a:t>
            </a:r>
            <a:endParaRPr lang="fr-FR" dirty="0"/>
          </a:p>
        </p:txBody>
      </p:sp>
      <p:sp>
        <p:nvSpPr>
          <p:cNvPr id="5" name="Espace réservé du numéro de diapositive 4">
            <a:extLst>
              <a:ext uri="{FF2B5EF4-FFF2-40B4-BE49-F238E27FC236}">
                <a16:creationId xmlns:a16="http://schemas.microsoft.com/office/drawing/2014/main" id="{40E11B00-3C7D-3DA6-4FA1-1A0637C7EFF7}"/>
              </a:ext>
            </a:extLst>
          </p:cNvPr>
          <p:cNvSpPr>
            <a:spLocks noGrp="1"/>
          </p:cNvSpPr>
          <p:nvPr>
            <p:ph type="sldNum" sz="quarter" idx="12"/>
          </p:nvPr>
        </p:nvSpPr>
        <p:spPr/>
        <p:txBody>
          <a:bodyPr/>
          <a:lstStyle/>
          <a:p>
            <a:fld id="{DD7E3F78-87E4-B144-A295-2DB80552E3AF}" type="slidenum">
              <a:rPr lang="fr-FR" smtClean="0"/>
              <a:t>84</a:t>
            </a:fld>
            <a:endParaRPr lang="fr-FR"/>
          </a:p>
        </p:txBody>
      </p:sp>
      <p:pic>
        <p:nvPicPr>
          <p:cNvPr id="17" name="Image 16">
            <a:extLst>
              <a:ext uri="{FF2B5EF4-FFF2-40B4-BE49-F238E27FC236}">
                <a16:creationId xmlns:a16="http://schemas.microsoft.com/office/drawing/2014/main" id="{27BEFDB6-34E6-B0DE-1A01-800A9CBAAB87}"/>
              </a:ext>
            </a:extLst>
          </p:cNvPr>
          <p:cNvPicPr>
            <a:picLocks noChangeAspect="1"/>
          </p:cNvPicPr>
          <p:nvPr/>
        </p:nvPicPr>
        <p:blipFill>
          <a:blip r:embed="rId2"/>
          <a:srcRect/>
          <a:stretch/>
        </p:blipFill>
        <p:spPr>
          <a:xfrm>
            <a:off x="2672170" y="2013591"/>
            <a:ext cx="3776170" cy="7552342"/>
          </a:xfrm>
          <a:prstGeom prst="rect">
            <a:avLst/>
          </a:prstGeom>
        </p:spPr>
      </p:pic>
      <p:pic>
        <p:nvPicPr>
          <p:cNvPr id="18" name="Image 17">
            <a:extLst>
              <a:ext uri="{FF2B5EF4-FFF2-40B4-BE49-F238E27FC236}">
                <a16:creationId xmlns:a16="http://schemas.microsoft.com/office/drawing/2014/main" id="{8F9FA3E5-1B45-237D-B6E5-0C42CA87BB2F}"/>
              </a:ext>
            </a:extLst>
          </p:cNvPr>
          <p:cNvPicPr>
            <a:picLocks noChangeAspect="1"/>
          </p:cNvPicPr>
          <p:nvPr/>
        </p:nvPicPr>
        <p:blipFill>
          <a:blip r:embed="rId3"/>
          <a:srcRect/>
          <a:stretch/>
        </p:blipFill>
        <p:spPr>
          <a:xfrm>
            <a:off x="6940363" y="2013591"/>
            <a:ext cx="3776170" cy="7552342"/>
          </a:xfrm>
          <a:prstGeom prst="rect">
            <a:avLst/>
          </a:prstGeom>
        </p:spPr>
      </p:pic>
      <p:sp>
        <p:nvSpPr>
          <p:cNvPr id="19" name="Rectangle : coins arrondis 18">
            <a:extLst>
              <a:ext uri="{FF2B5EF4-FFF2-40B4-BE49-F238E27FC236}">
                <a16:creationId xmlns:a16="http://schemas.microsoft.com/office/drawing/2014/main" id="{74B0DD4B-B258-2AC5-0DFF-46B422D0A95F}"/>
              </a:ext>
            </a:extLst>
          </p:cNvPr>
          <p:cNvSpPr/>
          <p:nvPr/>
        </p:nvSpPr>
        <p:spPr>
          <a:xfrm>
            <a:off x="3126675" y="1928583"/>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id6c43</a:t>
            </a:r>
          </a:p>
        </p:txBody>
      </p:sp>
      <p:sp>
        <p:nvSpPr>
          <p:cNvPr id="20" name="Rectangle : coins arrondis 19">
            <a:extLst>
              <a:ext uri="{FF2B5EF4-FFF2-40B4-BE49-F238E27FC236}">
                <a16:creationId xmlns:a16="http://schemas.microsoft.com/office/drawing/2014/main" id="{FA917300-5272-1A53-FE81-EA8FA01A6561}"/>
              </a:ext>
            </a:extLst>
          </p:cNvPr>
          <p:cNvSpPr/>
          <p:nvPr/>
        </p:nvSpPr>
        <p:spPr>
          <a:xfrm>
            <a:off x="7375271" y="1928583"/>
            <a:ext cx="2906354" cy="43585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id6c35</a:t>
            </a:r>
          </a:p>
        </p:txBody>
      </p:sp>
    </p:spTree>
    <p:extLst>
      <p:ext uri="{BB962C8B-B14F-4D97-AF65-F5344CB8AC3E}">
        <p14:creationId xmlns:p14="http://schemas.microsoft.com/office/powerpoint/2010/main" val="2637046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396A29-D100-6CF1-0316-E6D6D78680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8B56241-7A51-C708-C801-4856F75A9559}"/>
              </a:ext>
            </a:extLst>
          </p:cNvPr>
          <p:cNvSpPr>
            <a:spLocks noGrp="1"/>
          </p:cNvSpPr>
          <p:nvPr>
            <p:ph idx="1"/>
          </p:nvPr>
        </p:nvSpPr>
        <p:spPr>
          <a:solidFill>
            <a:srgbClr val="FFC000"/>
          </a:solidFill>
        </p:spPr>
        <p:txBody>
          <a:bodyPr/>
          <a:lstStyle/>
          <a:p>
            <a:pPr marL="0" indent="0" algn="ctr">
              <a:buNone/>
            </a:pPr>
            <a:endParaRPr lang="fr-FR" dirty="0"/>
          </a:p>
          <a:p>
            <a:pPr marL="0" indent="0" algn="ctr">
              <a:buNone/>
            </a:pPr>
            <a:endParaRPr lang="fr-FR" dirty="0"/>
          </a:p>
          <a:p>
            <a:pPr marL="0" indent="0" algn="ctr">
              <a:buNone/>
            </a:pPr>
            <a:r>
              <a:rPr lang="fr-FR" sz="16600" b="1" dirty="0"/>
              <a:t>FIN</a:t>
            </a:r>
          </a:p>
        </p:txBody>
      </p:sp>
    </p:spTree>
    <p:extLst>
      <p:ext uri="{BB962C8B-B14F-4D97-AF65-F5344CB8AC3E}">
        <p14:creationId xmlns:p14="http://schemas.microsoft.com/office/powerpoint/2010/main" val="2618075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F7D34-58A8-57DA-1B50-97151E5CF9F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CC1CA54-070B-E299-D217-D17132AD7706}"/>
              </a:ext>
            </a:extLst>
          </p:cNvPr>
          <p:cNvSpPr txBox="1"/>
          <p:nvPr/>
        </p:nvSpPr>
        <p:spPr>
          <a:xfrm>
            <a:off x="1440656" y="2228722"/>
            <a:ext cx="15119350" cy="2127955"/>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2: Select upwelling</a:t>
            </a:r>
          </a:p>
        </p:txBody>
      </p:sp>
      <p:sp>
        <p:nvSpPr>
          <p:cNvPr id="3" name="Espace réservé du pied de page 2">
            <a:extLst>
              <a:ext uri="{FF2B5EF4-FFF2-40B4-BE49-F238E27FC236}">
                <a16:creationId xmlns:a16="http://schemas.microsoft.com/office/drawing/2014/main" id="{058B866F-0BA8-22E5-E656-CA38E4476E86}"/>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7D047EFD-8607-5649-3908-C1815E5BE84B}"/>
              </a:ext>
            </a:extLst>
          </p:cNvPr>
          <p:cNvSpPr>
            <a:spLocks noGrp="1"/>
          </p:cNvSpPr>
          <p:nvPr>
            <p:ph type="sldNum" sz="quarter" idx="12"/>
          </p:nvPr>
        </p:nvSpPr>
        <p:spPr/>
        <p:txBody>
          <a:bodyPr/>
          <a:lstStyle/>
          <a:p>
            <a:pPr>
              <a:defRPr/>
            </a:pPr>
            <a:fld id="{A80E75F5-EB0F-344E-990A-2D3842577099}" type="slidenum">
              <a:rPr lang="fr-FR" altLang="fr-FR" smtClean="0"/>
              <a:pPr>
                <a:defRPr/>
              </a:pPr>
              <a:t>86</a:t>
            </a:fld>
            <a:endParaRPr lang="fr-FR" altLang="fr-FR"/>
          </a:p>
        </p:txBody>
      </p:sp>
      <p:sp>
        <p:nvSpPr>
          <p:cNvPr id="5" name="ZoneTexte 4">
            <a:extLst>
              <a:ext uri="{FF2B5EF4-FFF2-40B4-BE49-F238E27FC236}">
                <a16:creationId xmlns:a16="http://schemas.microsoft.com/office/drawing/2014/main" id="{1643703B-C4C8-0806-A4D8-74620AE8D9AD}"/>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59F65A52-BB0E-967C-E99D-C65FF4014600}"/>
              </a:ext>
            </a:extLst>
          </p:cNvPr>
          <p:cNvSpPr txBox="1"/>
          <p:nvPr/>
        </p:nvSpPr>
        <p:spPr>
          <a:xfrm>
            <a:off x="2576830" y="6093762"/>
            <a:ext cx="12612987" cy="4366645"/>
          </a:xfrm>
          <a:prstGeom prst="rect">
            <a:avLst/>
          </a:prstGeom>
          <a:noFill/>
        </p:spPr>
        <p:txBody>
          <a:bodyPr wrap="square" rtlCol="0">
            <a:spAutoFit/>
          </a:bodyPr>
          <a:lstStyle/>
          <a:p>
            <a:pPr marL="472488" indent="-472488">
              <a:buFont typeface="Arial" panose="020B0604020202020204" pitchFamily="34" charset="0"/>
              <a:buChar char="•"/>
            </a:pPr>
            <a:r>
              <a:rPr lang="fr-FR" sz="3968" b="1" dirty="0" err="1"/>
              <a:t>sst</a:t>
            </a:r>
            <a:r>
              <a:rPr lang="fr-FR" sz="3968" b="1" dirty="0"/>
              <a:t> est lié à </a:t>
            </a:r>
            <a:r>
              <a:rPr lang="fr-FR" sz="3968" b="1" dirty="0" err="1"/>
              <a:t>wo</a:t>
            </a:r>
            <a:r>
              <a:rPr lang="fr-FR" sz="3968" b="1" dirty="0"/>
              <a:t> (=&gt; l’océan joue bien un rôle sur le biais de </a:t>
            </a:r>
            <a:r>
              <a:rPr lang="fr-FR" sz="3968" b="1" dirty="0" err="1"/>
              <a:t>sst</a:t>
            </a:r>
            <a:r>
              <a:rPr lang="fr-FR" sz="3968" b="1" dirty="0"/>
              <a:t>!!) </a:t>
            </a:r>
          </a:p>
          <a:p>
            <a:pPr marL="472488" indent="-472488">
              <a:buFont typeface="Arial" panose="020B0604020202020204" pitchFamily="34" charset="0"/>
              <a:buChar char="•"/>
            </a:pPr>
            <a:r>
              <a:rPr lang="fr-FR" sz="3968" b="1" dirty="0" err="1"/>
              <a:t>wo</a:t>
            </a:r>
            <a:r>
              <a:rPr lang="fr-FR" sz="3968" b="1" dirty="0"/>
              <a:t> est lié à tau (via </a:t>
            </a:r>
            <a:r>
              <a:rPr lang="fr-FR" sz="3968" b="1" dirty="0" err="1"/>
              <a:t>dropoff</a:t>
            </a:r>
            <a:r>
              <a:rPr lang="fr-FR" sz="3968" b="1" dirty="0"/>
              <a:t>? Off? Coastal?)</a:t>
            </a:r>
          </a:p>
          <a:p>
            <a:pPr marL="472488" indent="-472488">
              <a:buFont typeface="Arial" panose="020B0604020202020204" pitchFamily="34" charset="0"/>
              <a:buChar char="•"/>
            </a:pPr>
            <a:r>
              <a:rPr lang="fr-FR" sz="3968" b="1" dirty="0"/>
              <a:t>Mais </a:t>
            </a:r>
            <a:r>
              <a:rPr lang="fr-FR" sz="3968" b="1" dirty="0" err="1"/>
              <a:t>wo</a:t>
            </a:r>
            <a:r>
              <a:rPr lang="fr-FR" sz="3968" b="1" dirty="0"/>
              <a:t> n’a rien à voir avec la résolution ni horizontale ni verticale.</a:t>
            </a:r>
          </a:p>
          <a:p>
            <a:pPr marL="472488" indent="-472488">
              <a:buFont typeface="Arial" panose="020B0604020202020204" pitchFamily="34" charset="0"/>
              <a:buChar char="•"/>
            </a:pPr>
            <a:r>
              <a:rPr lang="fr-FR" sz="3968" b="1" dirty="0"/>
              <a:t>Et Tau non plus! </a:t>
            </a:r>
          </a:p>
          <a:p>
            <a:pPr marL="472488" indent="-472488">
              <a:buFont typeface="Arial" panose="020B0604020202020204" pitchFamily="34" charset="0"/>
              <a:buChar char="•"/>
            </a:pPr>
            <a:r>
              <a:rPr lang="fr-FR" sz="3968" b="1"/>
              <a:t>Comment améliorer? </a:t>
            </a:r>
            <a:endParaRPr lang="fr-FR" sz="3968" b="1" dirty="0"/>
          </a:p>
        </p:txBody>
      </p:sp>
    </p:spTree>
    <p:extLst>
      <p:ext uri="{BB962C8B-B14F-4D97-AF65-F5344CB8AC3E}">
        <p14:creationId xmlns:p14="http://schemas.microsoft.com/office/powerpoint/2010/main" val="17242717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6E24-C2AA-31DB-18B7-BB83B9E5A36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29BA5C6-EF7E-2EF0-5F14-3805345072D4}"/>
              </a:ext>
            </a:extLst>
          </p:cNvPr>
          <p:cNvSpPr txBox="1"/>
          <p:nvPr/>
        </p:nvSpPr>
        <p:spPr>
          <a:xfrm>
            <a:off x="1440656" y="2228722"/>
            <a:ext cx="15119350" cy="2127955"/>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Mise en garde</a:t>
            </a:r>
          </a:p>
        </p:txBody>
      </p:sp>
      <p:sp>
        <p:nvSpPr>
          <p:cNvPr id="3" name="Espace réservé du pied de page 2">
            <a:extLst>
              <a:ext uri="{FF2B5EF4-FFF2-40B4-BE49-F238E27FC236}">
                <a16:creationId xmlns:a16="http://schemas.microsoft.com/office/drawing/2014/main" id="{22FE1EBE-639C-8E44-D223-83E0C9B848A8}"/>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492190F8-A275-56A3-8B47-151FE6984AB5}"/>
              </a:ext>
            </a:extLst>
          </p:cNvPr>
          <p:cNvSpPr>
            <a:spLocks noGrp="1"/>
          </p:cNvSpPr>
          <p:nvPr>
            <p:ph type="sldNum" sz="quarter" idx="12"/>
          </p:nvPr>
        </p:nvSpPr>
        <p:spPr/>
        <p:txBody>
          <a:bodyPr/>
          <a:lstStyle/>
          <a:p>
            <a:pPr>
              <a:defRPr/>
            </a:pPr>
            <a:fld id="{A80E75F5-EB0F-344E-990A-2D3842577099}" type="slidenum">
              <a:rPr lang="fr-FR" altLang="fr-FR" smtClean="0"/>
              <a:pPr>
                <a:defRPr/>
              </a:pPr>
              <a:t>87</a:t>
            </a:fld>
            <a:endParaRPr lang="fr-FR" altLang="fr-FR"/>
          </a:p>
        </p:txBody>
      </p:sp>
      <p:sp>
        <p:nvSpPr>
          <p:cNvPr id="5" name="ZoneTexte 4">
            <a:extLst>
              <a:ext uri="{FF2B5EF4-FFF2-40B4-BE49-F238E27FC236}">
                <a16:creationId xmlns:a16="http://schemas.microsoft.com/office/drawing/2014/main" id="{228E1EFB-B787-15B2-5245-8D1E0737095D}"/>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054362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4EE861-04F6-4EA3-790F-1C544770138F}"/>
              </a:ext>
            </a:extLst>
          </p:cNvPr>
          <p:cNvSpPr>
            <a:spLocks noGrp="1"/>
          </p:cNvSpPr>
          <p:nvPr>
            <p:ph type="ctrTitle"/>
          </p:nvPr>
        </p:nvSpPr>
        <p:spPr/>
        <p:txBody>
          <a:bodyPr/>
          <a:lstStyle/>
          <a:p>
            <a:endParaRPr lang="fr-FR"/>
          </a:p>
        </p:txBody>
      </p:sp>
      <p:sp>
        <p:nvSpPr>
          <p:cNvPr id="3" name="ZoneTexte 2">
            <a:extLst>
              <a:ext uri="{FF2B5EF4-FFF2-40B4-BE49-F238E27FC236}">
                <a16:creationId xmlns:a16="http://schemas.microsoft.com/office/drawing/2014/main" id="{7EE0DDB7-0EE1-00F2-0A0D-FF63B15FEDF8}"/>
              </a:ext>
            </a:extLst>
          </p:cNvPr>
          <p:cNvSpPr txBox="1"/>
          <p:nvPr/>
        </p:nvSpPr>
        <p:spPr>
          <a:xfrm>
            <a:off x="1648688" y="1273460"/>
            <a:ext cx="8695586" cy="5079852"/>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t>On laisse de côté l’analyse </a:t>
            </a:r>
            <a:r>
              <a:rPr lang="fr-FR" sz="2315" dirty="0" err="1"/>
              <a:t>isopycnale</a:t>
            </a:r>
            <a:r>
              <a:rPr lang="fr-FR" sz="2315" dirty="0"/>
              <a:t> (problème de moyenne)</a:t>
            </a:r>
          </a:p>
          <a:p>
            <a:pPr marL="1228468" lvl="1" indent="-472488" algn="just">
              <a:buFont typeface="Arial" panose="020B0604020202020204" pitchFamily="34" charset="0"/>
              <a:buChar char="•"/>
            </a:pPr>
            <a:r>
              <a:rPr lang="fr-FR" sz="2315" dirty="0"/>
              <a:t>Utilisé pour la circulation pacifique et son impact sur EUC 110W qu’on retrouve en subsurface dans la zone d’upwelling</a:t>
            </a:r>
          </a:p>
          <a:p>
            <a:pPr marL="1228468" lvl="1" indent="-472488" algn="just">
              <a:buFont typeface="Arial" panose="020B0604020202020204" pitchFamily="34" charset="0"/>
              <a:buChar char="•"/>
            </a:pPr>
            <a:r>
              <a:rPr lang="fr-FR" sz="2315" dirty="0"/>
              <a:t>Mais </a:t>
            </a:r>
            <a:r>
              <a:rPr lang="fr-FR" sz="2315" dirty="0">
                <a:solidFill>
                  <a:srgbClr val="0432FF"/>
                </a:solidFill>
              </a:rPr>
              <a:t>comprendre précisément pourquoi ça semble si mal fonctionner</a:t>
            </a:r>
            <a:r>
              <a:rPr lang="fr-FR" sz="2315" dirty="0"/>
              <a:t>! </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On laisse l’interprétation des flux qui n’est qu’une réponse à l’équilibre du biais du couplé. (Il faudrait comparer le biais de SST aux flux du forcé OMIP équivalent?) </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Attention aux discussions sur la </a:t>
            </a:r>
            <a:r>
              <a:rPr lang="fr-FR" sz="2315" dirty="0" err="1"/>
              <a:t>sst</a:t>
            </a:r>
            <a:r>
              <a:rPr lang="fr-FR" sz="2315" dirty="0"/>
              <a:t> en fonction de </a:t>
            </a:r>
            <a:r>
              <a:rPr lang="fr-FR" sz="2315" dirty="0" err="1"/>
              <a:t>l’ocean</a:t>
            </a:r>
            <a:r>
              <a:rPr lang="fr-FR" sz="2315" dirty="0"/>
              <a:t>, sachant qu’on ignore complètement ce qui se passe en surface côté chauffage atmosphère. En revanche on peut s’en servir comme de statistiques pour mettre en évidence un invariant océanique. </a:t>
            </a:r>
          </a:p>
        </p:txBody>
      </p:sp>
    </p:spTree>
    <p:extLst>
      <p:ext uri="{BB962C8B-B14F-4D97-AF65-F5344CB8AC3E}">
        <p14:creationId xmlns:p14="http://schemas.microsoft.com/office/powerpoint/2010/main" val="3758126481"/>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A1881-A316-5054-685C-E80706945C4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E7594B6-6E09-81AE-5A36-1CA540AAB3FB}"/>
              </a:ext>
            </a:extLst>
          </p:cNvPr>
          <p:cNvSpPr txBox="1"/>
          <p:nvPr/>
        </p:nvSpPr>
        <p:spPr>
          <a:xfrm>
            <a:off x="1440656" y="2228721"/>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Bons candidats</a:t>
            </a:r>
          </a:p>
          <a:p>
            <a:pPr algn="ctr"/>
            <a:r>
              <a:rPr lang="fr-FR" sz="13228" b="1" dirty="0">
                <a:solidFill>
                  <a:srgbClr val="0070C0"/>
                </a:solidFill>
              </a:rPr>
              <a:t>=&gt; Repère (</a:t>
            </a:r>
            <a:r>
              <a:rPr lang="fr-FR" sz="13228" b="1" dirty="0" err="1">
                <a:solidFill>
                  <a:srgbClr val="0070C0"/>
                </a:solidFill>
              </a:rPr>
              <a:t>wo</a:t>
            </a:r>
            <a:r>
              <a:rPr lang="fr-FR" sz="13228" b="1" dirty="0">
                <a:solidFill>
                  <a:srgbClr val="0070C0"/>
                </a:solidFill>
              </a:rPr>
              <a:t>)</a:t>
            </a:r>
          </a:p>
        </p:txBody>
      </p:sp>
      <p:sp>
        <p:nvSpPr>
          <p:cNvPr id="3" name="Espace réservé du pied de page 2">
            <a:extLst>
              <a:ext uri="{FF2B5EF4-FFF2-40B4-BE49-F238E27FC236}">
                <a16:creationId xmlns:a16="http://schemas.microsoft.com/office/drawing/2014/main" id="{4E76B376-F7C5-64C6-A459-C52D05B0B70C}"/>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90D8C647-FAA0-BB53-E769-B8C19CFA3B71}"/>
              </a:ext>
            </a:extLst>
          </p:cNvPr>
          <p:cNvSpPr>
            <a:spLocks noGrp="1"/>
          </p:cNvSpPr>
          <p:nvPr>
            <p:ph type="sldNum" sz="quarter" idx="12"/>
          </p:nvPr>
        </p:nvSpPr>
        <p:spPr/>
        <p:txBody>
          <a:bodyPr/>
          <a:lstStyle/>
          <a:p>
            <a:pPr>
              <a:defRPr/>
            </a:pPr>
            <a:fld id="{A80E75F5-EB0F-344E-990A-2D3842577099}" type="slidenum">
              <a:rPr lang="fr-FR" altLang="fr-FR" smtClean="0"/>
              <a:pPr>
                <a:defRPr/>
              </a:pPr>
              <a:t>89</a:t>
            </a:fld>
            <a:endParaRPr lang="fr-FR" altLang="fr-FR"/>
          </a:p>
        </p:txBody>
      </p:sp>
      <p:sp>
        <p:nvSpPr>
          <p:cNvPr id="5" name="ZoneTexte 4">
            <a:extLst>
              <a:ext uri="{FF2B5EF4-FFF2-40B4-BE49-F238E27FC236}">
                <a16:creationId xmlns:a16="http://schemas.microsoft.com/office/drawing/2014/main" id="{E7EC0FAA-5833-30DB-377A-3F9115A9C196}"/>
              </a:ext>
            </a:extLst>
          </p:cNvPr>
          <p:cNvSpPr txBox="1"/>
          <p:nvPr/>
        </p:nvSpPr>
        <p:spPr>
          <a:xfrm>
            <a:off x="5017707" y="1654241"/>
            <a:ext cx="184731" cy="369332"/>
          </a:xfrm>
          <a:prstGeom prst="rect">
            <a:avLst/>
          </a:prstGeom>
          <a:noFill/>
        </p:spPr>
        <p:txBody>
          <a:bodyPr wrap="none" rtlCol="0">
            <a:spAutoFit/>
          </a:bodyPr>
          <a:lstStyle/>
          <a:p>
            <a:endParaRPr lang="fr-FR" dirty="0"/>
          </a:p>
        </p:txBody>
      </p:sp>
      <p:pic>
        <p:nvPicPr>
          <p:cNvPr id="6" name="Image 5" descr="Une image contenant croquis, conception, clipart, dessin&#10;&#10;Description générée automatiquement">
            <a:hlinkClick r:id="rId2"/>
            <a:extLst>
              <a:ext uri="{FF2B5EF4-FFF2-40B4-BE49-F238E27FC236}">
                <a16:creationId xmlns:a16="http://schemas.microsoft.com/office/drawing/2014/main" id="{3ACB21E2-FB8F-9119-5577-E7E3477A5353}"/>
              </a:ext>
            </a:extLst>
          </p:cNvPr>
          <p:cNvPicPr>
            <a:picLocks noChangeAspect="1"/>
          </p:cNvPicPr>
          <p:nvPr/>
        </p:nvPicPr>
        <p:blipFill>
          <a:blip r:embed="rId3"/>
          <a:stretch>
            <a:fillRect/>
          </a:stretch>
        </p:blipFill>
        <p:spPr>
          <a:xfrm flipH="1">
            <a:off x="8090747" y="7591077"/>
            <a:ext cx="1372622" cy="1372622"/>
          </a:xfrm>
          <a:prstGeom prst="rect">
            <a:avLst/>
          </a:prstGeom>
          <a:ln w="50800">
            <a:solidFill>
              <a:srgbClr val="00B050"/>
            </a:solidFill>
          </a:ln>
        </p:spPr>
      </p:pic>
    </p:spTree>
    <p:extLst>
      <p:ext uri="{BB962C8B-B14F-4D97-AF65-F5344CB8AC3E}">
        <p14:creationId xmlns:p14="http://schemas.microsoft.com/office/powerpoint/2010/main" val="154485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D0AA1-AC28-C969-0905-DEE8CE90387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D420A91-38CD-A2F1-4E6C-21EEF8B7254D}"/>
              </a:ext>
            </a:extLst>
          </p:cNvPr>
          <p:cNvSpPr txBox="1"/>
          <p:nvPr/>
        </p:nvSpPr>
        <p:spPr>
          <a:xfrm>
            <a:off x="1440656" y="718576"/>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=&gt; Biais </a:t>
            </a:r>
            <a:r>
              <a:rPr lang="fr-FR" sz="13228" b="1" dirty="0" err="1">
                <a:solidFill>
                  <a:srgbClr val="0070C0"/>
                </a:solidFill>
              </a:rPr>
              <a:t>O_Sub+Oatm</a:t>
            </a:r>
            <a:endParaRPr lang="fr-FR" sz="13228" b="1" dirty="0">
              <a:solidFill>
                <a:srgbClr val="0070C0"/>
              </a:solidFill>
            </a:endParaRPr>
          </a:p>
        </p:txBody>
      </p:sp>
      <p:sp>
        <p:nvSpPr>
          <p:cNvPr id="3" name="Espace réservé du pied de page 2">
            <a:extLst>
              <a:ext uri="{FF2B5EF4-FFF2-40B4-BE49-F238E27FC236}">
                <a16:creationId xmlns:a16="http://schemas.microsoft.com/office/drawing/2014/main" id="{830B0868-84EA-03DF-F3B9-300ECF9504AD}"/>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E5027A77-C9C8-84FE-744C-A82C0A962DE2}"/>
              </a:ext>
            </a:extLst>
          </p:cNvPr>
          <p:cNvSpPr>
            <a:spLocks noGrp="1"/>
          </p:cNvSpPr>
          <p:nvPr>
            <p:ph type="sldNum" sz="quarter" idx="12"/>
          </p:nvPr>
        </p:nvSpPr>
        <p:spPr/>
        <p:txBody>
          <a:bodyPr/>
          <a:lstStyle/>
          <a:p>
            <a:pPr>
              <a:defRPr/>
            </a:pPr>
            <a:fld id="{A80E75F5-EB0F-344E-990A-2D3842577099}" type="slidenum">
              <a:rPr lang="fr-FR" altLang="fr-FR" smtClean="0"/>
              <a:pPr>
                <a:defRPr/>
              </a:pPr>
              <a:t>9</a:t>
            </a:fld>
            <a:endParaRPr lang="fr-FR" altLang="fr-FR"/>
          </a:p>
        </p:txBody>
      </p:sp>
      <p:sp>
        <p:nvSpPr>
          <p:cNvPr id="5" name="ZoneTexte 4">
            <a:extLst>
              <a:ext uri="{FF2B5EF4-FFF2-40B4-BE49-F238E27FC236}">
                <a16:creationId xmlns:a16="http://schemas.microsoft.com/office/drawing/2014/main" id="{06C06E5E-1D13-AE1C-A6DB-07AA252E2321}"/>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53E72E42-392F-556C-F816-9A252162FB6A}"/>
              </a:ext>
            </a:extLst>
          </p:cNvPr>
          <p:cNvSpPr txBox="1"/>
          <p:nvPr/>
        </p:nvSpPr>
        <p:spPr>
          <a:xfrm>
            <a:off x="3870495" y="7296578"/>
            <a:ext cx="9094056" cy="3145413"/>
          </a:xfrm>
          <a:prstGeom prst="rect">
            <a:avLst/>
          </a:prstGeom>
          <a:noFill/>
        </p:spPr>
        <p:txBody>
          <a:bodyPr wrap="square" rtlCol="0">
            <a:spAutoFit/>
          </a:bodyPr>
          <a:lstStyle/>
          <a:p>
            <a:pPr marL="472488" indent="-472488" algn="just">
              <a:buFont typeface="Arial" panose="020B0604020202020204" pitchFamily="34" charset="0"/>
              <a:buChar char="•"/>
            </a:pPr>
            <a:r>
              <a:rPr lang="fr-FR" sz="3968" b="1" dirty="0"/>
              <a:t>Attention! Les indices ont changé!</a:t>
            </a:r>
          </a:p>
          <a:p>
            <a:pPr marL="472488" indent="-472488" algn="just">
              <a:buFont typeface="Arial" panose="020B0604020202020204" pitchFamily="34" charset="0"/>
              <a:buChar char="•"/>
            </a:pPr>
            <a:endParaRPr lang="fr-FR" sz="3968" b="1" dirty="0"/>
          </a:p>
          <a:p>
            <a:pPr marL="472488" indent="-472488" algn="just">
              <a:buFont typeface="Arial" panose="020B0604020202020204" pitchFamily="34" charset="0"/>
              <a:buChar char="•"/>
            </a:pPr>
            <a:r>
              <a:rPr lang="fr-FR" sz="3968" b="1" dirty="0"/>
              <a:t>La somme des biais n’est pas tout à fait juste car. Dépend comment le biais est remonté (en fonction de </a:t>
            </a:r>
            <a:r>
              <a:rPr lang="fr-FR" sz="3968" b="1" dirty="0" err="1"/>
              <a:t>wo</a:t>
            </a:r>
            <a:r>
              <a:rPr lang="fr-FR" sz="3968" b="1" dirty="0"/>
              <a:t>) </a:t>
            </a:r>
          </a:p>
        </p:txBody>
      </p:sp>
    </p:spTree>
    <p:extLst>
      <p:ext uri="{BB962C8B-B14F-4D97-AF65-F5344CB8AC3E}">
        <p14:creationId xmlns:p14="http://schemas.microsoft.com/office/powerpoint/2010/main" val="552642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54A16-3A87-12FC-BE85-1D55020C9F0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D754B05-C3A8-F359-0A1C-A3E534A34E96}"/>
              </a:ext>
            </a:extLst>
          </p:cNvPr>
          <p:cNvSpPr txBox="1"/>
          <p:nvPr/>
        </p:nvSpPr>
        <p:spPr>
          <a:xfrm>
            <a:off x="1440656" y="2228722"/>
            <a:ext cx="15119350" cy="2127955"/>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1: </a:t>
            </a:r>
            <a:r>
              <a:rPr lang="fr-FR" sz="13228" b="1" dirty="0" err="1">
                <a:solidFill>
                  <a:srgbClr val="0070C0"/>
                </a:solidFill>
              </a:rPr>
              <a:t>Tsub</a:t>
            </a:r>
            <a:r>
              <a:rPr lang="fr-FR" sz="13228" b="1" dirty="0">
                <a:solidFill>
                  <a:srgbClr val="0070C0"/>
                </a:solidFill>
              </a:rPr>
              <a:t> = f (EUC)</a:t>
            </a:r>
          </a:p>
        </p:txBody>
      </p:sp>
      <p:sp>
        <p:nvSpPr>
          <p:cNvPr id="3" name="Espace réservé du pied de page 2">
            <a:extLst>
              <a:ext uri="{FF2B5EF4-FFF2-40B4-BE49-F238E27FC236}">
                <a16:creationId xmlns:a16="http://schemas.microsoft.com/office/drawing/2014/main" id="{27DD8B9C-CAF6-E56B-F1A6-BF9A1C051886}"/>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781F1809-1C21-B9C9-5F8E-71E2202E5FF0}"/>
              </a:ext>
            </a:extLst>
          </p:cNvPr>
          <p:cNvSpPr>
            <a:spLocks noGrp="1"/>
          </p:cNvSpPr>
          <p:nvPr>
            <p:ph type="sldNum" sz="quarter" idx="12"/>
          </p:nvPr>
        </p:nvSpPr>
        <p:spPr/>
        <p:txBody>
          <a:bodyPr/>
          <a:lstStyle/>
          <a:p>
            <a:pPr>
              <a:defRPr/>
            </a:pPr>
            <a:fld id="{A80E75F5-EB0F-344E-990A-2D3842577099}" type="slidenum">
              <a:rPr lang="fr-FR" altLang="fr-FR" smtClean="0"/>
              <a:pPr>
                <a:defRPr/>
              </a:pPr>
              <a:t>90</a:t>
            </a:fld>
            <a:endParaRPr lang="fr-FR" altLang="fr-FR"/>
          </a:p>
        </p:txBody>
      </p:sp>
      <p:sp>
        <p:nvSpPr>
          <p:cNvPr id="5" name="ZoneTexte 4">
            <a:extLst>
              <a:ext uri="{FF2B5EF4-FFF2-40B4-BE49-F238E27FC236}">
                <a16:creationId xmlns:a16="http://schemas.microsoft.com/office/drawing/2014/main" id="{EF340606-E3CA-D401-0E76-7A379E7304DE}"/>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39295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BC2F1-CCB1-D12D-9865-55588D1BDE97}"/>
              </a:ext>
            </a:extLst>
          </p:cNvPr>
          <p:cNvSpPr>
            <a:spLocks noGrp="1"/>
          </p:cNvSpPr>
          <p:nvPr>
            <p:ph type="ctrTitle"/>
          </p:nvPr>
        </p:nvSpPr>
        <p:spPr/>
        <p:txBody>
          <a:bodyPr/>
          <a:lstStyle/>
          <a:p>
            <a:r>
              <a:rPr lang="fr-FR" dirty="0"/>
              <a:t>T_upBas1_69-133m = f (T_EUC_110W_20%_uo)</a:t>
            </a:r>
          </a:p>
        </p:txBody>
      </p:sp>
      <p:pic>
        <p:nvPicPr>
          <p:cNvPr id="3" name="Image 2" descr="Une image contenant texte, ligne, diagramme, Tracé&#10;&#10;Le contenu généré par l’IA peut être incorrect.">
            <a:extLst>
              <a:ext uri="{FF2B5EF4-FFF2-40B4-BE49-F238E27FC236}">
                <a16:creationId xmlns:a16="http://schemas.microsoft.com/office/drawing/2014/main" id="{8DC13CDB-4264-6818-F6F3-D1CFCE94E110}"/>
              </a:ext>
            </a:extLst>
          </p:cNvPr>
          <p:cNvPicPr>
            <a:picLocks noChangeAspect="1"/>
          </p:cNvPicPr>
          <p:nvPr/>
        </p:nvPicPr>
        <p:blipFill>
          <a:blip r:embed="rId2"/>
          <a:stretch>
            <a:fillRect/>
          </a:stretch>
        </p:blipFill>
        <p:spPr>
          <a:xfrm>
            <a:off x="10044389" y="551972"/>
            <a:ext cx="6806910" cy="11339513"/>
          </a:xfrm>
          <a:prstGeom prst="rect">
            <a:avLst/>
          </a:prstGeom>
          <a:solidFill>
            <a:schemeClr val="bg1"/>
          </a:solidFill>
        </p:spPr>
      </p:pic>
      <p:sp>
        <p:nvSpPr>
          <p:cNvPr id="4" name="ZoneTexte 3">
            <a:extLst>
              <a:ext uri="{FF2B5EF4-FFF2-40B4-BE49-F238E27FC236}">
                <a16:creationId xmlns:a16="http://schemas.microsoft.com/office/drawing/2014/main" id="{DDA73845-473A-33D9-07E2-E234E13D501F}"/>
              </a:ext>
            </a:extLst>
          </p:cNvPr>
          <p:cNvSpPr txBox="1"/>
          <p:nvPr/>
        </p:nvSpPr>
        <p:spPr>
          <a:xfrm>
            <a:off x="1648688" y="1273460"/>
            <a:ext cx="8695586" cy="3654847"/>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t>La température de subsurface (69-133m)  </a:t>
            </a:r>
            <a:r>
              <a:rPr lang="fr-FR" sz="2315" dirty="0" err="1"/>
              <a:t>alongshore</a:t>
            </a:r>
            <a:r>
              <a:rPr lang="fr-FR" sz="2315" dirty="0"/>
              <a:t> de la zone d’upwelling est étroitement liée à la température du cœur de l’EUC à 110W (seuil à 20% de </a:t>
            </a:r>
            <a:r>
              <a:rPr lang="fr-FR" sz="2315" dirty="0" err="1"/>
              <a:t>uomax</a:t>
            </a:r>
            <a:r>
              <a:rPr lang="fr-FR" sz="2315" dirty="0"/>
              <a:t>) </a:t>
            </a:r>
          </a:p>
          <a:p>
            <a:pPr marL="1228468" lvl="1" indent="-472488" algn="just">
              <a:buFont typeface="Arial" panose="020B0604020202020204" pitchFamily="34" charset="0"/>
              <a:buChar char="•"/>
            </a:pPr>
            <a:r>
              <a:rPr lang="fr-FR" sz="2315" dirty="0"/>
              <a:t>La température se </a:t>
            </a:r>
            <a:r>
              <a:rPr lang="fr-FR" b="1" dirty="0">
                <a:solidFill>
                  <a:srgbClr val="0432FF"/>
                </a:solidFill>
              </a:rPr>
              <a:t>refroidit???  </a:t>
            </a:r>
            <a:r>
              <a:rPr lang="fr-FR" sz="2315" dirty="0"/>
              <a:t>globalement de 1,5° lors de son trajet. </a:t>
            </a:r>
          </a:p>
          <a:p>
            <a:pPr marL="472488" indent="-472488" algn="just">
              <a:buFont typeface="Arial" panose="020B0604020202020204" pitchFamily="34" charset="0"/>
              <a:buChar char="•"/>
            </a:pPr>
            <a:endParaRPr lang="fr-FR" sz="2315" dirty="0"/>
          </a:p>
          <a:p>
            <a:pPr marL="472488" indent="-472488" algn="just">
              <a:buFont typeface="Arial" panose="020B0604020202020204" pitchFamily="34" charset="0"/>
              <a:buChar char="•"/>
            </a:pPr>
            <a:r>
              <a:rPr lang="fr-FR" sz="2315" dirty="0"/>
              <a:t>En revanche pas de lien à priori entre la SST et la température de subsurface (</a:t>
            </a:r>
            <a:r>
              <a:rPr lang="fr-FR" sz="2315" dirty="0">
                <a:solidFill>
                  <a:srgbClr val="0432FF"/>
                </a:solidFill>
              </a:rPr>
              <a:t>comment dit on </a:t>
            </a:r>
            <a:r>
              <a:rPr lang="fr-FR" sz="2315" dirty="0" err="1">
                <a:solidFill>
                  <a:srgbClr val="0432FF"/>
                </a:solidFill>
              </a:rPr>
              <a:t>intermodèle</a:t>
            </a:r>
            <a:r>
              <a:rPr lang="fr-FR" sz="2315" dirty="0">
                <a:solidFill>
                  <a:srgbClr val="0432FF"/>
                </a:solidFill>
              </a:rPr>
              <a:t> et non pour un modèle seul! Comme pour le lien entre tau et </a:t>
            </a:r>
            <a:r>
              <a:rPr lang="fr-FR" sz="2315" dirty="0" err="1">
                <a:solidFill>
                  <a:srgbClr val="0432FF"/>
                </a:solidFill>
              </a:rPr>
              <a:t>wo</a:t>
            </a:r>
            <a:r>
              <a:rPr lang="fr-FR" sz="2315" dirty="0">
                <a:solidFill>
                  <a:srgbClr val="0432FF"/>
                </a:solidFill>
              </a:rPr>
              <a:t> inexistant sur l’ensemble des modèles et pourtant directement lié sur un même modèle.)</a:t>
            </a:r>
            <a:r>
              <a:rPr lang="fr-FR" sz="2315" dirty="0"/>
              <a:t>. </a:t>
            </a:r>
          </a:p>
        </p:txBody>
      </p:sp>
      <p:pic>
        <p:nvPicPr>
          <p:cNvPr id="6" name="Image 5" descr="Une image contenant texte, diagramme, Tracé, ligne&#10;&#10;Le contenu généré par l’IA peut être incorrect.">
            <a:extLst>
              <a:ext uri="{FF2B5EF4-FFF2-40B4-BE49-F238E27FC236}">
                <a16:creationId xmlns:a16="http://schemas.microsoft.com/office/drawing/2014/main" id="{C557555E-A954-CB9E-9B90-76A4278EF93A}"/>
              </a:ext>
            </a:extLst>
          </p:cNvPr>
          <p:cNvPicPr>
            <a:picLocks noChangeAspect="1"/>
          </p:cNvPicPr>
          <p:nvPr/>
        </p:nvPicPr>
        <p:blipFill>
          <a:blip r:embed="rId3"/>
          <a:stretch>
            <a:fillRect/>
          </a:stretch>
        </p:blipFill>
        <p:spPr>
          <a:xfrm>
            <a:off x="2369563" y="5798733"/>
            <a:ext cx="4823792" cy="4823792"/>
          </a:xfrm>
          <a:prstGeom prst="rect">
            <a:avLst/>
          </a:prstGeom>
        </p:spPr>
      </p:pic>
      <p:sp>
        <p:nvSpPr>
          <p:cNvPr id="5" name="ZoneTexte 4">
            <a:extLst>
              <a:ext uri="{FF2B5EF4-FFF2-40B4-BE49-F238E27FC236}">
                <a16:creationId xmlns:a16="http://schemas.microsoft.com/office/drawing/2014/main" id="{713073AE-EA76-EF61-0C40-E6C3F575E965}"/>
              </a:ext>
            </a:extLst>
          </p:cNvPr>
          <p:cNvSpPr txBox="1"/>
          <p:nvPr/>
        </p:nvSpPr>
        <p:spPr>
          <a:xfrm>
            <a:off x="12529968" y="6865241"/>
            <a:ext cx="3633608" cy="346890"/>
          </a:xfrm>
          <a:prstGeom prst="rect">
            <a:avLst/>
          </a:prstGeom>
          <a:noFill/>
        </p:spPr>
        <p:txBody>
          <a:bodyPr wrap="square" rtlCol="0">
            <a:spAutoFit/>
          </a:bodyPr>
          <a:lstStyle/>
          <a:p>
            <a:r>
              <a:rPr lang="fr-FR" sz="1654" dirty="0">
                <a:solidFill>
                  <a:srgbClr val="7030A0"/>
                </a:solidFill>
              </a:rPr>
              <a:t>(id6c44) cmip6_HadGEM3-GC31-HH</a:t>
            </a:r>
          </a:p>
        </p:txBody>
      </p:sp>
      <p:sp>
        <p:nvSpPr>
          <p:cNvPr id="7" name="ZoneTexte 6">
            <a:extLst>
              <a:ext uri="{FF2B5EF4-FFF2-40B4-BE49-F238E27FC236}">
                <a16:creationId xmlns:a16="http://schemas.microsoft.com/office/drawing/2014/main" id="{484BA7FD-C3E8-493E-FDC1-9F2C19DF7C83}"/>
              </a:ext>
            </a:extLst>
          </p:cNvPr>
          <p:cNvSpPr txBox="1"/>
          <p:nvPr/>
        </p:nvSpPr>
        <p:spPr>
          <a:xfrm>
            <a:off x="12846490" y="6605676"/>
            <a:ext cx="3464595" cy="346890"/>
          </a:xfrm>
          <a:prstGeom prst="rect">
            <a:avLst/>
          </a:prstGeom>
          <a:noFill/>
        </p:spPr>
        <p:txBody>
          <a:bodyPr wrap="square" rtlCol="0">
            <a:spAutoFit/>
          </a:bodyPr>
          <a:lstStyle/>
          <a:p>
            <a:r>
              <a:rPr lang="fr-FR" sz="1654" dirty="0">
                <a:solidFill>
                  <a:srgbClr val="7030A0"/>
                </a:solidFill>
              </a:rPr>
              <a:t>(id6c45) cmip6_HadGEM3-GC31-HM</a:t>
            </a:r>
          </a:p>
        </p:txBody>
      </p:sp>
      <p:sp>
        <p:nvSpPr>
          <p:cNvPr id="8" name="ZoneTexte 7">
            <a:extLst>
              <a:ext uri="{FF2B5EF4-FFF2-40B4-BE49-F238E27FC236}">
                <a16:creationId xmlns:a16="http://schemas.microsoft.com/office/drawing/2014/main" id="{17A1D681-6F94-1528-C489-42D836C31ADB}"/>
              </a:ext>
            </a:extLst>
          </p:cNvPr>
          <p:cNvSpPr txBox="1"/>
          <p:nvPr/>
        </p:nvSpPr>
        <p:spPr>
          <a:xfrm>
            <a:off x="13081112" y="6349545"/>
            <a:ext cx="3064033" cy="346890"/>
          </a:xfrm>
          <a:prstGeom prst="rect">
            <a:avLst/>
          </a:prstGeom>
          <a:noFill/>
        </p:spPr>
        <p:txBody>
          <a:bodyPr wrap="square" rtlCol="0">
            <a:spAutoFit/>
          </a:bodyPr>
          <a:lstStyle/>
          <a:p>
            <a:r>
              <a:rPr lang="fr-FR" sz="1654" dirty="0">
                <a:solidFill>
                  <a:srgbClr val="7030A0"/>
                </a:solidFill>
              </a:rPr>
              <a:t>(id6c32) cmip6_ECMWF-IFS-HR</a:t>
            </a:r>
          </a:p>
        </p:txBody>
      </p:sp>
      <p:cxnSp>
        <p:nvCxnSpPr>
          <p:cNvPr id="10" name="Connecteur droit avec flèche 9">
            <a:extLst>
              <a:ext uri="{FF2B5EF4-FFF2-40B4-BE49-F238E27FC236}">
                <a16:creationId xmlns:a16="http://schemas.microsoft.com/office/drawing/2014/main" id="{ADFFCCB9-8111-68A8-7A9C-F528862A5463}"/>
              </a:ext>
            </a:extLst>
          </p:cNvPr>
          <p:cNvCxnSpPr/>
          <p:nvPr/>
        </p:nvCxnSpPr>
        <p:spPr>
          <a:xfrm>
            <a:off x="12358234" y="6566369"/>
            <a:ext cx="501048" cy="19338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9E61580D-4FCC-1861-15A8-4C2E32AEAF08}"/>
              </a:ext>
            </a:extLst>
          </p:cNvPr>
          <p:cNvCxnSpPr>
            <a:cxnSpLocks/>
          </p:cNvCxnSpPr>
          <p:nvPr/>
        </p:nvCxnSpPr>
        <p:spPr>
          <a:xfrm>
            <a:off x="12052037" y="6800777"/>
            <a:ext cx="556721" cy="248897"/>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A8E68827-F9D0-FC83-2B64-81D72C7806CC}"/>
              </a:ext>
            </a:extLst>
          </p:cNvPr>
          <p:cNvCxnSpPr>
            <a:cxnSpLocks/>
            <a:endCxn id="8" idx="1"/>
          </p:cNvCxnSpPr>
          <p:nvPr/>
        </p:nvCxnSpPr>
        <p:spPr>
          <a:xfrm>
            <a:off x="12763195" y="6302661"/>
            <a:ext cx="317917" cy="22032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C0244927-4676-AA8F-D172-E27E64C381F7}"/>
              </a:ext>
            </a:extLst>
          </p:cNvPr>
          <p:cNvCxnSpPr>
            <a:cxnSpLocks/>
          </p:cNvCxnSpPr>
          <p:nvPr/>
        </p:nvCxnSpPr>
        <p:spPr>
          <a:xfrm flipV="1">
            <a:off x="12079873" y="6883756"/>
            <a:ext cx="0" cy="2470746"/>
          </a:xfrm>
          <a:prstGeom prst="straightConnector1">
            <a:avLst/>
          </a:prstGeom>
          <a:ln w="25400">
            <a:solidFill>
              <a:srgbClr val="7030A0"/>
            </a:solidFill>
            <a:prstDash val="sysDash"/>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1F5102F4-7E01-8412-40E1-46D706C19A4C}"/>
              </a:ext>
            </a:extLst>
          </p:cNvPr>
          <p:cNvCxnSpPr>
            <a:cxnSpLocks/>
          </p:cNvCxnSpPr>
          <p:nvPr/>
        </p:nvCxnSpPr>
        <p:spPr>
          <a:xfrm flipV="1">
            <a:off x="12358234" y="6658566"/>
            <a:ext cx="0" cy="2470746"/>
          </a:xfrm>
          <a:prstGeom prst="straightConnector1">
            <a:avLst/>
          </a:prstGeom>
          <a:ln w="25400">
            <a:solidFill>
              <a:srgbClr val="7030A0"/>
            </a:solidFill>
            <a:prstDash val="sysDash"/>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 name="Connecteur droit avec flèche 19">
            <a:extLst>
              <a:ext uri="{FF2B5EF4-FFF2-40B4-BE49-F238E27FC236}">
                <a16:creationId xmlns:a16="http://schemas.microsoft.com/office/drawing/2014/main" id="{CB61C3A5-2101-67CE-E094-FAA56BE94B66}"/>
              </a:ext>
            </a:extLst>
          </p:cNvPr>
          <p:cNvCxnSpPr>
            <a:cxnSpLocks/>
          </p:cNvCxnSpPr>
          <p:nvPr/>
        </p:nvCxnSpPr>
        <p:spPr>
          <a:xfrm flipV="1">
            <a:off x="12769059" y="6394858"/>
            <a:ext cx="0" cy="2734453"/>
          </a:xfrm>
          <a:prstGeom prst="straightConnector1">
            <a:avLst/>
          </a:prstGeom>
          <a:ln w="25400">
            <a:solidFill>
              <a:srgbClr val="7030A0"/>
            </a:solidFill>
            <a:prstDash val="sysDash"/>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22" name="Ellipse 21">
            <a:extLst>
              <a:ext uri="{FF2B5EF4-FFF2-40B4-BE49-F238E27FC236}">
                <a16:creationId xmlns:a16="http://schemas.microsoft.com/office/drawing/2014/main" id="{76BCBA11-8588-0843-584A-15B212B137CD}"/>
              </a:ext>
            </a:extLst>
          </p:cNvPr>
          <p:cNvSpPr/>
          <p:nvPr/>
        </p:nvSpPr>
        <p:spPr>
          <a:xfrm>
            <a:off x="12027381" y="9219025"/>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2477D1A4-57D1-5407-FABB-A34473941265}"/>
              </a:ext>
            </a:extLst>
          </p:cNvPr>
          <p:cNvSpPr/>
          <p:nvPr/>
        </p:nvSpPr>
        <p:spPr>
          <a:xfrm>
            <a:off x="12305742" y="8990964"/>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C99894BC-8376-5E55-932B-F5BA873671A3}"/>
              </a:ext>
            </a:extLst>
          </p:cNvPr>
          <p:cNvSpPr/>
          <p:nvPr/>
        </p:nvSpPr>
        <p:spPr>
          <a:xfrm>
            <a:off x="12713382" y="8964323"/>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391ED30-AE46-D30E-8397-2EFD4A1400B5}"/>
              </a:ext>
            </a:extLst>
          </p:cNvPr>
          <p:cNvSpPr/>
          <p:nvPr/>
        </p:nvSpPr>
        <p:spPr>
          <a:xfrm>
            <a:off x="12297810" y="6493240"/>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95AE6FF-BB2D-18F5-6EF6-BA15FF2F3EC0}"/>
              </a:ext>
            </a:extLst>
          </p:cNvPr>
          <p:cNvSpPr/>
          <p:nvPr/>
        </p:nvSpPr>
        <p:spPr>
          <a:xfrm>
            <a:off x="12725671" y="6229308"/>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EEB6FC8-A76C-BE68-D120-41B3E2B61D0C}"/>
              </a:ext>
            </a:extLst>
          </p:cNvPr>
          <p:cNvSpPr/>
          <p:nvPr/>
        </p:nvSpPr>
        <p:spPr>
          <a:xfrm>
            <a:off x="12028094" y="6702561"/>
            <a:ext cx="104984" cy="104995"/>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7719944"/>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A4E4C-79F5-EBB5-A310-46097495D6D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12D5DE6-63B2-5AE3-6AA0-7DCD39978CCE}"/>
              </a:ext>
            </a:extLst>
          </p:cNvPr>
          <p:cNvSpPr txBox="1"/>
          <p:nvPr/>
        </p:nvSpPr>
        <p:spPr>
          <a:xfrm>
            <a:off x="1440656" y="2228721"/>
            <a:ext cx="15119350" cy="4163576"/>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T_EUC &gt; </a:t>
            </a:r>
            <a:r>
              <a:rPr lang="fr-FR" sz="13228" b="1" dirty="0" err="1">
                <a:solidFill>
                  <a:srgbClr val="0070C0"/>
                </a:solidFill>
              </a:rPr>
              <a:t>T_sub</a:t>
            </a:r>
            <a:r>
              <a:rPr lang="fr-FR" sz="13228" b="1" dirty="0">
                <a:solidFill>
                  <a:srgbClr val="0070C0"/>
                </a:solidFill>
              </a:rPr>
              <a:t>??? </a:t>
            </a:r>
          </a:p>
          <a:p>
            <a:pPr algn="ctr"/>
            <a:r>
              <a:rPr lang="fr-FR" sz="13228" b="1" dirty="0">
                <a:solidFill>
                  <a:srgbClr val="0070C0"/>
                </a:solidFill>
              </a:rPr>
              <a:t>Problème</a:t>
            </a:r>
          </a:p>
        </p:txBody>
      </p:sp>
      <p:sp>
        <p:nvSpPr>
          <p:cNvPr id="3" name="Espace réservé du pied de page 2">
            <a:extLst>
              <a:ext uri="{FF2B5EF4-FFF2-40B4-BE49-F238E27FC236}">
                <a16:creationId xmlns:a16="http://schemas.microsoft.com/office/drawing/2014/main" id="{D70E3309-19A6-84FD-D526-86391C4D7323}"/>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CA00ED4B-CC65-2F9B-B867-4CACAFA88897}"/>
              </a:ext>
            </a:extLst>
          </p:cNvPr>
          <p:cNvSpPr>
            <a:spLocks noGrp="1"/>
          </p:cNvSpPr>
          <p:nvPr>
            <p:ph type="sldNum" sz="quarter" idx="12"/>
          </p:nvPr>
        </p:nvSpPr>
        <p:spPr/>
        <p:txBody>
          <a:bodyPr/>
          <a:lstStyle/>
          <a:p>
            <a:pPr>
              <a:defRPr/>
            </a:pPr>
            <a:fld id="{A80E75F5-EB0F-344E-990A-2D3842577099}" type="slidenum">
              <a:rPr lang="fr-FR" altLang="fr-FR" smtClean="0"/>
              <a:pPr>
                <a:defRPr/>
              </a:pPr>
              <a:t>92</a:t>
            </a:fld>
            <a:endParaRPr lang="fr-FR" altLang="fr-FR"/>
          </a:p>
        </p:txBody>
      </p:sp>
      <p:sp>
        <p:nvSpPr>
          <p:cNvPr id="5" name="ZoneTexte 4">
            <a:extLst>
              <a:ext uri="{FF2B5EF4-FFF2-40B4-BE49-F238E27FC236}">
                <a16:creationId xmlns:a16="http://schemas.microsoft.com/office/drawing/2014/main" id="{9A7C3DA9-4E28-54BC-BB4B-0F19E07C50BC}"/>
              </a:ext>
            </a:extLst>
          </p:cNvPr>
          <p:cNvSpPr txBox="1"/>
          <p:nvPr/>
        </p:nvSpPr>
        <p:spPr>
          <a:xfrm>
            <a:off x="5017707" y="165424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57232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3F14-A108-E670-1765-3C15EEFE18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2767F9-5AA5-E569-AEB2-6B5E48596336}"/>
              </a:ext>
            </a:extLst>
          </p:cNvPr>
          <p:cNvSpPr>
            <a:spLocks noGrp="1"/>
          </p:cNvSpPr>
          <p:nvPr>
            <p:ph type="ctrTitle"/>
          </p:nvPr>
        </p:nvSpPr>
        <p:spPr/>
        <p:txBody>
          <a:bodyPr/>
          <a:lstStyle/>
          <a:p>
            <a:r>
              <a:rPr lang="fr-FR" dirty="0"/>
              <a:t>T_upBas1_</a:t>
            </a:r>
            <a:r>
              <a:rPr lang="fr-FR" dirty="0">
                <a:solidFill>
                  <a:srgbClr val="0432FF"/>
                </a:solidFill>
              </a:rPr>
              <a:t>69-133m</a:t>
            </a:r>
            <a:r>
              <a:rPr lang="fr-FR" dirty="0"/>
              <a:t> = f (T_EUC_110W_</a:t>
            </a:r>
            <a:r>
              <a:rPr lang="fr-FR" dirty="0">
                <a:solidFill>
                  <a:srgbClr val="0432FF"/>
                </a:solidFill>
              </a:rPr>
              <a:t>20%</a:t>
            </a:r>
            <a:r>
              <a:rPr lang="fr-FR" dirty="0"/>
              <a:t>_uo)</a:t>
            </a:r>
          </a:p>
        </p:txBody>
      </p:sp>
      <p:pic>
        <p:nvPicPr>
          <p:cNvPr id="3" name="Image 2" descr="Une image contenant texte, ligne, diagramme, Tracé&#10;&#10;Le contenu généré par l’IA peut être incorrect.">
            <a:extLst>
              <a:ext uri="{FF2B5EF4-FFF2-40B4-BE49-F238E27FC236}">
                <a16:creationId xmlns:a16="http://schemas.microsoft.com/office/drawing/2014/main" id="{6463ACBB-3CC7-8480-93C5-40A9206D986A}"/>
              </a:ext>
            </a:extLst>
          </p:cNvPr>
          <p:cNvPicPr>
            <a:picLocks noChangeAspect="1"/>
          </p:cNvPicPr>
          <p:nvPr/>
        </p:nvPicPr>
        <p:blipFill>
          <a:blip r:embed="rId2"/>
          <a:stretch>
            <a:fillRect/>
          </a:stretch>
        </p:blipFill>
        <p:spPr>
          <a:xfrm>
            <a:off x="10044391" y="2212622"/>
            <a:ext cx="5717090" cy="9524000"/>
          </a:xfrm>
          <a:prstGeom prst="rect">
            <a:avLst/>
          </a:prstGeom>
        </p:spPr>
      </p:pic>
      <p:pic>
        <p:nvPicPr>
          <p:cNvPr id="6" name="Image 5">
            <a:extLst>
              <a:ext uri="{FF2B5EF4-FFF2-40B4-BE49-F238E27FC236}">
                <a16:creationId xmlns:a16="http://schemas.microsoft.com/office/drawing/2014/main" id="{F3CD0427-2693-86D6-3618-0D0B88D879BE}"/>
              </a:ext>
            </a:extLst>
          </p:cNvPr>
          <p:cNvPicPr>
            <a:picLocks noChangeAspect="1"/>
          </p:cNvPicPr>
          <p:nvPr/>
        </p:nvPicPr>
        <p:blipFill>
          <a:blip r:embed="rId3"/>
          <a:srcRect/>
          <a:stretch/>
        </p:blipFill>
        <p:spPr>
          <a:xfrm>
            <a:off x="2473783" y="2212622"/>
            <a:ext cx="5717089" cy="9524000"/>
          </a:xfrm>
          <a:prstGeom prst="rect">
            <a:avLst/>
          </a:prstGeom>
        </p:spPr>
      </p:pic>
      <p:sp>
        <p:nvSpPr>
          <p:cNvPr id="5" name="ZoneTexte 4">
            <a:extLst>
              <a:ext uri="{FF2B5EF4-FFF2-40B4-BE49-F238E27FC236}">
                <a16:creationId xmlns:a16="http://schemas.microsoft.com/office/drawing/2014/main" id="{DD550A24-E349-64A3-1E1C-B8E51D8CB4F3}"/>
              </a:ext>
            </a:extLst>
          </p:cNvPr>
          <p:cNvSpPr txBox="1"/>
          <p:nvPr/>
        </p:nvSpPr>
        <p:spPr>
          <a:xfrm>
            <a:off x="1670453" y="879469"/>
            <a:ext cx="13267658" cy="1161087"/>
          </a:xfrm>
          <a:prstGeom prst="rect">
            <a:avLst/>
          </a:prstGeom>
          <a:noFill/>
        </p:spPr>
        <p:txBody>
          <a:bodyPr wrap="square" rtlCol="0">
            <a:spAutoFit/>
          </a:bodyPr>
          <a:lstStyle/>
          <a:p>
            <a:pPr marL="472488" indent="-472488" algn="just">
              <a:buFont typeface="Arial" panose="020B0604020202020204" pitchFamily="34" charset="0"/>
              <a:buChar char="•"/>
            </a:pPr>
            <a:r>
              <a:rPr lang="fr-FR" sz="2315" dirty="0">
                <a:solidFill>
                  <a:srgbClr val="0432FF"/>
                </a:solidFill>
              </a:rPr>
              <a:t>Pourquoi la corrélation est elle meilleure pour des eaux plus profondes?  Est-ce que c’est que les températures de l’EUC transportées sont les plus basses et les plus froides? Alors quand on prend </a:t>
            </a:r>
            <a:r>
              <a:rPr lang="fr-FR" sz="2315" dirty="0" err="1">
                <a:solidFill>
                  <a:srgbClr val="0432FF"/>
                </a:solidFill>
              </a:rPr>
              <a:t>bottom</a:t>
            </a:r>
            <a:r>
              <a:rPr lang="fr-FR" sz="2315" dirty="0">
                <a:solidFill>
                  <a:srgbClr val="0432FF"/>
                </a:solidFill>
              </a:rPr>
              <a:t> on devrait être meilleur?!?</a:t>
            </a:r>
          </a:p>
        </p:txBody>
      </p:sp>
      <p:sp>
        <p:nvSpPr>
          <p:cNvPr id="7" name="ZoneTexte 6">
            <a:extLst>
              <a:ext uri="{FF2B5EF4-FFF2-40B4-BE49-F238E27FC236}">
                <a16:creationId xmlns:a16="http://schemas.microsoft.com/office/drawing/2014/main" id="{CC3D8D15-8A15-17D1-A82C-46D8E7A98CCF}"/>
              </a:ext>
            </a:extLst>
          </p:cNvPr>
          <p:cNvSpPr txBox="1"/>
          <p:nvPr/>
        </p:nvSpPr>
        <p:spPr>
          <a:xfrm>
            <a:off x="2771979" y="2187258"/>
            <a:ext cx="4814117" cy="448584"/>
          </a:xfrm>
          <a:prstGeom prst="rect">
            <a:avLst/>
          </a:prstGeom>
          <a:noFill/>
        </p:spPr>
        <p:txBody>
          <a:bodyPr wrap="square" rtlCol="0">
            <a:spAutoFit/>
          </a:bodyPr>
          <a:lstStyle/>
          <a:p>
            <a:pPr algn="ctr"/>
            <a:r>
              <a:rPr lang="fr-FR" sz="2315" b="1" dirty="0">
                <a:solidFill>
                  <a:srgbClr val="0432FF"/>
                </a:solidFill>
              </a:rPr>
              <a:t>54m</a:t>
            </a:r>
          </a:p>
        </p:txBody>
      </p:sp>
      <p:sp>
        <p:nvSpPr>
          <p:cNvPr id="8" name="ZoneTexte 7">
            <a:extLst>
              <a:ext uri="{FF2B5EF4-FFF2-40B4-BE49-F238E27FC236}">
                <a16:creationId xmlns:a16="http://schemas.microsoft.com/office/drawing/2014/main" id="{945F53B2-9FE2-DEE6-77E0-9B294101AE9E}"/>
              </a:ext>
            </a:extLst>
          </p:cNvPr>
          <p:cNvSpPr txBox="1"/>
          <p:nvPr/>
        </p:nvSpPr>
        <p:spPr>
          <a:xfrm>
            <a:off x="10495875" y="2187256"/>
            <a:ext cx="4814117" cy="448584"/>
          </a:xfrm>
          <a:prstGeom prst="rect">
            <a:avLst/>
          </a:prstGeom>
          <a:noFill/>
        </p:spPr>
        <p:txBody>
          <a:bodyPr wrap="square" rtlCol="0">
            <a:spAutoFit/>
          </a:bodyPr>
          <a:lstStyle/>
          <a:p>
            <a:pPr algn="ctr"/>
            <a:r>
              <a:rPr lang="fr-FR" sz="2315" b="1" dirty="0">
                <a:solidFill>
                  <a:srgbClr val="0432FF"/>
                </a:solidFill>
              </a:rPr>
              <a:t>69-133m</a:t>
            </a:r>
          </a:p>
        </p:txBody>
      </p:sp>
      <p:sp>
        <p:nvSpPr>
          <p:cNvPr id="9" name="ZoneTexte 8">
            <a:extLst>
              <a:ext uri="{FF2B5EF4-FFF2-40B4-BE49-F238E27FC236}">
                <a16:creationId xmlns:a16="http://schemas.microsoft.com/office/drawing/2014/main" id="{E3F07A50-F22B-A779-F82C-49B8D743E2F2}"/>
              </a:ext>
            </a:extLst>
          </p:cNvPr>
          <p:cNvSpPr txBox="1"/>
          <p:nvPr/>
        </p:nvSpPr>
        <p:spPr>
          <a:xfrm>
            <a:off x="6936315" y="1820888"/>
            <a:ext cx="4814117" cy="369332"/>
          </a:xfrm>
          <a:prstGeom prst="rect">
            <a:avLst/>
          </a:prstGeom>
          <a:noFill/>
        </p:spPr>
        <p:txBody>
          <a:bodyPr wrap="square" rtlCol="0">
            <a:spAutoFit/>
          </a:bodyPr>
          <a:lstStyle/>
          <a:p>
            <a:pPr algn="ctr"/>
            <a:r>
              <a:rPr lang="fr-FR" b="1" dirty="0">
                <a:solidFill>
                  <a:srgbClr val="0432FF"/>
                </a:solidFill>
              </a:rPr>
              <a:t>20%</a:t>
            </a:r>
          </a:p>
        </p:txBody>
      </p:sp>
    </p:spTree>
    <p:extLst>
      <p:ext uri="{BB962C8B-B14F-4D97-AF65-F5344CB8AC3E}">
        <p14:creationId xmlns:p14="http://schemas.microsoft.com/office/powerpoint/2010/main" val="233207146"/>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880B-3AC5-F11B-A307-87585B820357}"/>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B17ADF87-C3F4-41F2-5D8D-CDD0C1C4C3EA}"/>
              </a:ext>
            </a:extLst>
          </p:cNvPr>
          <p:cNvSpPr>
            <a:spLocks noGrp="1"/>
          </p:cNvSpPr>
          <p:nvPr>
            <p:ph type="title"/>
          </p:nvPr>
        </p:nvSpPr>
        <p:spPr>
          <a:xfrm>
            <a:off x="1436468" y="907542"/>
            <a:ext cx="15119350" cy="367321"/>
          </a:xfrm>
        </p:spPr>
        <p:txBody>
          <a:bodyPr/>
          <a:lstStyle/>
          <a:p>
            <a:endParaRPr lang="fr-FR"/>
          </a:p>
        </p:txBody>
      </p:sp>
      <p:pic>
        <p:nvPicPr>
          <p:cNvPr id="12" name="Image 11" descr="Une image contenant texte, diagramme, Tracé, ligne&#10;&#10;Le contenu généré par l’IA peut être incorrect.">
            <a:extLst>
              <a:ext uri="{FF2B5EF4-FFF2-40B4-BE49-F238E27FC236}">
                <a16:creationId xmlns:a16="http://schemas.microsoft.com/office/drawing/2014/main" id="{C7BE932C-E13B-6504-3022-E7539899DD14}"/>
              </a:ext>
            </a:extLst>
          </p:cNvPr>
          <p:cNvPicPr>
            <a:picLocks noChangeAspect="1"/>
          </p:cNvPicPr>
          <p:nvPr/>
        </p:nvPicPr>
        <p:blipFill>
          <a:blip r:embed="rId2"/>
          <a:stretch>
            <a:fillRect/>
          </a:stretch>
        </p:blipFill>
        <p:spPr>
          <a:xfrm>
            <a:off x="1440657" y="2510918"/>
            <a:ext cx="3023759" cy="2267820"/>
          </a:xfrm>
          <a:prstGeom prst="rect">
            <a:avLst/>
          </a:prstGeom>
        </p:spPr>
      </p:pic>
      <p:pic>
        <p:nvPicPr>
          <p:cNvPr id="14" name="Image 13">
            <a:extLst>
              <a:ext uri="{FF2B5EF4-FFF2-40B4-BE49-F238E27FC236}">
                <a16:creationId xmlns:a16="http://schemas.microsoft.com/office/drawing/2014/main" id="{624C8719-E74E-3482-2E54-B3DF0D829115}"/>
              </a:ext>
            </a:extLst>
          </p:cNvPr>
          <p:cNvPicPr>
            <a:picLocks noChangeAspect="1"/>
          </p:cNvPicPr>
          <p:nvPr/>
        </p:nvPicPr>
        <p:blipFill>
          <a:blip r:embed="rId3"/>
          <a:srcRect/>
          <a:stretch/>
        </p:blipFill>
        <p:spPr>
          <a:xfrm>
            <a:off x="13584521" y="5737021"/>
            <a:ext cx="3023759" cy="2267820"/>
          </a:xfrm>
          <a:prstGeom prst="rect">
            <a:avLst/>
          </a:prstGeom>
        </p:spPr>
      </p:pic>
      <p:pic>
        <p:nvPicPr>
          <p:cNvPr id="15" name="Image 14">
            <a:extLst>
              <a:ext uri="{FF2B5EF4-FFF2-40B4-BE49-F238E27FC236}">
                <a16:creationId xmlns:a16="http://schemas.microsoft.com/office/drawing/2014/main" id="{3BAE479E-25A1-40F0-4AD1-8EA28D877E0A}"/>
              </a:ext>
            </a:extLst>
          </p:cNvPr>
          <p:cNvPicPr>
            <a:picLocks noChangeAspect="1"/>
          </p:cNvPicPr>
          <p:nvPr/>
        </p:nvPicPr>
        <p:blipFill>
          <a:blip r:embed="rId4"/>
          <a:srcRect/>
          <a:stretch/>
        </p:blipFill>
        <p:spPr>
          <a:xfrm>
            <a:off x="10512490" y="2500458"/>
            <a:ext cx="3023759" cy="2267820"/>
          </a:xfrm>
          <a:prstGeom prst="rect">
            <a:avLst/>
          </a:prstGeom>
        </p:spPr>
      </p:pic>
      <p:pic>
        <p:nvPicPr>
          <p:cNvPr id="16" name="Image 15">
            <a:extLst>
              <a:ext uri="{FF2B5EF4-FFF2-40B4-BE49-F238E27FC236}">
                <a16:creationId xmlns:a16="http://schemas.microsoft.com/office/drawing/2014/main" id="{8D84F468-8865-C7B6-89D4-FCF31FD36FBF}"/>
              </a:ext>
            </a:extLst>
          </p:cNvPr>
          <p:cNvPicPr>
            <a:picLocks noChangeAspect="1"/>
          </p:cNvPicPr>
          <p:nvPr/>
        </p:nvPicPr>
        <p:blipFill>
          <a:blip r:embed="rId5"/>
          <a:srcRect/>
          <a:stretch/>
        </p:blipFill>
        <p:spPr>
          <a:xfrm>
            <a:off x="7347283" y="2510918"/>
            <a:ext cx="3023759" cy="2267820"/>
          </a:xfrm>
          <a:prstGeom prst="rect">
            <a:avLst/>
          </a:prstGeom>
        </p:spPr>
      </p:pic>
      <p:pic>
        <p:nvPicPr>
          <p:cNvPr id="17" name="Image 16">
            <a:extLst>
              <a:ext uri="{FF2B5EF4-FFF2-40B4-BE49-F238E27FC236}">
                <a16:creationId xmlns:a16="http://schemas.microsoft.com/office/drawing/2014/main" id="{C32DFD79-D569-12F2-50ED-44ECCCF588C2}"/>
              </a:ext>
            </a:extLst>
          </p:cNvPr>
          <p:cNvPicPr>
            <a:picLocks noChangeAspect="1"/>
          </p:cNvPicPr>
          <p:nvPr/>
        </p:nvPicPr>
        <p:blipFill>
          <a:blip r:embed="rId6"/>
          <a:srcRect/>
          <a:stretch/>
        </p:blipFill>
        <p:spPr>
          <a:xfrm>
            <a:off x="1509787" y="5737021"/>
            <a:ext cx="3023759" cy="2267820"/>
          </a:xfrm>
          <a:prstGeom prst="rect">
            <a:avLst/>
          </a:prstGeom>
        </p:spPr>
      </p:pic>
      <p:pic>
        <p:nvPicPr>
          <p:cNvPr id="18" name="Image 17">
            <a:extLst>
              <a:ext uri="{FF2B5EF4-FFF2-40B4-BE49-F238E27FC236}">
                <a16:creationId xmlns:a16="http://schemas.microsoft.com/office/drawing/2014/main" id="{0C2A812C-7E47-B362-F32B-C66C3DAFED0F}"/>
              </a:ext>
            </a:extLst>
          </p:cNvPr>
          <p:cNvPicPr>
            <a:picLocks noChangeAspect="1"/>
          </p:cNvPicPr>
          <p:nvPr/>
        </p:nvPicPr>
        <p:blipFill>
          <a:blip r:embed="rId4"/>
          <a:srcRect/>
          <a:stretch/>
        </p:blipFill>
        <p:spPr>
          <a:xfrm>
            <a:off x="4428693" y="5745956"/>
            <a:ext cx="3023759" cy="2267820"/>
          </a:xfrm>
          <a:prstGeom prst="rect">
            <a:avLst/>
          </a:prstGeom>
        </p:spPr>
      </p:pic>
      <p:pic>
        <p:nvPicPr>
          <p:cNvPr id="19" name="Image 18">
            <a:extLst>
              <a:ext uri="{FF2B5EF4-FFF2-40B4-BE49-F238E27FC236}">
                <a16:creationId xmlns:a16="http://schemas.microsoft.com/office/drawing/2014/main" id="{C7CCF77F-03D7-D584-8955-92B1306C1C43}"/>
              </a:ext>
            </a:extLst>
          </p:cNvPr>
          <p:cNvPicPr>
            <a:picLocks noChangeAspect="1"/>
          </p:cNvPicPr>
          <p:nvPr/>
        </p:nvPicPr>
        <p:blipFill>
          <a:blip r:embed="rId7"/>
          <a:srcRect/>
          <a:stretch/>
        </p:blipFill>
        <p:spPr>
          <a:xfrm>
            <a:off x="10570377" y="5741488"/>
            <a:ext cx="3023759" cy="2267820"/>
          </a:xfrm>
          <a:prstGeom prst="rect">
            <a:avLst/>
          </a:prstGeom>
        </p:spPr>
      </p:pic>
      <p:pic>
        <p:nvPicPr>
          <p:cNvPr id="20" name="Image 19">
            <a:extLst>
              <a:ext uri="{FF2B5EF4-FFF2-40B4-BE49-F238E27FC236}">
                <a16:creationId xmlns:a16="http://schemas.microsoft.com/office/drawing/2014/main" id="{2F715032-629A-649B-CEAF-DE7F141DBC8C}"/>
              </a:ext>
            </a:extLst>
          </p:cNvPr>
          <p:cNvPicPr>
            <a:picLocks noChangeAspect="1"/>
          </p:cNvPicPr>
          <p:nvPr/>
        </p:nvPicPr>
        <p:blipFill>
          <a:blip r:embed="rId8"/>
          <a:srcRect/>
          <a:stretch/>
        </p:blipFill>
        <p:spPr>
          <a:xfrm>
            <a:off x="4429252" y="5737021"/>
            <a:ext cx="3023759" cy="2267820"/>
          </a:xfrm>
          <a:prstGeom prst="rect">
            <a:avLst/>
          </a:prstGeom>
        </p:spPr>
      </p:pic>
      <p:pic>
        <p:nvPicPr>
          <p:cNvPr id="21" name="Image 20">
            <a:extLst>
              <a:ext uri="{FF2B5EF4-FFF2-40B4-BE49-F238E27FC236}">
                <a16:creationId xmlns:a16="http://schemas.microsoft.com/office/drawing/2014/main" id="{306EC7C4-AF8D-ADE8-776B-7318B1669AE4}"/>
              </a:ext>
            </a:extLst>
          </p:cNvPr>
          <p:cNvPicPr>
            <a:picLocks noChangeAspect="1"/>
          </p:cNvPicPr>
          <p:nvPr/>
        </p:nvPicPr>
        <p:blipFill>
          <a:blip r:embed="rId9"/>
          <a:srcRect/>
          <a:stretch/>
        </p:blipFill>
        <p:spPr>
          <a:xfrm>
            <a:off x="7453009" y="5737021"/>
            <a:ext cx="3023759" cy="2267820"/>
          </a:xfrm>
          <a:prstGeom prst="rect">
            <a:avLst/>
          </a:prstGeom>
        </p:spPr>
      </p:pic>
      <p:sp>
        <p:nvSpPr>
          <p:cNvPr id="22" name="ZoneTexte 21">
            <a:extLst>
              <a:ext uri="{FF2B5EF4-FFF2-40B4-BE49-F238E27FC236}">
                <a16:creationId xmlns:a16="http://schemas.microsoft.com/office/drawing/2014/main" id="{748D1404-7BE9-B705-0534-C2B621979465}"/>
              </a:ext>
            </a:extLst>
          </p:cNvPr>
          <p:cNvSpPr txBox="1"/>
          <p:nvPr/>
        </p:nvSpPr>
        <p:spPr>
          <a:xfrm>
            <a:off x="2401459" y="5569914"/>
            <a:ext cx="768159" cy="369332"/>
          </a:xfrm>
          <a:prstGeom prst="rect">
            <a:avLst/>
          </a:prstGeom>
          <a:noFill/>
        </p:spPr>
        <p:txBody>
          <a:bodyPr wrap="none" rtlCol="0">
            <a:spAutoFit/>
          </a:bodyPr>
          <a:lstStyle/>
          <a:p>
            <a:pPr algn="ctr"/>
            <a:r>
              <a:rPr lang="fr-FR" b="1" dirty="0"/>
              <a:t>-2Om </a:t>
            </a:r>
          </a:p>
        </p:txBody>
      </p:sp>
      <p:pic>
        <p:nvPicPr>
          <p:cNvPr id="24" name="Image 23">
            <a:extLst>
              <a:ext uri="{FF2B5EF4-FFF2-40B4-BE49-F238E27FC236}">
                <a16:creationId xmlns:a16="http://schemas.microsoft.com/office/drawing/2014/main" id="{A195C36D-E6E2-B015-8741-36B53D3F5759}"/>
              </a:ext>
            </a:extLst>
          </p:cNvPr>
          <p:cNvPicPr>
            <a:picLocks noChangeAspect="1"/>
          </p:cNvPicPr>
          <p:nvPr/>
        </p:nvPicPr>
        <p:blipFill>
          <a:blip r:embed="rId10"/>
          <a:srcRect/>
          <a:stretch/>
        </p:blipFill>
        <p:spPr>
          <a:xfrm>
            <a:off x="4244784" y="2510918"/>
            <a:ext cx="3023759" cy="2267820"/>
          </a:xfrm>
          <a:prstGeom prst="rect">
            <a:avLst/>
          </a:prstGeom>
        </p:spPr>
      </p:pic>
      <p:sp>
        <p:nvSpPr>
          <p:cNvPr id="25" name="ZoneTexte 24">
            <a:extLst>
              <a:ext uri="{FF2B5EF4-FFF2-40B4-BE49-F238E27FC236}">
                <a16:creationId xmlns:a16="http://schemas.microsoft.com/office/drawing/2014/main" id="{E20C7C86-BFA5-83B2-776E-0DDB409A9BB3}"/>
              </a:ext>
            </a:extLst>
          </p:cNvPr>
          <p:cNvSpPr txBox="1"/>
          <p:nvPr/>
        </p:nvSpPr>
        <p:spPr>
          <a:xfrm>
            <a:off x="5425217" y="5577448"/>
            <a:ext cx="768159" cy="369332"/>
          </a:xfrm>
          <a:prstGeom prst="rect">
            <a:avLst/>
          </a:prstGeom>
          <a:noFill/>
        </p:spPr>
        <p:txBody>
          <a:bodyPr wrap="none" rtlCol="0">
            <a:spAutoFit/>
          </a:bodyPr>
          <a:lstStyle/>
          <a:p>
            <a:pPr algn="ctr"/>
            <a:r>
              <a:rPr lang="fr-FR" b="1" dirty="0"/>
              <a:t>-4Om </a:t>
            </a:r>
          </a:p>
        </p:txBody>
      </p:sp>
      <p:sp>
        <p:nvSpPr>
          <p:cNvPr id="26" name="ZoneTexte 25">
            <a:extLst>
              <a:ext uri="{FF2B5EF4-FFF2-40B4-BE49-F238E27FC236}">
                <a16:creationId xmlns:a16="http://schemas.microsoft.com/office/drawing/2014/main" id="{B2C08024-BC25-0FD1-BFF2-D39DD1C0FDF2}"/>
              </a:ext>
            </a:extLst>
          </p:cNvPr>
          <p:cNvSpPr txBox="1"/>
          <p:nvPr/>
        </p:nvSpPr>
        <p:spPr>
          <a:xfrm>
            <a:off x="8439361" y="5518893"/>
            <a:ext cx="768159" cy="369332"/>
          </a:xfrm>
          <a:prstGeom prst="rect">
            <a:avLst/>
          </a:prstGeom>
          <a:noFill/>
        </p:spPr>
        <p:txBody>
          <a:bodyPr wrap="none" rtlCol="0">
            <a:spAutoFit/>
          </a:bodyPr>
          <a:lstStyle/>
          <a:p>
            <a:pPr algn="ctr"/>
            <a:r>
              <a:rPr lang="fr-FR" b="1" dirty="0"/>
              <a:t>-6Om </a:t>
            </a:r>
          </a:p>
        </p:txBody>
      </p:sp>
      <p:sp>
        <p:nvSpPr>
          <p:cNvPr id="27" name="ZoneTexte 26">
            <a:extLst>
              <a:ext uri="{FF2B5EF4-FFF2-40B4-BE49-F238E27FC236}">
                <a16:creationId xmlns:a16="http://schemas.microsoft.com/office/drawing/2014/main" id="{DA5DD2A6-78D2-CD57-CE12-18D192418D6E}"/>
              </a:ext>
            </a:extLst>
          </p:cNvPr>
          <p:cNvSpPr txBox="1"/>
          <p:nvPr/>
        </p:nvSpPr>
        <p:spPr>
          <a:xfrm>
            <a:off x="11463120" y="5526427"/>
            <a:ext cx="768159" cy="369332"/>
          </a:xfrm>
          <a:prstGeom prst="rect">
            <a:avLst/>
          </a:prstGeom>
          <a:noFill/>
        </p:spPr>
        <p:txBody>
          <a:bodyPr wrap="none" rtlCol="0">
            <a:spAutoFit/>
          </a:bodyPr>
          <a:lstStyle/>
          <a:p>
            <a:pPr algn="ctr"/>
            <a:r>
              <a:rPr lang="fr-FR" b="1" dirty="0"/>
              <a:t>-8Om </a:t>
            </a:r>
          </a:p>
        </p:txBody>
      </p:sp>
      <p:sp>
        <p:nvSpPr>
          <p:cNvPr id="28" name="ZoneTexte 27">
            <a:extLst>
              <a:ext uri="{FF2B5EF4-FFF2-40B4-BE49-F238E27FC236}">
                <a16:creationId xmlns:a16="http://schemas.microsoft.com/office/drawing/2014/main" id="{64BE2035-1754-D772-BFA7-E2BFE05241E4}"/>
              </a:ext>
            </a:extLst>
          </p:cNvPr>
          <p:cNvSpPr txBox="1"/>
          <p:nvPr/>
        </p:nvSpPr>
        <p:spPr>
          <a:xfrm>
            <a:off x="14225519" y="5518893"/>
            <a:ext cx="1359539" cy="369332"/>
          </a:xfrm>
          <a:prstGeom prst="rect">
            <a:avLst/>
          </a:prstGeom>
          <a:noFill/>
        </p:spPr>
        <p:txBody>
          <a:bodyPr wrap="none" rtlCol="0">
            <a:spAutoFit/>
          </a:bodyPr>
          <a:lstStyle/>
          <a:p>
            <a:pPr algn="ctr"/>
            <a:r>
              <a:rPr lang="fr-FR" b="1" dirty="0"/>
              <a:t>20% Bottom</a:t>
            </a:r>
          </a:p>
        </p:txBody>
      </p:sp>
      <p:sp>
        <p:nvSpPr>
          <p:cNvPr id="29" name="ZoneTexte 28">
            <a:extLst>
              <a:ext uri="{FF2B5EF4-FFF2-40B4-BE49-F238E27FC236}">
                <a16:creationId xmlns:a16="http://schemas.microsoft.com/office/drawing/2014/main" id="{34AAB6B0-F0DC-FD58-78EF-7FCBEA260748}"/>
              </a:ext>
            </a:extLst>
          </p:cNvPr>
          <p:cNvSpPr txBox="1"/>
          <p:nvPr/>
        </p:nvSpPr>
        <p:spPr>
          <a:xfrm>
            <a:off x="2455741" y="2195474"/>
            <a:ext cx="587020" cy="369332"/>
          </a:xfrm>
          <a:prstGeom prst="rect">
            <a:avLst/>
          </a:prstGeom>
          <a:noFill/>
        </p:spPr>
        <p:txBody>
          <a:bodyPr wrap="none" rtlCol="0">
            <a:spAutoFit/>
          </a:bodyPr>
          <a:lstStyle/>
          <a:p>
            <a:pPr algn="ctr"/>
            <a:r>
              <a:rPr lang="fr-FR" b="1" dirty="0"/>
              <a:t>20%</a:t>
            </a:r>
          </a:p>
        </p:txBody>
      </p:sp>
      <p:sp>
        <p:nvSpPr>
          <p:cNvPr id="31" name="ZoneTexte 30">
            <a:extLst>
              <a:ext uri="{FF2B5EF4-FFF2-40B4-BE49-F238E27FC236}">
                <a16:creationId xmlns:a16="http://schemas.microsoft.com/office/drawing/2014/main" id="{E03FFDE3-DBBC-9CEF-6A9E-C02087F60D14}"/>
              </a:ext>
            </a:extLst>
          </p:cNvPr>
          <p:cNvSpPr txBox="1"/>
          <p:nvPr/>
        </p:nvSpPr>
        <p:spPr>
          <a:xfrm>
            <a:off x="5042393" y="2190244"/>
            <a:ext cx="944489" cy="369332"/>
          </a:xfrm>
          <a:prstGeom prst="rect">
            <a:avLst/>
          </a:prstGeom>
          <a:noFill/>
        </p:spPr>
        <p:txBody>
          <a:bodyPr wrap="none" rtlCol="0">
            <a:spAutoFit/>
          </a:bodyPr>
          <a:lstStyle/>
          <a:p>
            <a:pPr algn="ctr"/>
            <a:r>
              <a:rPr lang="fr-FR" b="1" dirty="0"/>
              <a:t>+/- 20m</a:t>
            </a:r>
          </a:p>
        </p:txBody>
      </p:sp>
      <p:sp>
        <p:nvSpPr>
          <p:cNvPr id="32" name="ZoneTexte 31">
            <a:extLst>
              <a:ext uri="{FF2B5EF4-FFF2-40B4-BE49-F238E27FC236}">
                <a16:creationId xmlns:a16="http://schemas.microsoft.com/office/drawing/2014/main" id="{37EF63DC-36B9-8C0E-A9F8-053D060B2F38}"/>
              </a:ext>
            </a:extLst>
          </p:cNvPr>
          <p:cNvSpPr txBox="1"/>
          <p:nvPr/>
        </p:nvSpPr>
        <p:spPr>
          <a:xfrm>
            <a:off x="8230341" y="2200704"/>
            <a:ext cx="980653" cy="369332"/>
          </a:xfrm>
          <a:prstGeom prst="rect">
            <a:avLst/>
          </a:prstGeom>
          <a:noFill/>
        </p:spPr>
        <p:txBody>
          <a:bodyPr wrap="none" rtlCol="0">
            <a:spAutoFit/>
          </a:bodyPr>
          <a:lstStyle/>
          <a:p>
            <a:pPr algn="ctr"/>
            <a:r>
              <a:rPr lang="fr-FR" b="1" dirty="0"/>
              <a:t>20% Top</a:t>
            </a:r>
          </a:p>
        </p:txBody>
      </p:sp>
      <p:sp>
        <p:nvSpPr>
          <p:cNvPr id="33" name="ZoneTexte 32">
            <a:extLst>
              <a:ext uri="{FF2B5EF4-FFF2-40B4-BE49-F238E27FC236}">
                <a16:creationId xmlns:a16="http://schemas.microsoft.com/office/drawing/2014/main" id="{CD450E6C-83F3-94C6-2ED2-3F7B8CA08CFB}"/>
              </a:ext>
            </a:extLst>
          </p:cNvPr>
          <p:cNvSpPr txBox="1"/>
          <p:nvPr/>
        </p:nvSpPr>
        <p:spPr>
          <a:xfrm>
            <a:off x="11465998" y="2203834"/>
            <a:ext cx="721672" cy="369332"/>
          </a:xfrm>
          <a:prstGeom prst="rect">
            <a:avLst/>
          </a:prstGeom>
          <a:noFill/>
        </p:spPr>
        <p:txBody>
          <a:bodyPr wrap="none" rtlCol="0">
            <a:spAutoFit/>
          </a:bodyPr>
          <a:lstStyle/>
          <a:p>
            <a:pPr algn="ctr"/>
            <a:r>
              <a:rPr lang="fr-FR" b="1" dirty="0"/>
              <a:t>+20m</a:t>
            </a:r>
          </a:p>
        </p:txBody>
      </p:sp>
    </p:spTree>
    <p:extLst>
      <p:ext uri="{BB962C8B-B14F-4D97-AF65-F5344CB8AC3E}">
        <p14:creationId xmlns:p14="http://schemas.microsoft.com/office/powerpoint/2010/main" val="3811686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3EB5-CE24-671B-D327-1DF1074D67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CB2F85-19FB-113A-FC43-9C5FDCCBF29D}"/>
              </a:ext>
            </a:extLst>
          </p:cNvPr>
          <p:cNvSpPr>
            <a:spLocks noGrp="1"/>
          </p:cNvSpPr>
          <p:nvPr>
            <p:ph type="ctrTitle"/>
          </p:nvPr>
        </p:nvSpPr>
        <p:spPr/>
        <p:txBody>
          <a:bodyPr/>
          <a:lstStyle/>
          <a:p>
            <a:r>
              <a:rPr lang="fr-FR" dirty="0"/>
              <a:t>T_upBas1_</a:t>
            </a:r>
            <a:r>
              <a:rPr lang="fr-FR" dirty="0">
                <a:solidFill>
                  <a:srgbClr val="0432FF"/>
                </a:solidFill>
              </a:rPr>
              <a:t>69-133m</a:t>
            </a:r>
            <a:r>
              <a:rPr lang="fr-FR" dirty="0"/>
              <a:t> = f (T_EUC_110W_20%</a:t>
            </a:r>
            <a:r>
              <a:rPr lang="fr-FR" dirty="0">
                <a:solidFill>
                  <a:srgbClr val="0432FF"/>
                </a:solidFill>
              </a:rPr>
              <a:t>BOTTOM</a:t>
            </a:r>
            <a:r>
              <a:rPr lang="fr-FR" dirty="0"/>
              <a:t>_uo)</a:t>
            </a:r>
          </a:p>
        </p:txBody>
      </p:sp>
      <p:pic>
        <p:nvPicPr>
          <p:cNvPr id="3" name="Image 2">
            <a:extLst>
              <a:ext uri="{FF2B5EF4-FFF2-40B4-BE49-F238E27FC236}">
                <a16:creationId xmlns:a16="http://schemas.microsoft.com/office/drawing/2014/main" id="{535499DB-6D38-7D86-51CB-F238919FAA4C}"/>
              </a:ext>
            </a:extLst>
          </p:cNvPr>
          <p:cNvPicPr>
            <a:picLocks noChangeAspect="1"/>
          </p:cNvPicPr>
          <p:nvPr/>
        </p:nvPicPr>
        <p:blipFill>
          <a:blip r:embed="rId2"/>
          <a:srcRect/>
          <a:stretch/>
        </p:blipFill>
        <p:spPr>
          <a:xfrm>
            <a:off x="10044391" y="2212623"/>
            <a:ext cx="5717090" cy="9523998"/>
          </a:xfrm>
          <a:prstGeom prst="rect">
            <a:avLst/>
          </a:prstGeom>
        </p:spPr>
      </p:pic>
      <p:pic>
        <p:nvPicPr>
          <p:cNvPr id="6" name="Image 5">
            <a:extLst>
              <a:ext uri="{FF2B5EF4-FFF2-40B4-BE49-F238E27FC236}">
                <a16:creationId xmlns:a16="http://schemas.microsoft.com/office/drawing/2014/main" id="{7467508F-5C88-BD20-CF09-C71D77B92B14}"/>
              </a:ext>
            </a:extLst>
          </p:cNvPr>
          <p:cNvPicPr>
            <a:picLocks noChangeAspect="1"/>
          </p:cNvPicPr>
          <p:nvPr/>
        </p:nvPicPr>
        <p:blipFill>
          <a:blip r:embed="rId3"/>
          <a:srcRect/>
          <a:stretch/>
        </p:blipFill>
        <p:spPr>
          <a:xfrm>
            <a:off x="2473783" y="2212623"/>
            <a:ext cx="5717089" cy="9523997"/>
          </a:xfrm>
          <a:prstGeom prst="rect">
            <a:avLst/>
          </a:prstGeom>
        </p:spPr>
      </p:pic>
      <p:sp>
        <p:nvSpPr>
          <p:cNvPr id="5" name="ZoneTexte 4">
            <a:extLst>
              <a:ext uri="{FF2B5EF4-FFF2-40B4-BE49-F238E27FC236}">
                <a16:creationId xmlns:a16="http://schemas.microsoft.com/office/drawing/2014/main" id="{8FE3674E-9EC2-261E-63EA-ABB84592CE78}"/>
              </a:ext>
            </a:extLst>
          </p:cNvPr>
          <p:cNvSpPr txBox="1"/>
          <p:nvPr/>
        </p:nvSpPr>
        <p:spPr>
          <a:xfrm>
            <a:off x="4905005" y="9554505"/>
            <a:ext cx="4814117" cy="448584"/>
          </a:xfrm>
          <a:prstGeom prst="rect">
            <a:avLst/>
          </a:prstGeom>
          <a:noFill/>
        </p:spPr>
        <p:txBody>
          <a:bodyPr wrap="square" rtlCol="0">
            <a:spAutoFit/>
          </a:bodyPr>
          <a:lstStyle/>
          <a:p>
            <a:pPr marL="472488" indent="-472488" algn="just">
              <a:buFont typeface="Arial" panose="020B0604020202020204" pitchFamily="34" charset="0"/>
              <a:buChar char="•"/>
            </a:pPr>
            <a:r>
              <a:rPr lang="fr-FR" sz="2315" b="1" dirty="0">
                <a:solidFill>
                  <a:srgbClr val="0432FF"/>
                </a:solidFill>
              </a:rPr>
              <a:t>Modifier la valeur de TAO! !!!!</a:t>
            </a:r>
          </a:p>
        </p:txBody>
      </p:sp>
      <p:sp>
        <p:nvSpPr>
          <p:cNvPr id="4" name="ZoneTexte 3">
            <a:extLst>
              <a:ext uri="{FF2B5EF4-FFF2-40B4-BE49-F238E27FC236}">
                <a16:creationId xmlns:a16="http://schemas.microsoft.com/office/drawing/2014/main" id="{9D676D3D-23F8-0D57-F81C-64E0A612BBF0}"/>
              </a:ext>
            </a:extLst>
          </p:cNvPr>
          <p:cNvSpPr txBox="1"/>
          <p:nvPr/>
        </p:nvSpPr>
        <p:spPr>
          <a:xfrm>
            <a:off x="2771979" y="2187258"/>
            <a:ext cx="4814117" cy="448584"/>
          </a:xfrm>
          <a:prstGeom prst="rect">
            <a:avLst/>
          </a:prstGeom>
          <a:noFill/>
        </p:spPr>
        <p:txBody>
          <a:bodyPr wrap="square" rtlCol="0">
            <a:spAutoFit/>
          </a:bodyPr>
          <a:lstStyle/>
          <a:p>
            <a:pPr algn="ctr"/>
            <a:r>
              <a:rPr lang="fr-FR" sz="2315" b="1" dirty="0">
                <a:solidFill>
                  <a:srgbClr val="0432FF"/>
                </a:solidFill>
              </a:rPr>
              <a:t>54m</a:t>
            </a:r>
          </a:p>
        </p:txBody>
      </p:sp>
      <p:sp>
        <p:nvSpPr>
          <p:cNvPr id="7" name="ZoneTexte 6">
            <a:extLst>
              <a:ext uri="{FF2B5EF4-FFF2-40B4-BE49-F238E27FC236}">
                <a16:creationId xmlns:a16="http://schemas.microsoft.com/office/drawing/2014/main" id="{B047F242-A940-4C82-8745-7E10995DD49C}"/>
              </a:ext>
            </a:extLst>
          </p:cNvPr>
          <p:cNvSpPr txBox="1"/>
          <p:nvPr/>
        </p:nvSpPr>
        <p:spPr>
          <a:xfrm>
            <a:off x="10495875" y="2187256"/>
            <a:ext cx="4814117" cy="448584"/>
          </a:xfrm>
          <a:prstGeom prst="rect">
            <a:avLst/>
          </a:prstGeom>
          <a:noFill/>
        </p:spPr>
        <p:txBody>
          <a:bodyPr wrap="square" rtlCol="0">
            <a:spAutoFit/>
          </a:bodyPr>
          <a:lstStyle/>
          <a:p>
            <a:pPr algn="ctr"/>
            <a:r>
              <a:rPr lang="fr-FR" sz="2315" b="1" dirty="0">
                <a:solidFill>
                  <a:srgbClr val="0432FF"/>
                </a:solidFill>
              </a:rPr>
              <a:t>69-133m</a:t>
            </a:r>
          </a:p>
        </p:txBody>
      </p:sp>
      <p:sp>
        <p:nvSpPr>
          <p:cNvPr id="8" name="ZoneTexte 7">
            <a:extLst>
              <a:ext uri="{FF2B5EF4-FFF2-40B4-BE49-F238E27FC236}">
                <a16:creationId xmlns:a16="http://schemas.microsoft.com/office/drawing/2014/main" id="{16F54984-B1F7-A5C9-92A7-861709CB38F9}"/>
              </a:ext>
            </a:extLst>
          </p:cNvPr>
          <p:cNvSpPr txBox="1"/>
          <p:nvPr/>
        </p:nvSpPr>
        <p:spPr>
          <a:xfrm>
            <a:off x="6936315" y="1820888"/>
            <a:ext cx="4814117" cy="369332"/>
          </a:xfrm>
          <a:prstGeom prst="rect">
            <a:avLst/>
          </a:prstGeom>
          <a:noFill/>
        </p:spPr>
        <p:txBody>
          <a:bodyPr wrap="square" rtlCol="0">
            <a:spAutoFit/>
          </a:bodyPr>
          <a:lstStyle/>
          <a:p>
            <a:pPr algn="ctr"/>
            <a:r>
              <a:rPr lang="fr-FR" b="1" dirty="0">
                <a:solidFill>
                  <a:srgbClr val="0432FF"/>
                </a:solidFill>
              </a:rPr>
              <a:t>20% BOTTOM</a:t>
            </a:r>
          </a:p>
        </p:txBody>
      </p:sp>
    </p:spTree>
    <p:extLst>
      <p:ext uri="{BB962C8B-B14F-4D97-AF65-F5344CB8AC3E}">
        <p14:creationId xmlns:p14="http://schemas.microsoft.com/office/powerpoint/2010/main" val="1647756086"/>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5E8F0-546A-A209-D244-09B2278DD1C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924911-D3E1-2E68-0C81-20B506DB7BAD}"/>
              </a:ext>
            </a:extLst>
          </p:cNvPr>
          <p:cNvSpPr>
            <a:spLocks noGrp="1"/>
          </p:cNvSpPr>
          <p:nvPr>
            <p:ph type="ctrTitle"/>
          </p:nvPr>
        </p:nvSpPr>
        <p:spPr/>
        <p:txBody>
          <a:bodyPr/>
          <a:lstStyle/>
          <a:p>
            <a:r>
              <a:rPr lang="fr-FR" dirty="0"/>
              <a:t>T_upBas1_</a:t>
            </a:r>
            <a:r>
              <a:rPr lang="fr-FR" dirty="0">
                <a:solidFill>
                  <a:srgbClr val="0432FF"/>
                </a:solidFill>
              </a:rPr>
              <a:t>31-108m</a:t>
            </a:r>
            <a:r>
              <a:rPr lang="fr-FR" dirty="0"/>
              <a:t> = f (T_EUC_110W_20%_uo)</a:t>
            </a:r>
          </a:p>
        </p:txBody>
      </p:sp>
      <p:pic>
        <p:nvPicPr>
          <p:cNvPr id="3" name="Image 2">
            <a:extLst>
              <a:ext uri="{FF2B5EF4-FFF2-40B4-BE49-F238E27FC236}">
                <a16:creationId xmlns:a16="http://schemas.microsoft.com/office/drawing/2014/main" id="{3FB19330-EDF2-D8C4-2D92-1D67746C2E10}"/>
              </a:ext>
            </a:extLst>
          </p:cNvPr>
          <p:cNvPicPr>
            <a:picLocks noChangeAspect="1"/>
          </p:cNvPicPr>
          <p:nvPr/>
        </p:nvPicPr>
        <p:blipFill>
          <a:blip r:embed="rId2"/>
          <a:srcRect/>
          <a:stretch/>
        </p:blipFill>
        <p:spPr>
          <a:xfrm>
            <a:off x="10044389" y="2212623"/>
            <a:ext cx="5717089" cy="9523998"/>
          </a:xfrm>
          <a:prstGeom prst="rect">
            <a:avLst/>
          </a:prstGeom>
        </p:spPr>
      </p:pic>
      <p:pic>
        <p:nvPicPr>
          <p:cNvPr id="6" name="Image 5">
            <a:extLst>
              <a:ext uri="{FF2B5EF4-FFF2-40B4-BE49-F238E27FC236}">
                <a16:creationId xmlns:a16="http://schemas.microsoft.com/office/drawing/2014/main" id="{46897456-205D-E891-B653-B1D3A13E32E5}"/>
              </a:ext>
            </a:extLst>
          </p:cNvPr>
          <p:cNvPicPr>
            <a:picLocks noChangeAspect="1"/>
          </p:cNvPicPr>
          <p:nvPr/>
        </p:nvPicPr>
        <p:blipFill>
          <a:blip r:embed="rId3"/>
          <a:srcRect/>
          <a:stretch/>
        </p:blipFill>
        <p:spPr>
          <a:xfrm>
            <a:off x="2473784" y="2212623"/>
            <a:ext cx="5717087" cy="9523997"/>
          </a:xfrm>
          <a:prstGeom prst="rect">
            <a:avLst/>
          </a:prstGeom>
        </p:spPr>
      </p:pic>
      <p:sp>
        <p:nvSpPr>
          <p:cNvPr id="5" name="ZoneTexte 4">
            <a:extLst>
              <a:ext uri="{FF2B5EF4-FFF2-40B4-BE49-F238E27FC236}">
                <a16:creationId xmlns:a16="http://schemas.microsoft.com/office/drawing/2014/main" id="{CA29866C-E866-3603-CA6C-11131C0665DE}"/>
              </a:ext>
            </a:extLst>
          </p:cNvPr>
          <p:cNvSpPr txBox="1"/>
          <p:nvPr/>
        </p:nvSpPr>
        <p:spPr>
          <a:xfrm>
            <a:off x="2771979" y="1816147"/>
            <a:ext cx="4814117" cy="448584"/>
          </a:xfrm>
          <a:prstGeom prst="rect">
            <a:avLst/>
          </a:prstGeom>
          <a:noFill/>
        </p:spPr>
        <p:txBody>
          <a:bodyPr wrap="square" rtlCol="0">
            <a:spAutoFit/>
          </a:bodyPr>
          <a:lstStyle/>
          <a:p>
            <a:pPr algn="ctr"/>
            <a:r>
              <a:rPr lang="fr-FR" sz="2315" b="1" dirty="0">
                <a:solidFill>
                  <a:srgbClr val="0432FF"/>
                </a:solidFill>
              </a:rPr>
              <a:t>20% </a:t>
            </a:r>
            <a:r>
              <a:rPr lang="fr-FR" sz="2315" b="1" dirty="0" err="1">
                <a:solidFill>
                  <a:srgbClr val="0432FF"/>
                </a:solidFill>
              </a:rPr>
              <a:t>bottom</a:t>
            </a:r>
            <a:endParaRPr lang="fr-FR" sz="2315" b="1" dirty="0">
              <a:solidFill>
                <a:srgbClr val="0432FF"/>
              </a:solidFill>
            </a:endParaRPr>
          </a:p>
        </p:txBody>
      </p:sp>
      <p:sp>
        <p:nvSpPr>
          <p:cNvPr id="4" name="ZoneTexte 3">
            <a:extLst>
              <a:ext uri="{FF2B5EF4-FFF2-40B4-BE49-F238E27FC236}">
                <a16:creationId xmlns:a16="http://schemas.microsoft.com/office/drawing/2014/main" id="{6E628A12-B702-3F68-83A3-9A8D739565B4}"/>
              </a:ext>
            </a:extLst>
          </p:cNvPr>
          <p:cNvSpPr txBox="1"/>
          <p:nvPr/>
        </p:nvSpPr>
        <p:spPr>
          <a:xfrm>
            <a:off x="10495875" y="1816146"/>
            <a:ext cx="4814117" cy="448584"/>
          </a:xfrm>
          <a:prstGeom prst="rect">
            <a:avLst/>
          </a:prstGeom>
          <a:noFill/>
        </p:spPr>
        <p:txBody>
          <a:bodyPr wrap="square" rtlCol="0">
            <a:spAutoFit/>
          </a:bodyPr>
          <a:lstStyle/>
          <a:p>
            <a:pPr algn="ctr"/>
            <a:r>
              <a:rPr lang="fr-FR" sz="2315" b="1" dirty="0">
                <a:solidFill>
                  <a:srgbClr val="0432FF"/>
                </a:solidFill>
              </a:rPr>
              <a:t>20%</a:t>
            </a:r>
          </a:p>
        </p:txBody>
      </p:sp>
      <p:sp>
        <p:nvSpPr>
          <p:cNvPr id="7" name="ZoneTexte 6">
            <a:extLst>
              <a:ext uri="{FF2B5EF4-FFF2-40B4-BE49-F238E27FC236}">
                <a16:creationId xmlns:a16="http://schemas.microsoft.com/office/drawing/2014/main" id="{AB2816BF-351D-22BA-EE58-2C22FBDE527D}"/>
              </a:ext>
            </a:extLst>
          </p:cNvPr>
          <p:cNvSpPr txBox="1"/>
          <p:nvPr/>
        </p:nvSpPr>
        <p:spPr>
          <a:xfrm>
            <a:off x="6936315" y="993303"/>
            <a:ext cx="4814117" cy="369332"/>
          </a:xfrm>
          <a:prstGeom prst="rect">
            <a:avLst/>
          </a:prstGeom>
          <a:noFill/>
        </p:spPr>
        <p:txBody>
          <a:bodyPr wrap="square" rtlCol="0">
            <a:spAutoFit/>
          </a:bodyPr>
          <a:lstStyle/>
          <a:p>
            <a:pPr algn="ctr"/>
            <a:r>
              <a:rPr lang="fr-FR" b="1" dirty="0">
                <a:solidFill>
                  <a:srgbClr val="0432FF"/>
                </a:solidFill>
              </a:rPr>
              <a:t>31-108m</a:t>
            </a:r>
          </a:p>
        </p:txBody>
      </p:sp>
    </p:spTree>
    <p:extLst>
      <p:ext uri="{BB962C8B-B14F-4D97-AF65-F5344CB8AC3E}">
        <p14:creationId xmlns:p14="http://schemas.microsoft.com/office/powerpoint/2010/main" val="2447121225"/>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EBF9D-D9D0-30C5-1DA3-027E02898AE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254F0D8-9163-C661-39FB-63CBAB68EE24}"/>
              </a:ext>
            </a:extLst>
          </p:cNvPr>
          <p:cNvSpPr txBox="1"/>
          <p:nvPr/>
        </p:nvSpPr>
        <p:spPr>
          <a:xfrm>
            <a:off x="1440656" y="2228722"/>
            <a:ext cx="15119350" cy="2127955"/>
          </a:xfrm>
          <a:prstGeom prst="rect">
            <a:avLst/>
          </a:prstGeom>
          <a:solidFill>
            <a:schemeClr val="bg2">
              <a:lumMod val="90000"/>
            </a:schemeClr>
          </a:solidFill>
        </p:spPr>
        <p:txBody>
          <a:bodyPr wrap="square" rtlCol="0">
            <a:spAutoFit/>
          </a:bodyPr>
          <a:lstStyle/>
          <a:p>
            <a:pPr algn="ctr"/>
            <a:r>
              <a:rPr lang="fr-FR" sz="13228" b="1" dirty="0">
                <a:solidFill>
                  <a:srgbClr val="0070C0"/>
                </a:solidFill>
              </a:rPr>
              <a:t>2: Select upwelling</a:t>
            </a:r>
          </a:p>
        </p:txBody>
      </p:sp>
      <p:sp>
        <p:nvSpPr>
          <p:cNvPr id="3" name="Espace réservé du pied de page 2">
            <a:extLst>
              <a:ext uri="{FF2B5EF4-FFF2-40B4-BE49-F238E27FC236}">
                <a16:creationId xmlns:a16="http://schemas.microsoft.com/office/drawing/2014/main" id="{1783342F-3599-F5D4-9415-5F65B16187AB}"/>
              </a:ext>
            </a:extLst>
          </p:cNvPr>
          <p:cNvSpPr>
            <a:spLocks noGrp="1"/>
          </p:cNvSpPr>
          <p:nvPr>
            <p:ph type="ftr" sz="quarter" idx="11"/>
          </p:nvPr>
        </p:nvSpPr>
        <p:spPr/>
        <p:txBody>
          <a:bodyPr/>
          <a:lstStyle/>
          <a:p>
            <a:pPr>
              <a:defRPr/>
            </a:pPr>
            <a:endParaRPr lang="fr-FR" dirty="0"/>
          </a:p>
        </p:txBody>
      </p:sp>
      <p:sp>
        <p:nvSpPr>
          <p:cNvPr id="4" name="Espace réservé du numéro de diapositive 3">
            <a:extLst>
              <a:ext uri="{FF2B5EF4-FFF2-40B4-BE49-F238E27FC236}">
                <a16:creationId xmlns:a16="http://schemas.microsoft.com/office/drawing/2014/main" id="{CC166FDC-81EE-9766-18AA-4719A2475C64}"/>
              </a:ext>
            </a:extLst>
          </p:cNvPr>
          <p:cNvSpPr>
            <a:spLocks noGrp="1"/>
          </p:cNvSpPr>
          <p:nvPr>
            <p:ph type="sldNum" sz="quarter" idx="12"/>
          </p:nvPr>
        </p:nvSpPr>
        <p:spPr/>
        <p:txBody>
          <a:bodyPr/>
          <a:lstStyle/>
          <a:p>
            <a:pPr>
              <a:defRPr/>
            </a:pPr>
            <a:fld id="{A80E75F5-EB0F-344E-990A-2D3842577099}" type="slidenum">
              <a:rPr lang="fr-FR" altLang="fr-FR" smtClean="0"/>
              <a:pPr>
                <a:defRPr/>
              </a:pPr>
              <a:t>97</a:t>
            </a:fld>
            <a:endParaRPr lang="fr-FR" altLang="fr-FR"/>
          </a:p>
        </p:txBody>
      </p:sp>
      <p:sp>
        <p:nvSpPr>
          <p:cNvPr id="5" name="ZoneTexte 4">
            <a:extLst>
              <a:ext uri="{FF2B5EF4-FFF2-40B4-BE49-F238E27FC236}">
                <a16:creationId xmlns:a16="http://schemas.microsoft.com/office/drawing/2014/main" id="{18D62385-1B75-CC4F-0D7B-96E223880088}"/>
              </a:ext>
            </a:extLst>
          </p:cNvPr>
          <p:cNvSpPr txBox="1"/>
          <p:nvPr/>
        </p:nvSpPr>
        <p:spPr>
          <a:xfrm>
            <a:off x="5017707" y="1654241"/>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CD5E7B7A-49F2-B4DE-B4F7-A901EBB45810}"/>
              </a:ext>
            </a:extLst>
          </p:cNvPr>
          <p:cNvSpPr txBox="1"/>
          <p:nvPr/>
        </p:nvSpPr>
        <p:spPr>
          <a:xfrm>
            <a:off x="2576830" y="6093762"/>
            <a:ext cx="12612987" cy="1924181"/>
          </a:xfrm>
          <a:prstGeom prst="rect">
            <a:avLst/>
          </a:prstGeom>
          <a:noFill/>
        </p:spPr>
        <p:txBody>
          <a:bodyPr wrap="square" rtlCol="0">
            <a:spAutoFit/>
          </a:bodyPr>
          <a:lstStyle/>
          <a:p>
            <a:pPr marL="472488" indent="-472488">
              <a:buFont typeface="Arial" panose="020B0604020202020204" pitchFamily="34" charset="0"/>
              <a:buChar char="•"/>
            </a:pPr>
            <a:r>
              <a:rPr lang="fr-FR" sz="3968" b="1" dirty="0"/>
              <a:t>On sélectionne les modèles où l’upwelling est représenté en subsurface (31-108m) selon critère upBas1-upBas2 &gt; -0.5°C</a:t>
            </a:r>
          </a:p>
        </p:txBody>
      </p:sp>
    </p:spTree>
    <p:extLst>
      <p:ext uri="{BB962C8B-B14F-4D97-AF65-F5344CB8AC3E}">
        <p14:creationId xmlns:p14="http://schemas.microsoft.com/office/powerpoint/2010/main" val="2613898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4235AE0-F75A-DCD6-D2C2-29684F49D2C3}"/>
              </a:ext>
            </a:extLst>
          </p:cNvPr>
          <p:cNvPicPr>
            <a:picLocks noChangeAspect="1"/>
          </p:cNvPicPr>
          <p:nvPr/>
        </p:nvPicPr>
        <p:blipFill>
          <a:blip r:embed="rId2"/>
          <a:srcRect/>
          <a:stretch/>
        </p:blipFill>
        <p:spPr>
          <a:xfrm>
            <a:off x="612229" y="1907608"/>
            <a:ext cx="5397500" cy="8991600"/>
          </a:xfrm>
          <a:prstGeom prst="rect">
            <a:avLst/>
          </a:prstGeom>
        </p:spPr>
      </p:pic>
      <p:sp>
        <p:nvSpPr>
          <p:cNvPr id="11" name="Rectangle : coins arrondis 10">
            <a:extLst>
              <a:ext uri="{FF2B5EF4-FFF2-40B4-BE49-F238E27FC236}">
                <a16:creationId xmlns:a16="http://schemas.microsoft.com/office/drawing/2014/main" id="{283F9298-2B1B-BAFE-83A2-300A6A7904C9}"/>
              </a:ext>
            </a:extLst>
          </p:cNvPr>
          <p:cNvSpPr/>
          <p:nvPr/>
        </p:nvSpPr>
        <p:spPr>
          <a:xfrm>
            <a:off x="2660942" y="2317137"/>
            <a:ext cx="1217485" cy="200070"/>
          </a:xfrm>
          <a:prstGeom prst="roundRect">
            <a:avLst/>
          </a:prstGeom>
          <a:solidFill>
            <a:srgbClr val="92D050">
              <a:alpha val="26670"/>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0B65CDD6-2A3A-2A37-AE5E-5767D8643316}"/>
              </a:ext>
            </a:extLst>
          </p:cNvPr>
          <p:cNvSpPr/>
          <p:nvPr/>
        </p:nvSpPr>
        <p:spPr>
          <a:xfrm>
            <a:off x="4167913" y="2749134"/>
            <a:ext cx="309043" cy="225469"/>
          </a:xfrm>
          <a:prstGeom prst="roundRect">
            <a:avLst/>
          </a:prstGeom>
          <a:solidFill>
            <a:srgbClr val="92D05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C5D5CF02-BA5D-3997-05DB-BB6E1012E28F}"/>
              </a:ext>
            </a:extLst>
          </p:cNvPr>
          <p:cNvSpPr/>
          <p:nvPr/>
        </p:nvSpPr>
        <p:spPr>
          <a:xfrm>
            <a:off x="4813190" y="7588044"/>
            <a:ext cx="309043" cy="225469"/>
          </a:xfrm>
          <a:prstGeom prst="roundRect">
            <a:avLst/>
          </a:prstGeom>
          <a:solidFill>
            <a:srgbClr val="FF000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C141B7E7-E897-C9C3-3792-434C09C8F605}"/>
              </a:ext>
            </a:extLst>
          </p:cNvPr>
          <p:cNvSpPr/>
          <p:nvPr/>
        </p:nvSpPr>
        <p:spPr>
          <a:xfrm>
            <a:off x="4766691" y="5025501"/>
            <a:ext cx="400343" cy="237350"/>
          </a:xfrm>
          <a:prstGeom prst="roundRect">
            <a:avLst/>
          </a:prstGeom>
          <a:solidFill>
            <a:srgbClr val="0070C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DC5A6680-5E6A-A627-C2DB-CC86428FB2ED}"/>
              </a:ext>
            </a:extLst>
          </p:cNvPr>
          <p:cNvSpPr/>
          <p:nvPr/>
        </p:nvSpPr>
        <p:spPr>
          <a:xfrm>
            <a:off x="833640" y="693868"/>
            <a:ext cx="4954678" cy="146933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dy</a:t>
            </a:r>
            <a:r>
              <a:rPr lang="fr-FR" b="1" dirty="0">
                <a:solidFill>
                  <a:schemeClr val="tx1"/>
                </a:solidFill>
              </a:rPr>
              <a:t> &lt; 0.4  (Haute résolution en latitude)</a:t>
            </a:r>
          </a:p>
          <a:p>
            <a:pPr algn="ctr"/>
            <a:r>
              <a:rPr lang="fr-FR" b="1" dirty="0">
                <a:solidFill>
                  <a:schemeClr val="tx1"/>
                </a:solidFill>
              </a:rPr>
              <a:t>&amp;</a:t>
            </a:r>
          </a:p>
          <a:p>
            <a:pPr algn="ctr"/>
            <a:r>
              <a:rPr lang="fr-FR" b="1" dirty="0">
                <a:solidFill>
                  <a:schemeClr val="tx1"/>
                </a:solidFill>
              </a:rPr>
              <a:t>diff </a:t>
            </a:r>
            <a:r>
              <a:rPr lang="fr-FR" b="1" dirty="0" err="1">
                <a:solidFill>
                  <a:schemeClr val="tx1"/>
                </a:solidFill>
              </a:rPr>
              <a:t>upBas</a:t>
            </a:r>
            <a:r>
              <a:rPr lang="fr-FR" b="1" dirty="0">
                <a:solidFill>
                  <a:schemeClr val="tx1"/>
                </a:solidFill>
              </a:rPr>
              <a:t> = -0.5°c (upwelling représenté</a:t>
            </a:r>
          </a:p>
          <a:p>
            <a:pPr algn="ctr"/>
            <a:r>
              <a:rPr lang="fr-FR" dirty="0">
                <a:solidFill>
                  <a:schemeClr val="tx1"/>
                </a:solidFill>
              </a:rPr>
              <a:t>88 =&gt; </a:t>
            </a:r>
            <a:r>
              <a:rPr lang="fr-FR" dirty="0">
                <a:solidFill>
                  <a:schemeClr val="tx1"/>
                </a:solidFill>
                <a:highlight>
                  <a:srgbClr val="00FF00"/>
                </a:highlight>
              </a:rPr>
              <a:t>15 </a:t>
            </a:r>
            <a:r>
              <a:rPr lang="fr-FR" dirty="0">
                <a:solidFill>
                  <a:schemeClr val="tx1"/>
                </a:solidFill>
              </a:rPr>
              <a:t>simus (7 cmip5 &amp; 8 cmip6)</a:t>
            </a:r>
          </a:p>
        </p:txBody>
      </p:sp>
      <p:pic>
        <p:nvPicPr>
          <p:cNvPr id="16" name="Image 15">
            <a:extLst>
              <a:ext uri="{FF2B5EF4-FFF2-40B4-BE49-F238E27FC236}">
                <a16:creationId xmlns:a16="http://schemas.microsoft.com/office/drawing/2014/main" id="{26F70BF4-3ABA-5720-DE48-7B8F78EA3FDF}"/>
              </a:ext>
            </a:extLst>
          </p:cNvPr>
          <p:cNvPicPr>
            <a:picLocks noChangeAspect="1"/>
          </p:cNvPicPr>
          <p:nvPr/>
        </p:nvPicPr>
        <p:blipFill>
          <a:blip r:embed="rId3"/>
          <a:srcRect/>
          <a:stretch/>
        </p:blipFill>
        <p:spPr>
          <a:xfrm>
            <a:off x="5927140" y="1907608"/>
            <a:ext cx="5397500" cy="8991600"/>
          </a:xfrm>
          <a:prstGeom prst="rect">
            <a:avLst/>
          </a:prstGeom>
        </p:spPr>
      </p:pic>
      <p:sp>
        <p:nvSpPr>
          <p:cNvPr id="17" name="Rectangle : coins arrondis 16">
            <a:extLst>
              <a:ext uri="{FF2B5EF4-FFF2-40B4-BE49-F238E27FC236}">
                <a16:creationId xmlns:a16="http://schemas.microsoft.com/office/drawing/2014/main" id="{2C0FE697-1A26-B65C-12CA-5B7C82113A04}"/>
              </a:ext>
            </a:extLst>
          </p:cNvPr>
          <p:cNvSpPr/>
          <p:nvPr/>
        </p:nvSpPr>
        <p:spPr>
          <a:xfrm>
            <a:off x="7975853" y="2317137"/>
            <a:ext cx="1217485" cy="200070"/>
          </a:xfrm>
          <a:prstGeom prst="roundRect">
            <a:avLst/>
          </a:prstGeom>
          <a:solidFill>
            <a:srgbClr val="92D050">
              <a:alpha val="26670"/>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87022A08-3FA8-13E4-B9F1-5BD10C99FF07}"/>
              </a:ext>
            </a:extLst>
          </p:cNvPr>
          <p:cNvSpPr/>
          <p:nvPr/>
        </p:nvSpPr>
        <p:spPr>
          <a:xfrm>
            <a:off x="9482824" y="2749134"/>
            <a:ext cx="309043" cy="225469"/>
          </a:xfrm>
          <a:prstGeom prst="roundRect">
            <a:avLst/>
          </a:prstGeom>
          <a:solidFill>
            <a:srgbClr val="92D05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BD31EBA7-4217-62F6-9309-0E4F52080192}"/>
              </a:ext>
            </a:extLst>
          </p:cNvPr>
          <p:cNvSpPr/>
          <p:nvPr/>
        </p:nvSpPr>
        <p:spPr>
          <a:xfrm>
            <a:off x="10128099" y="7486444"/>
            <a:ext cx="309043" cy="225469"/>
          </a:xfrm>
          <a:prstGeom prst="roundRect">
            <a:avLst/>
          </a:prstGeom>
          <a:solidFill>
            <a:srgbClr val="FF000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C113EB71-9498-298D-E2DA-59E0295E985C}"/>
              </a:ext>
            </a:extLst>
          </p:cNvPr>
          <p:cNvSpPr/>
          <p:nvPr/>
        </p:nvSpPr>
        <p:spPr>
          <a:xfrm>
            <a:off x="10082450" y="5420880"/>
            <a:ext cx="400343" cy="237350"/>
          </a:xfrm>
          <a:prstGeom prst="roundRect">
            <a:avLst/>
          </a:prstGeom>
          <a:solidFill>
            <a:srgbClr val="0070C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EF70BF4F-F156-E78E-F844-548E275DF83C}"/>
              </a:ext>
            </a:extLst>
          </p:cNvPr>
          <p:cNvSpPr/>
          <p:nvPr/>
        </p:nvSpPr>
        <p:spPr>
          <a:xfrm>
            <a:off x="6148551" y="693868"/>
            <a:ext cx="4954678" cy="146933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dy</a:t>
            </a:r>
            <a:r>
              <a:rPr lang="fr-FR" b="1" dirty="0">
                <a:solidFill>
                  <a:schemeClr val="tx1"/>
                </a:solidFill>
              </a:rPr>
              <a:t> &lt; 0.4  (Haute résolution en latitude)</a:t>
            </a:r>
          </a:p>
          <a:p>
            <a:pPr algn="ctr"/>
            <a:r>
              <a:rPr lang="fr-FR" b="1" dirty="0">
                <a:solidFill>
                  <a:schemeClr val="tx1"/>
                </a:solidFill>
              </a:rPr>
              <a:t>&amp;</a:t>
            </a:r>
          </a:p>
          <a:p>
            <a:pPr algn="ctr"/>
            <a:r>
              <a:rPr lang="fr-FR" b="1" dirty="0">
                <a:solidFill>
                  <a:schemeClr val="tx1"/>
                </a:solidFill>
              </a:rPr>
              <a:t>diff </a:t>
            </a:r>
            <a:r>
              <a:rPr lang="fr-FR" b="1" dirty="0" err="1">
                <a:solidFill>
                  <a:schemeClr val="tx1"/>
                </a:solidFill>
              </a:rPr>
              <a:t>upBas</a:t>
            </a:r>
            <a:r>
              <a:rPr lang="fr-FR" b="1" dirty="0">
                <a:solidFill>
                  <a:schemeClr val="tx1"/>
                </a:solidFill>
              </a:rPr>
              <a:t> = -0.5°c (upwelling représenté</a:t>
            </a:r>
          </a:p>
          <a:p>
            <a:pPr algn="ctr"/>
            <a:r>
              <a:rPr lang="fr-FR" dirty="0">
                <a:solidFill>
                  <a:schemeClr val="tx1"/>
                </a:solidFill>
              </a:rPr>
              <a:t>88 =&gt; </a:t>
            </a:r>
            <a:r>
              <a:rPr lang="fr-FR" dirty="0">
                <a:solidFill>
                  <a:schemeClr val="tx1"/>
                </a:solidFill>
                <a:highlight>
                  <a:srgbClr val="00FF00"/>
                </a:highlight>
              </a:rPr>
              <a:t>27 </a:t>
            </a:r>
            <a:r>
              <a:rPr lang="fr-FR" dirty="0">
                <a:solidFill>
                  <a:schemeClr val="tx1"/>
                </a:solidFill>
              </a:rPr>
              <a:t>simus (7 cmip5 &amp; 20 cmip6)</a:t>
            </a:r>
          </a:p>
        </p:txBody>
      </p:sp>
    </p:spTree>
    <p:extLst>
      <p:ext uri="{BB962C8B-B14F-4D97-AF65-F5344CB8AC3E}">
        <p14:creationId xmlns:p14="http://schemas.microsoft.com/office/powerpoint/2010/main" val="10216896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65CF-CB8E-71EA-0859-E6269FF87870}"/>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BEC6158F-6D7E-398F-DC19-93A4A831070F}"/>
              </a:ext>
            </a:extLst>
          </p:cNvPr>
          <p:cNvPicPr>
            <a:picLocks noChangeAspect="1"/>
          </p:cNvPicPr>
          <p:nvPr/>
        </p:nvPicPr>
        <p:blipFill>
          <a:blip r:embed="rId2"/>
          <a:srcRect/>
          <a:stretch/>
        </p:blipFill>
        <p:spPr>
          <a:xfrm>
            <a:off x="612229" y="1907608"/>
            <a:ext cx="5397500" cy="8991600"/>
          </a:xfrm>
          <a:prstGeom prst="rect">
            <a:avLst/>
          </a:prstGeom>
        </p:spPr>
      </p:pic>
      <p:sp>
        <p:nvSpPr>
          <p:cNvPr id="11" name="Rectangle : coins arrondis 10">
            <a:extLst>
              <a:ext uri="{FF2B5EF4-FFF2-40B4-BE49-F238E27FC236}">
                <a16:creationId xmlns:a16="http://schemas.microsoft.com/office/drawing/2014/main" id="{F15D3B72-0B15-4939-B4F6-021FF2D1104C}"/>
              </a:ext>
            </a:extLst>
          </p:cNvPr>
          <p:cNvSpPr/>
          <p:nvPr/>
        </p:nvSpPr>
        <p:spPr>
          <a:xfrm>
            <a:off x="2660942" y="2317137"/>
            <a:ext cx="1217485" cy="200070"/>
          </a:xfrm>
          <a:prstGeom prst="roundRect">
            <a:avLst/>
          </a:prstGeom>
          <a:solidFill>
            <a:srgbClr val="92D050">
              <a:alpha val="26670"/>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38545989-3FF3-E240-0011-55E13047AF51}"/>
              </a:ext>
            </a:extLst>
          </p:cNvPr>
          <p:cNvSpPr/>
          <p:nvPr/>
        </p:nvSpPr>
        <p:spPr>
          <a:xfrm>
            <a:off x="4167913" y="2749134"/>
            <a:ext cx="309043" cy="225469"/>
          </a:xfrm>
          <a:prstGeom prst="roundRect">
            <a:avLst/>
          </a:prstGeom>
          <a:solidFill>
            <a:srgbClr val="92D05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82AB2B9A-2311-DB66-5D9B-D3766D31D9A3}"/>
              </a:ext>
            </a:extLst>
          </p:cNvPr>
          <p:cNvSpPr/>
          <p:nvPr/>
        </p:nvSpPr>
        <p:spPr>
          <a:xfrm>
            <a:off x="4813190" y="7588044"/>
            <a:ext cx="309043" cy="225469"/>
          </a:xfrm>
          <a:prstGeom prst="roundRect">
            <a:avLst/>
          </a:prstGeom>
          <a:solidFill>
            <a:srgbClr val="FF000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BA46C568-83F0-D5B8-7A54-0EF530B8BA5A}"/>
              </a:ext>
            </a:extLst>
          </p:cNvPr>
          <p:cNvSpPr/>
          <p:nvPr/>
        </p:nvSpPr>
        <p:spPr>
          <a:xfrm>
            <a:off x="4766691" y="5025501"/>
            <a:ext cx="400343" cy="237350"/>
          </a:xfrm>
          <a:prstGeom prst="roundRect">
            <a:avLst/>
          </a:prstGeom>
          <a:solidFill>
            <a:srgbClr val="0070C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5F50AA3A-BC97-34EE-C1E8-F555A1985EDA}"/>
              </a:ext>
            </a:extLst>
          </p:cNvPr>
          <p:cNvSpPr/>
          <p:nvPr/>
        </p:nvSpPr>
        <p:spPr>
          <a:xfrm>
            <a:off x="833640" y="693868"/>
            <a:ext cx="4954678" cy="146933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dy</a:t>
            </a:r>
            <a:r>
              <a:rPr lang="fr-FR" b="1" dirty="0">
                <a:solidFill>
                  <a:schemeClr val="tx1"/>
                </a:solidFill>
              </a:rPr>
              <a:t> &lt; 0.4  (Haute résolution en latitude)</a:t>
            </a:r>
          </a:p>
          <a:p>
            <a:pPr algn="ctr"/>
            <a:r>
              <a:rPr lang="fr-FR" b="1" dirty="0">
                <a:solidFill>
                  <a:schemeClr val="tx1"/>
                </a:solidFill>
              </a:rPr>
              <a:t>&amp;</a:t>
            </a:r>
          </a:p>
          <a:p>
            <a:pPr algn="ctr"/>
            <a:r>
              <a:rPr lang="fr-FR" b="1" dirty="0">
                <a:solidFill>
                  <a:schemeClr val="tx1"/>
                </a:solidFill>
              </a:rPr>
              <a:t>diff </a:t>
            </a:r>
            <a:r>
              <a:rPr lang="fr-FR" b="1" dirty="0" err="1">
                <a:solidFill>
                  <a:schemeClr val="tx1"/>
                </a:solidFill>
              </a:rPr>
              <a:t>upBas</a:t>
            </a:r>
            <a:r>
              <a:rPr lang="fr-FR" b="1" dirty="0">
                <a:solidFill>
                  <a:schemeClr val="tx1"/>
                </a:solidFill>
              </a:rPr>
              <a:t> = -0.5°c (upwelling représenté</a:t>
            </a:r>
          </a:p>
          <a:p>
            <a:pPr algn="ctr"/>
            <a:r>
              <a:rPr lang="fr-FR" dirty="0">
                <a:solidFill>
                  <a:schemeClr val="tx1"/>
                </a:solidFill>
              </a:rPr>
              <a:t>88 =&gt; </a:t>
            </a:r>
            <a:r>
              <a:rPr lang="fr-FR" dirty="0">
                <a:solidFill>
                  <a:schemeClr val="tx1"/>
                </a:solidFill>
                <a:highlight>
                  <a:srgbClr val="00FF00"/>
                </a:highlight>
              </a:rPr>
              <a:t>15 </a:t>
            </a:r>
            <a:r>
              <a:rPr lang="fr-FR" dirty="0">
                <a:solidFill>
                  <a:schemeClr val="tx1"/>
                </a:solidFill>
              </a:rPr>
              <a:t>simus (7 cmip5 &amp; 8 cmip6)</a:t>
            </a:r>
          </a:p>
        </p:txBody>
      </p:sp>
      <p:pic>
        <p:nvPicPr>
          <p:cNvPr id="16" name="Image 15">
            <a:extLst>
              <a:ext uri="{FF2B5EF4-FFF2-40B4-BE49-F238E27FC236}">
                <a16:creationId xmlns:a16="http://schemas.microsoft.com/office/drawing/2014/main" id="{63AADEA8-7C80-D260-0631-F4391C52BBED}"/>
              </a:ext>
            </a:extLst>
          </p:cNvPr>
          <p:cNvPicPr>
            <a:picLocks noChangeAspect="1"/>
          </p:cNvPicPr>
          <p:nvPr/>
        </p:nvPicPr>
        <p:blipFill>
          <a:blip r:embed="rId3"/>
          <a:srcRect/>
          <a:stretch/>
        </p:blipFill>
        <p:spPr>
          <a:xfrm>
            <a:off x="5927140" y="1907608"/>
            <a:ext cx="5397500" cy="8991600"/>
          </a:xfrm>
          <a:prstGeom prst="rect">
            <a:avLst/>
          </a:prstGeom>
        </p:spPr>
      </p:pic>
      <p:sp>
        <p:nvSpPr>
          <p:cNvPr id="17" name="Rectangle : coins arrondis 16">
            <a:extLst>
              <a:ext uri="{FF2B5EF4-FFF2-40B4-BE49-F238E27FC236}">
                <a16:creationId xmlns:a16="http://schemas.microsoft.com/office/drawing/2014/main" id="{75B9209E-233D-9BA2-36FB-B25A1247E9BA}"/>
              </a:ext>
            </a:extLst>
          </p:cNvPr>
          <p:cNvSpPr/>
          <p:nvPr/>
        </p:nvSpPr>
        <p:spPr>
          <a:xfrm>
            <a:off x="7975853" y="2317137"/>
            <a:ext cx="1217485" cy="200070"/>
          </a:xfrm>
          <a:prstGeom prst="roundRect">
            <a:avLst/>
          </a:prstGeom>
          <a:solidFill>
            <a:srgbClr val="92D050">
              <a:alpha val="26670"/>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2C7C5C72-7699-AA44-F628-8932E0E58135}"/>
              </a:ext>
            </a:extLst>
          </p:cNvPr>
          <p:cNvSpPr/>
          <p:nvPr/>
        </p:nvSpPr>
        <p:spPr>
          <a:xfrm>
            <a:off x="9482824" y="2749134"/>
            <a:ext cx="309043" cy="225469"/>
          </a:xfrm>
          <a:prstGeom prst="roundRect">
            <a:avLst/>
          </a:prstGeom>
          <a:solidFill>
            <a:srgbClr val="92D05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ACD877CF-93EB-2F16-4BD7-8894CF7373F0}"/>
              </a:ext>
            </a:extLst>
          </p:cNvPr>
          <p:cNvSpPr/>
          <p:nvPr/>
        </p:nvSpPr>
        <p:spPr>
          <a:xfrm>
            <a:off x="10128099" y="7486444"/>
            <a:ext cx="309043" cy="225469"/>
          </a:xfrm>
          <a:prstGeom prst="roundRect">
            <a:avLst/>
          </a:prstGeom>
          <a:solidFill>
            <a:srgbClr val="FF000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187AE445-FD04-8EB4-21D0-66EC616FFD24}"/>
              </a:ext>
            </a:extLst>
          </p:cNvPr>
          <p:cNvSpPr/>
          <p:nvPr/>
        </p:nvSpPr>
        <p:spPr>
          <a:xfrm>
            <a:off x="10082450" y="5420880"/>
            <a:ext cx="400343" cy="237350"/>
          </a:xfrm>
          <a:prstGeom prst="roundRect">
            <a:avLst/>
          </a:prstGeom>
          <a:solidFill>
            <a:srgbClr val="0070C0">
              <a:alpha val="266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B61630F4-8093-E87F-DD52-1C4306FBA461}"/>
              </a:ext>
            </a:extLst>
          </p:cNvPr>
          <p:cNvSpPr/>
          <p:nvPr/>
        </p:nvSpPr>
        <p:spPr>
          <a:xfrm>
            <a:off x="6148551" y="693868"/>
            <a:ext cx="4954678" cy="146933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dy</a:t>
            </a:r>
            <a:r>
              <a:rPr lang="fr-FR" b="1" dirty="0">
                <a:solidFill>
                  <a:schemeClr val="tx1"/>
                </a:solidFill>
              </a:rPr>
              <a:t> &lt; 0.4  (Haute résolution en latitude)</a:t>
            </a:r>
          </a:p>
          <a:p>
            <a:pPr algn="ctr"/>
            <a:r>
              <a:rPr lang="fr-FR" b="1" dirty="0">
                <a:solidFill>
                  <a:schemeClr val="tx1"/>
                </a:solidFill>
              </a:rPr>
              <a:t>&amp;</a:t>
            </a:r>
          </a:p>
          <a:p>
            <a:pPr algn="ctr"/>
            <a:r>
              <a:rPr lang="fr-FR" b="1" dirty="0">
                <a:solidFill>
                  <a:schemeClr val="tx1"/>
                </a:solidFill>
              </a:rPr>
              <a:t>diff </a:t>
            </a:r>
            <a:r>
              <a:rPr lang="fr-FR" b="1" dirty="0" err="1">
                <a:solidFill>
                  <a:schemeClr val="tx1"/>
                </a:solidFill>
              </a:rPr>
              <a:t>upBas</a:t>
            </a:r>
            <a:r>
              <a:rPr lang="fr-FR" b="1" dirty="0">
                <a:solidFill>
                  <a:schemeClr val="tx1"/>
                </a:solidFill>
              </a:rPr>
              <a:t> = -0.5°c (upwelling représenté</a:t>
            </a:r>
          </a:p>
          <a:p>
            <a:pPr algn="ctr"/>
            <a:r>
              <a:rPr lang="fr-FR" dirty="0">
                <a:solidFill>
                  <a:schemeClr val="tx1"/>
                </a:solidFill>
              </a:rPr>
              <a:t>88 =&gt; </a:t>
            </a:r>
            <a:r>
              <a:rPr lang="fr-FR" dirty="0">
                <a:solidFill>
                  <a:schemeClr val="tx1"/>
                </a:solidFill>
                <a:highlight>
                  <a:srgbClr val="00FF00"/>
                </a:highlight>
              </a:rPr>
              <a:t>27 </a:t>
            </a:r>
            <a:r>
              <a:rPr lang="fr-FR" dirty="0">
                <a:solidFill>
                  <a:schemeClr val="tx1"/>
                </a:solidFill>
              </a:rPr>
              <a:t>simus (7 cmip5 &amp; 20 cmip6)</a:t>
            </a:r>
          </a:p>
        </p:txBody>
      </p:sp>
      <p:pic>
        <p:nvPicPr>
          <p:cNvPr id="2" name="Image 1">
            <a:extLst>
              <a:ext uri="{FF2B5EF4-FFF2-40B4-BE49-F238E27FC236}">
                <a16:creationId xmlns:a16="http://schemas.microsoft.com/office/drawing/2014/main" id="{E42A6A7B-048D-569B-49E3-EE4C02339D49}"/>
              </a:ext>
            </a:extLst>
          </p:cNvPr>
          <p:cNvPicPr>
            <a:picLocks noChangeAspect="1"/>
          </p:cNvPicPr>
          <p:nvPr/>
        </p:nvPicPr>
        <p:blipFill>
          <a:blip r:embed="rId4"/>
          <a:srcRect/>
          <a:stretch/>
        </p:blipFill>
        <p:spPr>
          <a:xfrm>
            <a:off x="12277757" y="1907608"/>
            <a:ext cx="5397500" cy="8991600"/>
          </a:xfrm>
          <a:prstGeom prst="rect">
            <a:avLst/>
          </a:prstGeom>
        </p:spPr>
      </p:pic>
    </p:spTree>
    <p:extLst>
      <p:ext uri="{BB962C8B-B14F-4D97-AF65-F5344CB8AC3E}">
        <p14:creationId xmlns:p14="http://schemas.microsoft.com/office/powerpoint/2010/main" val="34700824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64855</TotalTime>
  <Words>4172</Words>
  <Application>Microsoft Macintosh PowerPoint</Application>
  <PresentationFormat>Personnalisé</PresentationFormat>
  <Paragraphs>600</Paragraphs>
  <Slides>124</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124</vt:i4>
      </vt:variant>
    </vt:vector>
  </HeadingPairs>
  <TitlesOfParts>
    <vt:vector size="130" baseType="lpstr">
      <vt:lpstr>ＭＳ Ｐゴシック</vt:lpstr>
      <vt:lpstr>Arial</vt:lpstr>
      <vt:lpstr>Calibri</vt:lpstr>
      <vt:lpstr>Comic Sans MS</vt:lpstr>
      <vt:lpstr>Wingdings</vt:lpstr>
      <vt:lpstr>Thème Office</vt:lpstr>
      <vt:lpstr> </vt:lpstr>
      <vt:lpstr> </vt:lpstr>
      <vt:lpstr> </vt:lpstr>
      <vt:lpstr> </vt:lpstr>
      <vt:lpstr> </vt:lpstr>
      <vt:lpstr>Présentation PowerPoint</vt:lpstr>
      <vt:lpstr>T_upBas1_69-133m = f (T_EUC_110W_20%_uo)</vt:lpstr>
      <vt:lpstr>Présentation PowerPoint</vt:lpstr>
      <vt:lpstr>Présentation PowerPoint</vt:lpstr>
      <vt:lpstr>Keypoint 3 Biais Ocean subsurface / OA </vt:lpstr>
      <vt:lpstr>Keypoint 4  Densité et circulation pacifique : 2 extrêmes + 1 milieu + obs + le bon élève</vt:lpstr>
      <vt:lpstr>Présentation PowerPoint</vt:lpstr>
      <vt:lpstr>sst = f (wo)</vt:lpstr>
      <vt:lpstr>Présentation PowerPoint</vt:lpstr>
      <vt:lpstr>Présentation PowerPoint</vt:lpstr>
      <vt:lpstr>sst-T_31_108m=f(wo)</vt:lpstr>
      <vt:lpstr>Présentation PowerPoint</vt:lpstr>
      <vt:lpstr>Critère Upwelling : delta T_31_108m=f(wo)</vt:lpstr>
      <vt:lpstr>Présentation PowerPoint</vt:lpstr>
      <vt:lpstr>Critère Upwelling : delta sst=f(wo)</vt:lpstr>
      <vt:lpstr>Présentation PowerPoint</vt:lpstr>
      <vt:lpstr>Présentation PowerPoint</vt:lpstr>
      <vt:lpstr>Présentation PowerPoint</vt:lpstr>
      <vt:lpstr>Drop_off 12-12 cells</vt:lpstr>
      <vt:lpstr>Présentation PowerPoint</vt:lpstr>
      <vt:lpstr>Off shore 1 cell</vt:lpstr>
      <vt:lpstr>Off shore 12 cell</vt:lpstr>
      <vt:lpstr>Présentation PowerPoint</vt:lpstr>
      <vt:lpstr>Coastal 1 cell</vt:lpstr>
      <vt:lpstr>Coastal 3 cell</vt:lpstr>
      <vt:lpstr>Coastal 6 cell</vt:lpstr>
      <vt:lpstr>Coastal 12 cell</vt:lpstr>
      <vt:lpstr>Coastal 612 cell</vt:lpstr>
      <vt:lpstr>Coastal 612 cell</vt:lpstr>
      <vt:lpstr> </vt:lpstr>
      <vt:lpstr> </vt:lpstr>
      <vt:lpstr>Présentation PowerPoint</vt:lpstr>
      <vt:lpstr>Drop_off 12-12 cells</vt:lpstr>
      <vt:lpstr>Présentation PowerPoint</vt:lpstr>
      <vt:lpstr>Off shore 1 cell</vt:lpstr>
      <vt:lpstr>Off shore 12 cell</vt:lpstr>
      <vt:lpstr>Présentation PowerPoint</vt:lpstr>
      <vt:lpstr>Coastal 1 cell</vt:lpstr>
      <vt:lpstr>Coastal 3 cell</vt:lpstr>
      <vt:lpstr>Coastal 6 cell</vt:lpstr>
      <vt:lpstr>Coastal 12 cell</vt:lpstr>
      <vt:lpstr>Coastal 612 cell</vt:lpstr>
      <vt:lpstr>Coastal 612 cell</vt:lpstr>
      <vt:lpstr>Coastal 612 cell</vt:lpstr>
      <vt:lpstr>Présentation PowerPoint</vt:lpstr>
      <vt:lpstr>sst = f(tau coast 612)</vt:lpstr>
      <vt:lpstr>Présentation PowerPoint</vt:lpstr>
      <vt:lpstr>Présentation PowerPoint</vt:lpstr>
      <vt:lpstr>tau = f(dx)</vt:lpstr>
      <vt:lpstr>tau = f(dy)</vt:lpstr>
      <vt:lpstr>tau = f(dz)</vt:lpstr>
      <vt:lpstr>Présentation PowerPoint</vt:lpstr>
      <vt:lpstr>wo = f(dx)</vt:lpstr>
      <vt:lpstr>wo = f(dy)</vt:lpstr>
      <vt:lpstr>wo = f(dz)</vt:lpstr>
      <vt:lpstr>Présentation PowerPoint</vt:lpstr>
      <vt:lpstr>sst = f(dx)</vt:lpstr>
      <vt:lpstr>sst = f(dy)</vt:lpstr>
      <vt:lpstr>sst = f(dz)</vt:lpstr>
      <vt:lpstr>Présentation PowerPoint</vt:lpstr>
      <vt:lpstr>sst-T_31_108m = f(dx)</vt:lpstr>
      <vt:lpstr>sst-T_31_108m = f(dy)</vt:lpstr>
      <vt:lpstr>sst-T_31_108m = f(dz)</vt:lpstr>
      <vt:lpstr>Présentation PowerPoint</vt:lpstr>
      <vt:lpstr>dT_31_108m = f(dx)</vt:lpstr>
      <vt:lpstr>dT_31_108m = f(dy)</vt:lpstr>
      <vt:lpstr>dT_31_108m = f(dz)</vt:lpstr>
      <vt:lpstr>Présentation PowerPoint</vt:lpstr>
      <vt:lpstr>Présentation PowerPoint</vt:lpstr>
      <vt:lpstr>Présentation PowerPoint</vt:lpstr>
      <vt:lpstr>Présentation PowerPoint</vt:lpstr>
      <vt:lpstr>Présentation PowerPoint</vt:lpstr>
      <vt:lpstr>Présentation PowerPoint</vt:lpstr>
      <vt:lpstr>cmip6_HadGEM3-GC31</vt:lpstr>
      <vt:lpstr>cmip6_HadGEM3-GC31</vt:lpstr>
      <vt:lpstr>HR 10-25 km</vt:lpstr>
      <vt:lpstr>HR 10-25 km</vt:lpstr>
      <vt:lpstr>Présentation PowerPoint</vt:lpstr>
      <vt:lpstr>HR 10-25 km</vt:lpstr>
      <vt:lpstr>Présentation PowerPoint</vt:lpstr>
      <vt:lpstr>Présentation PowerPoint</vt:lpstr>
      <vt:lpstr>Présentation PowerPoint</vt:lpstr>
      <vt:lpstr>Présentation PowerPoint</vt:lpstr>
      <vt:lpstr>Présentation PowerPoint</vt:lpstr>
      <vt:lpstr>Présentation PowerPoint</vt:lpstr>
      <vt:lpstr>T_upBas1_69-133m = f (T_EUC_110W_20%_uo)</vt:lpstr>
      <vt:lpstr>Présentation PowerPoint</vt:lpstr>
      <vt:lpstr>T_upBas1_69-133m = f (T_EUC_110W_20%_uo)</vt:lpstr>
      <vt:lpstr>Présentation PowerPoint</vt:lpstr>
      <vt:lpstr>T_upBas1_69-133m = f (T_EUC_110W_20%BOTTOM_uo)</vt:lpstr>
      <vt:lpstr>T_upBas1_31-108m = f (T_EUC_110W_20%_uo)</vt:lpstr>
      <vt:lpstr>Présentation PowerPoint</vt:lpstr>
      <vt:lpstr>Présentation PowerPoint</vt:lpstr>
      <vt:lpstr>Présentation PowerPoint</vt:lpstr>
      <vt:lpstr>Présentation PowerPoint</vt:lpstr>
      <vt:lpstr>Présentation PowerPoint</vt:lpstr>
      <vt:lpstr>sst = f (dx)</vt:lpstr>
      <vt:lpstr>sst = f (dy)</vt:lpstr>
      <vt:lpstr>sst – T_31-108m = f (dx)</vt:lpstr>
      <vt:lpstr>sst – T_31-108m = f (dy)</vt:lpstr>
      <vt:lpstr>dT_31-108m = f (dx)  (delta T  en subsurface upBas off/coastal)  </vt:lpstr>
      <vt:lpstr>dT_31-108m = f (dy)  (delta T  en subsurface upBas off/coastal) </vt:lpstr>
      <vt:lpstr>Présentation PowerPoint</vt:lpstr>
      <vt:lpstr>sst = f (dz)</vt:lpstr>
      <vt:lpstr>sst – T_31-108m = f (dz)</vt:lpstr>
      <vt:lpstr>dT_31-108m = f (dz)  (delta T  en subsurface upBas off/coastal)  </vt:lpstr>
      <vt:lpstr>Présentation PowerPoint</vt:lpstr>
      <vt:lpstr>wod = f (dx)</vt:lpstr>
      <vt:lpstr>wod = f (dy)</vt:lpstr>
      <vt:lpstr>wod = f (dx)</vt:lpstr>
      <vt:lpstr>Présentation PowerPoint</vt:lpstr>
      <vt:lpstr>Présentation PowerPoint</vt:lpstr>
      <vt:lpstr>Présentation PowerPoint</vt:lpstr>
      <vt:lpstr>Présentation PowerPoint</vt:lpstr>
      <vt:lpstr>Tau coastal 6-12 = f (dx)</vt:lpstr>
      <vt:lpstr>Tau coastal 6-12 = f (dy)</vt:lpstr>
      <vt:lpstr>Présentation PowerPoint</vt:lpstr>
      <vt:lpstr>Les problèmes</vt:lpstr>
      <vt:lpstr>Les idées</vt:lpstr>
    </vt:vector>
  </TitlesOfParts>
  <Company>locean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dc:creator>
  <cp:lastModifiedBy>CASA Chris</cp:lastModifiedBy>
  <cp:revision>1251</cp:revision>
  <dcterms:created xsi:type="dcterms:W3CDTF">2016-10-03T12:52:55Z</dcterms:created>
  <dcterms:modified xsi:type="dcterms:W3CDTF">2025-12-09T13:25:35Z</dcterms:modified>
</cp:coreProperties>
</file>