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413" r:id="rId2"/>
    <p:sldId id="520" r:id="rId3"/>
    <p:sldId id="516" r:id="rId4"/>
    <p:sldId id="523" r:id="rId5"/>
    <p:sldId id="514" r:id="rId6"/>
    <p:sldId id="515" r:id="rId7"/>
    <p:sldId id="521" r:id="rId8"/>
    <p:sldId id="522" r:id="rId9"/>
    <p:sldId id="508" r:id="rId10"/>
    <p:sldId id="510" r:id="rId11"/>
    <p:sldId id="512" r:id="rId12"/>
    <p:sldId id="463" r:id="rId13"/>
  </p:sldIdLst>
  <p:sldSz cx="12192000" cy="6858000"/>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45"/>
    <p:restoredTop sz="94572"/>
  </p:normalViewPr>
  <p:slideViewPr>
    <p:cSldViewPr snapToGrid="0" snapToObjects="1">
      <p:cViewPr varScale="1">
        <p:scale>
          <a:sx n="205" d="100"/>
          <a:sy n="205" d="100"/>
        </p:scale>
        <p:origin x="1568"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62" d="100"/>
          <a:sy n="162" d="100"/>
        </p:scale>
        <p:origin x="-358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282ABBD-4473-CC71-8A5B-EF7874C21F0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fr-FR"/>
          </a:p>
        </p:txBody>
      </p:sp>
      <p:sp>
        <p:nvSpPr>
          <p:cNvPr id="3" name="Espace réservé de la date 2">
            <a:extLst>
              <a:ext uri="{FF2B5EF4-FFF2-40B4-BE49-F238E27FC236}">
                <a16:creationId xmlns:a16="http://schemas.microsoft.com/office/drawing/2014/main" id="{174D0752-CC4F-64CD-17E1-EEEC7CA8767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474F2D9-7626-4044-903F-8C4884DA1A38}" type="datetimeFigureOut">
              <a:rPr lang="fr-FR" altLang="fr-FR"/>
              <a:pPr>
                <a:defRPr/>
              </a:pPr>
              <a:t>23/02/2024</a:t>
            </a:fld>
            <a:endParaRPr lang="fr-FR" altLang="fr-FR"/>
          </a:p>
        </p:txBody>
      </p:sp>
      <p:sp>
        <p:nvSpPr>
          <p:cNvPr id="4" name="Espace réservé du pied de page 3">
            <a:extLst>
              <a:ext uri="{FF2B5EF4-FFF2-40B4-BE49-F238E27FC236}">
                <a16:creationId xmlns:a16="http://schemas.microsoft.com/office/drawing/2014/main" id="{1E31E377-A303-9FF9-671C-7866F062383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id="{523E44B2-B120-C651-91C4-B6A3D8DC664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3297B5-D124-0F4E-BBEE-92E2A7049CB2}"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170D762-3C08-C938-229D-B21EC757732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fr-FR"/>
          </a:p>
        </p:txBody>
      </p:sp>
      <p:sp>
        <p:nvSpPr>
          <p:cNvPr id="3" name="Espace réservé de la date 2">
            <a:extLst>
              <a:ext uri="{FF2B5EF4-FFF2-40B4-BE49-F238E27FC236}">
                <a16:creationId xmlns:a16="http://schemas.microsoft.com/office/drawing/2014/main" id="{240F2CCB-7D89-2433-3212-86C2316F0B9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641DC5D-D89F-7F4A-B47E-EC2B85C64EFB}" type="datetimeFigureOut">
              <a:rPr lang="fr-FR" altLang="fr-FR"/>
              <a:pPr>
                <a:defRPr/>
              </a:pPr>
              <a:t>23/02/2024</a:t>
            </a:fld>
            <a:endParaRPr lang="fr-FR" altLang="fr-FR"/>
          </a:p>
        </p:txBody>
      </p:sp>
      <p:sp>
        <p:nvSpPr>
          <p:cNvPr id="4" name="Espace réservé de l'image des diapositives 3">
            <a:extLst>
              <a:ext uri="{FF2B5EF4-FFF2-40B4-BE49-F238E27FC236}">
                <a16:creationId xmlns:a16="http://schemas.microsoft.com/office/drawing/2014/main" id="{6181736A-256B-7E39-CEC6-52BB931D66C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4239DA6F-E4F6-3401-FAF3-B0CB32BAF56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a:extLst>
              <a:ext uri="{FF2B5EF4-FFF2-40B4-BE49-F238E27FC236}">
                <a16:creationId xmlns:a16="http://schemas.microsoft.com/office/drawing/2014/main" id="{1CA5DC70-014A-E145-11EF-2C08CA0B4CA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0F63EBCE-F707-920D-909E-4D1894F1D15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D88CB1D-9C70-684D-B722-5428CE7B4E0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a:extLst>
              <a:ext uri="{FF2B5EF4-FFF2-40B4-BE49-F238E27FC236}">
                <a16:creationId xmlns:a16="http://schemas.microsoft.com/office/drawing/2014/main" id="{2B7C520A-3F94-7D09-7A7D-6548C60B2F5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Espace réservé des commentaires 2">
            <a:extLst>
              <a:ext uri="{FF2B5EF4-FFF2-40B4-BE49-F238E27FC236}">
                <a16:creationId xmlns:a16="http://schemas.microsoft.com/office/drawing/2014/main" id="{748EA123-E5E1-8765-FFCF-0054568B19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17411" name="Espace réservé du numéro de diapositive 3">
            <a:extLst>
              <a:ext uri="{FF2B5EF4-FFF2-40B4-BE49-F238E27FC236}">
                <a16:creationId xmlns:a16="http://schemas.microsoft.com/office/drawing/2014/main" id="{425D8E3C-EA36-0EE0-666D-6CCE7F353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66DB3AC-9311-FD48-AE2F-D835AEF427AA}" type="slidenum">
              <a:rPr lang="fr-FR" altLang="fr-FR" smtClean="0"/>
              <a:pPr>
                <a:spcBef>
                  <a:spcPct val="0"/>
                </a:spcBef>
              </a:pPr>
              <a:t>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a:extLst>
              <a:ext uri="{FF2B5EF4-FFF2-40B4-BE49-F238E27FC236}">
                <a16:creationId xmlns:a16="http://schemas.microsoft.com/office/drawing/2014/main" id="{BBAC3804-0369-4981-DD2E-B5D9EF3CC0B2}"/>
              </a:ext>
            </a:extLst>
          </p:cNvPr>
          <p:cNvSpPr>
            <a:spLocks noGrp="1" noRot="1" noChangeAspect="1" noTextEdit="1"/>
          </p:cNvSpPr>
          <p:nvPr>
            <p:ph type="sldImg"/>
          </p:nvPr>
        </p:nvSpPr>
        <p:spPr bwMode="auto">
          <a:xfrm>
            <a:off x="381000" y="67786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Espace réservé des commentaires 2">
            <a:extLst>
              <a:ext uri="{FF2B5EF4-FFF2-40B4-BE49-F238E27FC236}">
                <a16:creationId xmlns:a16="http://schemas.microsoft.com/office/drawing/2014/main" id="{39E3B7AD-8E78-E5F4-55A1-7EC6187AE1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ea typeface="ＭＳ Ｐゴシック" panose="020B0600070205080204" pitchFamily="34" charset="-128"/>
              </a:rPr>
              <a:t>Des suspicions sur une forte provenance de l’équateur nous incite à faire du Ariane backward à partir de la zone d’upwelling côtier. Tout quasiment provient de l’</a:t>
            </a:r>
          </a:p>
        </p:txBody>
      </p:sp>
      <p:sp>
        <p:nvSpPr>
          <p:cNvPr id="24579" name="Espace réservé du numéro de diapositive 3">
            <a:extLst>
              <a:ext uri="{FF2B5EF4-FFF2-40B4-BE49-F238E27FC236}">
                <a16:creationId xmlns:a16="http://schemas.microsoft.com/office/drawing/2014/main" id="{BB660D07-137B-9D50-8E76-4C87B931B3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B1AC251-8D44-5F42-BB51-DC436A9BA60B}" type="slidenum">
              <a:rPr lang="fr-FR" altLang="fr-FR" smtClean="0"/>
              <a:pPr>
                <a:spcBef>
                  <a:spcPct val="0"/>
                </a:spcBef>
              </a:pPr>
              <a:t>3</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3299DC32-1F04-F13D-5384-1C3C0958FDAA}"/>
              </a:ext>
            </a:extLst>
          </p:cNvPr>
          <p:cNvSpPr>
            <a:spLocks noGrp="1"/>
          </p:cNvSpPr>
          <p:nvPr>
            <p:ph type="dt" sz="half" idx="10"/>
          </p:nvPr>
        </p:nvSpPr>
        <p:spPr/>
        <p:txBody>
          <a:bodyPr/>
          <a:lstStyle>
            <a:lvl1pPr>
              <a:defRPr/>
            </a:lvl1pPr>
          </a:lstStyle>
          <a:p>
            <a:pPr>
              <a:defRPr/>
            </a:pPr>
            <a:fld id="{1722D6A7-B32A-E543-BE4D-E5053FD4FAE0}" type="datetimeFigureOut">
              <a:rPr lang="fr-FR" altLang="fr-FR"/>
              <a:pPr>
                <a:defRPr/>
              </a:pPr>
              <a:t>23/02/2024</a:t>
            </a:fld>
            <a:endParaRPr lang="fr-FR" altLang="fr-FR"/>
          </a:p>
        </p:txBody>
      </p:sp>
      <p:sp>
        <p:nvSpPr>
          <p:cNvPr id="5" name="Espace réservé du pied de page 4">
            <a:extLst>
              <a:ext uri="{FF2B5EF4-FFF2-40B4-BE49-F238E27FC236}">
                <a16:creationId xmlns:a16="http://schemas.microsoft.com/office/drawing/2014/main" id="{1B60CC87-6865-F8A6-58EA-A28ABE7CC6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76234E5-836E-F668-B68D-5AA1EAE60497}"/>
              </a:ext>
            </a:extLst>
          </p:cNvPr>
          <p:cNvSpPr>
            <a:spLocks noGrp="1"/>
          </p:cNvSpPr>
          <p:nvPr>
            <p:ph type="sldNum" sz="quarter" idx="12"/>
          </p:nvPr>
        </p:nvSpPr>
        <p:spPr/>
        <p:txBody>
          <a:bodyPr/>
          <a:lstStyle>
            <a:lvl1pPr>
              <a:defRPr/>
            </a:lvl1pPr>
          </a:lstStyle>
          <a:p>
            <a:pPr>
              <a:defRPr/>
            </a:pPr>
            <a:fld id="{A80E75F5-EB0F-344E-990A-2D3842577099}" type="slidenum">
              <a:rPr lang="fr-FR" altLang="fr-FR"/>
              <a:pPr>
                <a:defRPr/>
              </a:pPr>
              <a:t>‹N°›</a:t>
            </a:fld>
            <a:endParaRPr lang="fr-FR" altLang="fr-FR"/>
          </a:p>
        </p:txBody>
      </p:sp>
    </p:spTree>
    <p:extLst>
      <p:ext uri="{BB962C8B-B14F-4D97-AF65-F5344CB8AC3E}">
        <p14:creationId xmlns:p14="http://schemas.microsoft.com/office/powerpoint/2010/main" val="273073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5E58BF-EA70-D209-498F-1432C4BDCA59}"/>
              </a:ext>
            </a:extLst>
          </p:cNvPr>
          <p:cNvSpPr>
            <a:spLocks noGrp="1"/>
          </p:cNvSpPr>
          <p:nvPr>
            <p:ph type="dt" sz="half" idx="10"/>
          </p:nvPr>
        </p:nvSpPr>
        <p:spPr/>
        <p:txBody>
          <a:bodyPr/>
          <a:lstStyle>
            <a:lvl1pPr>
              <a:defRPr/>
            </a:lvl1pPr>
          </a:lstStyle>
          <a:p>
            <a:pPr>
              <a:defRPr/>
            </a:pPr>
            <a:fld id="{682E2EF6-098B-5143-B1EE-BFA5AA8E30A8}" type="datetimeFigureOut">
              <a:rPr lang="fr-FR" altLang="fr-FR"/>
              <a:pPr>
                <a:defRPr/>
              </a:pPr>
              <a:t>23/02/2024</a:t>
            </a:fld>
            <a:endParaRPr lang="fr-FR" altLang="fr-FR"/>
          </a:p>
        </p:txBody>
      </p:sp>
      <p:sp>
        <p:nvSpPr>
          <p:cNvPr id="5" name="Espace réservé du pied de page 4">
            <a:extLst>
              <a:ext uri="{FF2B5EF4-FFF2-40B4-BE49-F238E27FC236}">
                <a16:creationId xmlns:a16="http://schemas.microsoft.com/office/drawing/2014/main" id="{3BBF17BD-962F-CA69-CF35-6477C02F3CE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86C055A-7D80-9256-F6E0-FA58D8C47D25}"/>
              </a:ext>
            </a:extLst>
          </p:cNvPr>
          <p:cNvSpPr>
            <a:spLocks noGrp="1"/>
          </p:cNvSpPr>
          <p:nvPr>
            <p:ph type="sldNum" sz="quarter" idx="12"/>
          </p:nvPr>
        </p:nvSpPr>
        <p:spPr/>
        <p:txBody>
          <a:bodyPr/>
          <a:lstStyle>
            <a:lvl1pPr>
              <a:defRPr/>
            </a:lvl1pPr>
          </a:lstStyle>
          <a:p>
            <a:pPr>
              <a:defRPr/>
            </a:pPr>
            <a:fld id="{E89F4AA4-D757-2C43-A4EC-F98C488B8C22}" type="slidenum">
              <a:rPr lang="fr-FR" altLang="fr-FR"/>
              <a:pPr>
                <a:defRPr/>
              </a:pPr>
              <a:t>‹N°›</a:t>
            </a:fld>
            <a:endParaRPr lang="fr-FR" altLang="fr-FR"/>
          </a:p>
        </p:txBody>
      </p:sp>
    </p:spTree>
    <p:extLst>
      <p:ext uri="{BB962C8B-B14F-4D97-AF65-F5344CB8AC3E}">
        <p14:creationId xmlns:p14="http://schemas.microsoft.com/office/powerpoint/2010/main" val="401939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FA2B4E-1804-B9A1-8838-FAE563A4B26D}"/>
              </a:ext>
            </a:extLst>
          </p:cNvPr>
          <p:cNvSpPr>
            <a:spLocks noGrp="1"/>
          </p:cNvSpPr>
          <p:nvPr>
            <p:ph type="dt" sz="half" idx="10"/>
          </p:nvPr>
        </p:nvSpPr>
        <p:spPr/>
        <p:txBody>
          <a:bodyPr/>
          <a:lstStyle>
            <a:lvl1pPr>
              <a:defRPr/>
            </a:lvl1pPr>
          </a:lstStyle>
          <a:p>
            <a:pPr>
              <a:defRPr/>
            </a:pPr>
            <a:fld id="{FD52CA57-8258-504E-908A-64DA22F1FB58}" type="datetimeFigureOut">
              <a:rPr lang="fr-FR" altLang="fr-FR"/>
              <a:pPr>
                <a:defRPr/>
              </a:pPr>
              <a:t>23/02/2024</a:t>
            </a:fld>
            <a:endParaRPr lang="fr-FR" altLang="fr-FR"/>
          </a:p>
        </p:txBody>
      </p:sp>
      <p:sp>
        <p:nvSpPr>
          <p:cNvPr id="5" name="Espace réservé du pied de page 4">
            <a:extLst>
              <a:ext uri="{FF2B5EF4-FFF2-40B4-BE49-F238E27FC236}">
                <a16:creationId xmlns:a16="http://schemas.microsoft.com/office/drawing/2014/main" id="{DCE87A75-DAF0-9F19-9EEC-66264819611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D45F9F6-3A30-B962-E7BF-00CB571B4F7E}"/>
              </a:ext>
            </a:extLst>
          </p:cNvPr>
          <p:cNvSpPr>
            <a:spLocks noGrp="1"/>
          </p:cNvSpPr>
          <p:nvPr>
            <p:ph type="sldNum" sz="quarter" idx="12"/>
          </p:nvPr>
        </p:nvSpPr>
        <p:spPr/>
        <p:txBody>
          <a:bodyPr/>
          <a:lstStyle>
            <a:lvl1pPr>
              <a:defRPr/>
            </a:lvl1pPr>
          </a:lstStyle>
          <a:p>
            <a:pPr>
              <a:defRPr/>
            </a:pPr>
            <a:fld id="{496DEDF8-4AC6-1542-95AE-E7B8382CE2F2}" type="slidenum">
              <a:rPr lang="fr-FR" altLang="fr-FR"/>
              <a:pPr>
                <a:defRPr/>
              </a:pPr>
              <a:t>‹N°›</a:t>
            </a:fld>
            <a:endParaRPr lang="fr-FR" altLang="fr-FR"/>
          </a:p>
        </p:txBody>
      </p:sp>
    </p:spTree>
    <p:extLst>
      <p:ext uri="{BB962C8B-B14F-4D97-AF65-F5344CB8AC3E}">
        <p14:creationId xmlns:p14="http://schemas.microsoft.com/office/powerpoint/2010/main" val="286680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us / listes">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id="{267B61DD-F636-AA62-2169-C624C43DBE9F}"/>
              </a:ext>
            </a:extLst>
          </p:cNvPr>
          <p:cNvSpPr txBox="1">
            <a:spLocks noChangeArrowheads="1"/>
          </p:cNvSpPr>
          <p:nvPr/>
        </p:nvSpPr>
        <p:spPr bwMode="auto">
          <a:xfrm>
            <a:off x="10733618" y="6613525"/>
            <a:ext cx="1458383" cy="249238"/>
          </a:xfrm>
          <a:prstGeom prst="rect">
            <a:avLst/>
          </a:prstGeom>
          <a:noFill/>
          <a:ln w="9525" algn="ctr">
            <a:noFill/>
            <a:miter lim="800000"/>
            <a:headEnd/>
            <a:tailEnd/>
          </a:ln>
        </p:spPr>
        <p:txBody>
          <a:bodyPr lIns="91414" tIns="45708" rIns="91414" bIns="45708">
            <a:spAutoFit/>
          </a:bodyPr>
          <a:lstStyle>
            <a:lvl1pPr defTabSz="45561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561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defRPr/>
            </a:pPr>
            <a:r>
              <a:rPr lang="fr-FR" altLang="fr-FR" sz="1000">
                <a:solidFill>
                  <a:schemeClr val="bg1"/>
                </a:solidFill>
                <a:cs typeface="Arial" panose="020B0604020202020204" pitchFamily="34" charset="0"/>
              </a:rPr>
              <a:t>Page </a:t>
            </a:r>
            <a:fld id="{E2EAD4FE-8474-8A40-845E-C2F6699A61A5}" type="slidenum">
              <a:rPr lang="fr-FR" altLang="fr-FR" sz="1000" smtClean="0">
                <a:solidFill>
                  <a:schemeClr val="bg1"/>
                </a:solidFill>
                <a:cs typeface="Arial" panose="020B0604020202020204" pitchFamily="34" charset="0"/>
              </a:rPr>
              <a:pPr algn="r" eaLnBrk="1" hangingPunct="1">
                <a:spcBef>
                  <a:spcPct val="50000"/>
                </a:spcBef>
                <a:defRPr/>
              </a:pPr>
              <a:t>‹N°›</a:t>
            </a:fld>
            <a:endParaRPr lang="fr-FR" altLang="fr-FR" sz="1000">
              <a:solidFill>
                <a:schemeClr val="bg1"/>
              </a:solidFill>
              <a:cs typeface="Arial" panose="020B0604020202020204" pitchFamily="34" charset="0"/>
            </a:endParaRPr>
          </a:p>
        </p:txBody>
      </p:sp>
      <p:sp>
        <p:nvSpPr>
          <p:cNvPr id="3" name="Text Box 22">
            <a:extLst>
              <a:ext uri="{FF2B5EF4-FFF2-40B4-BE49-F238E27FC236}">
                <a16:creationId xmlns:a16="http://schemas.microsoft.com/office/drawing/2014/main" id="{2B0F4089-309A-94A4-CAF8-01471E6741E7}"/>
              </a:ext>
            </a:extLst>
          </p:cNvPr>
          <p:cNvSpPr txBox="1">
            <a:spLocks noChangeArrowheads="1"/>
          </p:cNvSpPr>
          <p:nvPr/>
        </p:nvSpPr>
        <p:spPr bwMode="auto">
          <a:xfrm>
            <a:off x="10733618" y="6613525"/>
            <a:ext cx="1458383" cy="249238"/>
          </a:xfrm>
          <a:prstGeom prst="rect">
            <a:avLst/>
          </a:prstGeom>
          <a:noFill/>
          <a:ln w="9525" algn="ctr">
            <a:noFill/>
            <a:miter lim="800000"/>
            <a:headEnd/>
            <a:tailEnd/>
          </a:ln>
        </p:spPr>
        <p:txBody>
          <a:bodyPr lIns="91414" tIns="45708" rIns="91414" bIns="45708">
            <a:spAutoFit/>
          </a:bodyPr>
          <a:lstStyle>
            <a:lvl1pPr defTabSz="455613"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5613"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5613"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50000"/>
              </a:spcBef>
              <a:defRPr/>
            </a:pPr>
            <a:r>
              <a:rPr lang="fr-FR" altLang="fr-FR" sz="1000">
                <a:solidFill>
                  <a:schemeClr val="bg1"/>
                </a:solidFill>
                <a:cs typeface="Arial" panose="020B0604020202020204" pitchFamily="34" charset="0"/>
              </a:rPr>
              <a:t>Page </a:t>
            </a:r>
            <a:fld id="{DF1D6B28-F520-5348-8D29-EEDD453BBB07}" type="slidenum">
              <a:rPr lang="fr-FR" altLang="fr-FR" sz="1000" smtClean="0">
                <a:solidFill>
                  <a:schemeClr val="bg1"/>
                </a:solidFill>
                <a:cs typeface="Arial" panose="020B0604020202020204" pitchFamily="34" charset="0"/>
              </a:rPr>
              <a:pPr algn="r" eaLnBrk="1" hangingPunct="1">
                <a:spcBef>
                  <a:spcPct val="50000"/>
                </a:spcBef>
                <a:defRPr/>
              </a:pPr>
              <a:t>‹N°›</a:t>
            </a:fld>
            <a:endParaRPr lang="fr-FR" altLang="fr-FR" sz="1000">
              <a:solidFill>
                <a:schemeClr val="bg1"/>
              </a:solidFill>
              <a:cs typeface="Arial" panose="020B0604020202020204" pitchFamily="34" charset="0"/>
            </a:endParaRPr>
          </a:p>
        </p:txBody>
      </p:sp>
      <p:sp>
        <p:nvSpPr>
          <p:cNvPr id="23" name="Titre 1"/>
          <p:cNvSpPr>
            <a:spLocks noGrp="1"/>
          </p:cNvSpPr>
          <p:nvPr>
            <p:ph type="ctrTitle"/>
          </p:nvPr>
        </p:nvSpPr>
        <p:spPr>
          <a:xfrm>
            <a:off x="0" y="2"/>
            <a:ext cx="12192000" cy="393418"/>
          </a:xfrm>
        </p:spPr>
        <p:txBody>
          <a:bodyPr/>
          <a:lstStyle>
            <a:lvl1pPr>
              <a:defRPr sz="1800" b="1" i="0">
                <a:latin typeface="Comic Sans MS"/>
              </a:defRPr>
            </a:lvl1pPr>
          </a:lstStyle>
          <a:p>
            <a:r>
              <a:rPr lang="fr-FR" dirty="0"/>
              <a:t>Cliquez et modifiez le titre</a:t>
            </a:r>
          </a:p>
        </p:txBody>
      </p:sp>
    </p:spTree>
    <p:extLst>
      <p:ext uri="{BB962C8B-B14F-4D97-AF65-F5344CB8AC3E}">
        <p14:creationId xmlns:p14="http://schemas.microsoft.com/office/powerpoint/2010/main" val="20688282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F037B5-E4E0-818C-8151-8BF26E4DADFB}"/>
              </a:ext>
            </a:extLst>
          </p:cNvPr>
          <p:cNvSpPr>
            <a:spLocks noGrp="1"/>
          </p:cNvSpPr>
          <p:nvPr>
            <p:ph type="dt" sz="half" idx="10"/>
          </p:nvPr>
        </p:nvSpPr>
        <p:spPr/>
        <p:txBody>
          <a:bodyPr/>
          <a:lstStyle>
            <a:lvl1pPr>
              <a:defRPr/>
            </a:lvl1pPr>
          </a:lstStyle>
          <a:p>
            <a:pPr>
              <a:defRPr/>
            </a:pPr>
            <a:fld id="{87BAA804-44E1-A74C-9C9A-E449DEBF33F2}" type="datetimeFigureOut">
              <a:rPr lang="fr-FR" altLang="fr-FR"/>
              <a:pPr>
                <a:defRPr/>
              </a:pPr>
              <a:t>23/02/2024</a:t>
            </a:fld>
            <a:endParaRPr lang="fr-FR" altLang="fr-FR"/>
          </a:p>
        </p:txBody>
      </p:sp>
      <p:sp>
        <p:nvSpPr>
          <p:cNvPr id="5" name="Espace réservé du pied de page 4">
            <a:extLst>
              <a:ext uri="{FF2B5EF4-FFF2-40B4-BE49-F238E27FC236}">
                <a16:creationId xmlns:a16="http://schemas.microsoft.com/office/drawing/2014/main" id="{429DC36D-F902-1CB4-1CF4-FF2DFCF48D5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95E8AFA-717F-EB83-E370-E7325AE646A8}"/>
              </a:ext>
            </a:extLst>
          </p:cNvPr>
          <p:cNvSpPr>
            <a:spLocks noGrp="1"/>
          </p:cNvSpPr>
          <p:nvPr>
            <p:ph type="sldNum" sz="quarter" idx="12"/>
          </p:nvPr>
        </p:nvSpPr>
        <p:spPr/>
        <p:txBody>
          <a:bodyPr/>
          <a:lstStyle>
            <a:lvl1pPr>
              <a:defRPr/>
            </a:lvl1pPr>
          </a:lstStyle>
          <a:p>
            <a:pPr>
              <a:defRPr/>
            </a:pPr>
            <a:fld id="{7B4C145F-6B68-EF4E-A4E8-8132ADA33DC4}" type="slidenum">
              <a:rPr lang="fr-FR" altLang="fr-FR"/>
              <a:pPr>
                <a:defRPr/>
              </a:pPr>
              <a:t>‹N°›</a:t>
            </a:fld>
            <a:endParaRPr lang="fr-FR" altLang="fr-FR"/>
          </a:p>
        </p:txBody>
      </p:sp>
    </p:spTree>
    <p:extLst>
      <p:ext uri="{BB962C8B-B14F-4D97-AF65-F5344CB8AC3E}">
        <p14:creationId xmlns:p14="http://schemas.microsoft.com/office/powerpoint/2010/main" val="307688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81F2451-4801-9DBE-C519-893637F6982B}"/>
              </a:ext>
            </a:extLst>
          </p:cNvPr>
          <p:cNvSpPr>
            <a:spLocks noGrp="1"/>
          </p:cNvSpPr>
          <p:nvPr>
            <p:ph type="dt" sz="half" idx="10"/>
          </p:nvPr>
        </p:nvSpPr>
        <p:spPr/>
        <p:txBody>
          <a:bodyPr/>
          <a:lstStyle>
            <a:lvl1pPr>
              <a:defRPr/>
            </a:lvl1pPr>
          </a:lstStyle>
          <a:p>
            <a:pPr>
              <a:defRPr/>
            </a:pPr>
            <a:fld id="{76F11239-094A-EC45-87FA-CB054E950210}" type="datetimeFigureOut">
              <a:rPr lang="fr-FR" altLang="fr-FR"/>
              <a:pPr>
                <a:defRPr/>
              </a:pPr>
              <a:t>23/02/2024</a:t>
            </a:fld>
            <a:endParaRPr lang="fr-FR" altLang="fr-FR"/>
          </a:p>
        </p:txBody>
      </p:sp>
      <p:sp>
        <p:nvSpPr>
          <p:cNvPr id="5" name="Espace réservé du pied de page 4">
            <a:extLst>
              <a:ext uri="{FF2B5EF4-FFF2-40B4-BE49-F238E27FC236}">
                <a16:creationId xmlns:a16="http://schemas.microsoft.com/office/drawing/2014/main" id="{6407DAFE-35DC-A97B-1068-5749E914722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B4A21E9-5226-E68B-8A34-89B6AF2AC7C9}"/>
              </a:ext>
            </a:extLst>
          </p:cNvPr>
          <p:cNvSpPr>
            <a:spLocks noGrp="1"/>
          </p:cNvSpPr>
          <p:nvPr>
            <p:ph type="sldNum" sz="quarter" idx="12"/>
          </p:nvPr>
        </p:nvSpPr>
        <p:spPr/>
        <p:txBody>
          <a:bodyPr/>
          <a:lstStyle>
            <a:lvl1pPr>
              <a:defRPr/>
            </a:lvl1pPr>
          </a:lstStyle>
          <a:p>
            <a:pPr>
              <a:defRPr/>
            </a:pPr>
            <a:fld id="{19982FC7-2E47-8D46-977C-4089918A3D75}" type="slidenum">
              <a:rPr lang="fr-FR" altLang="fr-FR"/>
              <a:pPr>
                <a:defRPr/>
              </a:pPr>
              <a:t>‹N°›</a:t>
            </a:fld>
            <a:endParaRPr lang="fr-FR" altLang="fr-FR"/>
          </a:p>
        </p:txBody>
      </p:sp>
    </p:spTree>
    <p:extLst>
      <p:ext uri="{BB962C8B-B14F-4D97-AF65-F5344CB8AC3E}">
        <p14:creationId xmlns:p14="http://schemas.microsoft.com/office/powerpoint/2010/main" val="45234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94EE67E2-2626-8FFA-E84D-CC36301EBD8A}"/>
              </a:ext>
            </a:extLst>
          </p:cNvPr>
          <p:cNvSpPr>
            <a:spLocks noGrp="1"/>
          </p:cNvSpPr>
          <p:nvPr>
            <p:ph type="dt" sz="half" idx="10"/>
          </p:nvPr>
        </p:nvSpPr>
        <p:spPr/>
        <p:txBody>
          <a:bodyPr/>
          <a:lstStyle>
            <a:lvl1pPr>
              <a:defRPr/>
            </a:lvl1pPr>
          </a:lstStyle>
          <a:p>
            <a:pPr>
              <a:defRPr/>
            </a:pPr>
            <a:fld id="{BA1EE77D-0836-4F48-9AA9-69F68282A9CE}" type="datetimeFigureOut">
              <a:rPr lang="fr-FR" altLang="fr-FR"/>
              <a:pPr>
                <a:defRPr/>
              </a:pPr>
              <a:t>23/02/2024</a:t>
            </a:fld>
            <a:endParaRPr lang="fr-FR" altLang="fr-FR"/>
          </a:p>
        </p:txBody>
      </p:sp>
      <p:sp>
        <p:nvSpPr>
          <p:cNvPr id="6" name="Espace réservé du pied de page 4">
            <a:extLst>
              <a:ext uri="{FF2B5EF4-FFF2-40B4-BE49-F238E27FC236}">
                <a16:creationId xmlns:a16="http://schemas.microsoft.com/office/drawing/2014/main" id="{318A0784-4F50-5868-03EE-BF9ADC221B7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8BEFB77-AD6A-6F9A-B1E2-5989E4B58894}"/>
              </a:ext>
            </a:extLst>
          </p:cNvPr>
          <p:cNvSpPr>
            <a:spLocks noGrp="1"/>
          </p:cNvSpPr>
          <p:nvPr>
            <p:ph type="sldNum" sz="quarter" idx="12"/>
          </p:nvPr>
        </p:nvSpPr>
        <p:spPr/>
        <p:txBody>
          <a:bodyPr/>
          <a:lstStyle>
            <a:lvl1pPr>
              <a:defRPr/>
            </a:lvl1pPr>
          </a:lstStyle>
          <a:p>
            <a:pPr>
              <a:defRPr/>
            </a:pPr>
            <a:fld id="{57B93F26-0E87-7240-BFD3-5A798ECB63E6}" type="slidenum">
              <a:rPr lang="fr-FR" altLang="fr-FR"/>
              <a:pPr>
                <a:defRPr/>
              </a:pPr>
              <a:t>‹N°›</a:t>
            </a:fld>
            <a:endParaRPr lang="fr-FR" altLang="fr-FR"/>
          </a:p>
        </p:txBody>
      </p:sp>
    </p:spTree>
    <p:extLst>
      <p:ext uri="{BB962C8B-B14F-4D97-AF65-F5344CB8AC3E}">
        <p14:creationId xmlns:p14="http://schemas.microsoft.com/office/powerpoint/2010/main" val="122146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C43BFF3E-0C4D-DE96-FB11-4D17D4399E19}"/>
              </a:ext>
            </a:extLst>
          </p:cNvPr>
          <p:cNvSpPr>
            <a:spLocks noGrp="1"/>
          </p:cNvSpPr>
          <p:nvPr>
            <p:ph type="dt" sz="half" idx="10"/>
          </p:nvPr>
        </p:nvSpPr>
        <p:spPr/>
        <p:txBody>
          <a:bodyPr/>
          <a:lstStyle>
            <a:lvl1pPr>
              <a:defRPr/>
            </a:lvl1pPr>
          </a:lstStyle>
          <a:p>
            <a:pPr>
              <a:defRPr/>
            </a:pPr>
            <a:fld id="{43757E87-FF3B-D54C-BD7A-8A3A8A40DBBE}" type="datetimeFigureOut">
              <a:rPr lang="fr-FR" altLang="fr-FR"/>
              <a:pPr>
                <a:defRPr/>
              </a:pPr>
              <a:t>23/02/2024</a:t>
            </a:fld>
            <a:endParaRPr lang="fr-FR" altLang="fr-FR"/>
          </a:p>
        </p:txBody>
      </p:sp>
      <p:sp>
        <p:nvSpPr>
          <p:cNvPr id="8" name="Espace réservé du pied de page 4">
            <a:extLst>
              <a:ext uri="{FF2B5EF4-FFF2-40B4-BE49-F238E27FC236}">
                <a16:creationId xmlns:a16="http://schemas.microsoft.com/office/drawing/2014/main" id="{E8708C5B-8E87-3FD6-22F4-B9F3EE254FDE}"/>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67E458BF-6E95-55E4-389A-A3C97214905F}"/>
              </a:ext>
            </a:extLst>
          </p:cNvPr>
          <p:cNvSpPr>
            <a:spLocks noGrp="1"/>
          </p:cNvSpPr>
          <p:nvPr>
            <p:ph type="sldNum" sz="quarter" idx="12"/>
          </p:nvPr>
        </p:nvSpPr>
        <p:spPr/>
        <p:txBody>
          <a:bodyPr/>
          <a:lstStyle>
            <a:lvl1pPr>
              <a:defRPr/>
            </a:lvl1pPr>
          </a:lstStyle>
          <a:p>
            <a:pPr>
              <a:defRPr/>
            </a:pPr>
            <a:fld id="{F169D9F8-165B-D44A-BFB0-C4E21F3783A1}" type="slidenum">
              <a:rPr lang="fr-FR" altLang="fr-FR"/>
              <a:pPr>
                <a:defRPr/>
              </a:pPr>
              <a:t>‹N°›</a:t>
            </a:fld>
            <a:endParaRPr lang="fr-FR" altLang="fr-FR"/>
          </a:p>
        </p:txBody>
      </p:sp>
    </p:spTree>
    <p:extLst>
      <p:ext uri="{BB962C8B-B14F-4D97-AF65-F5344CB8AC3E}">
        <p14:creationId xmlns:p14="http://schemas.microsoft.com/office/powerpoint/2010/main" val="238425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a:extLst>
              <a:ext uri="{FF2B5EF4-FFF2-40B4-BE49-F238E27FC236}">
                <a16:creationId xmlns:a16="http://schemas.microsoft.com/office/drawing/2014/main" id="{75E7398B-ED06-BA5A-0ED4-D0777DCF6151}"/>
              </a:ext>
            </a:extLst>
          </p:cNvPr>
          <p:cNvSpPr>
            <a:spLocks noGrp="1"/>
          </p:cNvSpPr>
          <p:nvPr>
            <p:ph type="dt" sz="half" idx="10"/>
          </p:nvPr>
        </p:nvSpPr>
        <p:spPr/>
        <p:txBody>
          <a:bodyPr/>
          <a:lstStyle>
            <a:lvl1pPr>
              <a:defRPr/>
            </a:lvl1pPr>
          </a:lstStyle>
          <a:p>
            <a:pPr>
              <a:defRPr/>
            </a:pPr>
            <a:fld id="{DF527F59-30A2-F946-B593-10782F133528}" type="datetimeFigureOut">
              <a:rPr lang="fr-FR" altLang="fr-FR"/>
              <a:pPr>
                <a:defRPr/>
              </a:pPr>
              <a:t>23/02/2024</a:t>
            </a:fld>
            <a:endParaRPr lang="fr-FR" altLang="fr-FR"/>
          </a:p>
        </p:txBody>
      </p:sp>
      <p:sp>
        <p:nvSpPr>
          <p:cNvPr id="4" name="Espace réservé du pied de page 4">
            <a:extLst>
              <a:ext uri="{FF2B5EF4-FFF2-40B4-BE49-F238E27FC236}">
                <a16:creationId xmlns:a16="http://schemas.microsoft.com/office/drawing/2014/main" id="{69AAAFA3-3F33-70F6-783B-0E58F87C4206}"/>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427CB02A-BA6D-81B0-EDE7-FA2957F7BC7F}"/>
              </a:ext>
            </a:extLst>
          </p:cNvPr>
          <p:cNvSpPr>
            <a:spLocks noGrp="1"/>
          </p:cNvSpPr>
          <p:nvPr>
            <p:ph type="sldNum" sz="quarter" idx="12"/>
          </p:nvPr>
        </p:nvSpPr>
        <p:spPr/>
        <p:txBody>
          <a:bodyPr/>
          <a:lstStyle>
            <a:lvl1pPr>
              <a:defRPr/>
            </a:lvl1pPr>
          </a:lstStyle>
          <a:p>
            <a:pPr>
              <a:defRPr/>
            </a:pPr>
            <a:fld id="{E0957082-6D23-9C45-924C-AECBB9150115}" type="slidenum">
              <a:rPr lang="fr-FR" altLang="fr-FR"/>
              <a:pPr>
                <a:defRPr/>
              </a:pPr>
              <a:t>‹N°›</a:t>
            </a:fld>
            <a:endParaRPr lang="fr-FR" altLang="fr-FR"/>
          </a:p>
        </p:txBody>
      </p:sp>
    </p:spTree>
    <p:extLst>
      <p:ext uri="{BB962C8B-B14F-4D97-AF65-F5344CB8AC3E}">
        <p14:creationId xmlns:p14="http://schemas.microsoft.com/office/powerpoint/2010/main" val="68752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2F764F01-009C-6085-2287-C3A98C416B8C}"/>
              </a:ext>
            </a:extLst>
          </p:cNvPr>
          <p:cNvSpPr>
            <a:spLocks noGrp="1"/>
          </p:cNvSpPr>
          <p:nvPr>
            <p:ph type="dt" sz="half" idx="10"/>
          </p:nvPr>
        </p:nvSpPr>
        <p:spPr/>
        <p:txBody>
          <a:bodyPr/>
          <a:lstStyle>
            <a:lvl1pPr>
              <a:defRPr/>
            </a:lvl1pPr>
          </a:lstStyle>
          <a:p>
            <a:pPr>
              <a:defRPr/>
            </a:pPr>
            <a:fld id="{DCAA4058-92C1-9248-8958-59E8D0ACCE37}" type="datetimeFigureOut">
              <a:rPr lang="fr-FR" altLang="fr-FR"/>
              <a:pPr>
                <a:defRPr/>
              </a:pPr>
              <a:t>23/02/2024</a:t>
            </a:fld>
            <a:endParaRPr lang="fr-FR" altLang="fr-FR"/>
          </a:p>
        </p:txBody>
      </p:sp>
      <p:sp>
        <p:nvSpPr>
          <p:cNvPr id="3" name="Espace réservé du pied de page 4">
            <a:extLst>
              <a:ext uri="{FF2B5EF4-FFF2-40B4-BE49-F238E27FC236}">
                <a16:creationId xmlns:a16="http://schemas.microsoft.com/office/drawing/2014/main" id="{DA971D37-7DDC-8F13-0B66-2122BA35F8B0}"/>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2E7EF93-5350-020B-4835-0778411ECFB8}"/>
              </a:ext>
            </a:extLst>
          </p:cNvPr>
          <p:cNvSpPr>
            <a:spLocks noGrp="1"/>
          </p:cNvSpPr>
          <p:nvPr>
            <p:ph type="sldNum" sz="quarter" idx="12"/>
          </p:nvPr>
        </p:nvSpPr>
        <p:spPr/>
        <p:txBody>
          <a:bodyPr/>
          <a:lstStyle>
            <a:lvl1pPr>
              <a:defRPr/>
            </a:lvl1pPr>
          </a:lstStyle>
          <a:p>
            <a:pPr>
              <a:defRPr/>
            </a:pPr>
            <a:fld id="{6030CD5F-2D31-EE4F-8C76-779EC4003F78}" type="slidenum">
              <a:rPr lang="fr-FR" altLang="fr-FR"/>
              <a:pPr>
                <a:defRPr/>
              </a:pPr>
              <a:t>‹N°›</a:t>
            </a:fld>
            <a:endParaRPr lang="fr-FR" altLang="fr-FR"/>
          </a:p>
        </p:txBody>
      </p:sp>
    </p:spTree>
    <p:extLst>
      <p:ext uri="{BB962C8B-B14F-4D97-AF65-F5344CB8AC3E}">
        <p14:creationId xmlns:p14="http://schemas.microsoft.com/office/powerpoint/2010/main" val="5955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04F2962C-CC0D-C571-8FCE-DD76EB8314FC}"/>
              </a:ext>
            </a:extLst>
          </p:cNvPr>
          <p:cNvSpPr>
            <a:spLocks noGrp="1"/>
          </p:cNvSpPr>
          <p:nvPr>
            <p:ph type="dt" sz="half" idx="10"/>
          </p:nvPr>
        </p:nvSpPr>
        <p:spPr/>
        <p:txBody>
          <a:bodyPr/>
          <a:lstStyle>
            <a:lvl1pPr>
              <a:defRPr/>
            </a:lvl1pPr>
          </a:lstStyle>
          <a:p>
            <a:pPr>
              <a:defRPr/>
            </a:pPr>
            <a:fld id="{D2F6E8E6-B1A5-6646-88A5-95DB7E26A221}" type="datetimeFigureOut">
              <a:rPr lang="fr-FR" altLang="fr-FR"/>
              <a:pPr>
                <a:defRPr/>
              </a:pPr>
              <a:t>23/02/2024</a:t>
            </a:fld>
            <a:endParaRPr lang="fr-FR" altLang="fr-FR"/>
          </a:p>
        </p:txBody>
      </p:sp>
      <p:sp>
        <p:nvSpPr>
          <p:cNvPr id="6" name="Espace réservé du pied de page 4">
            <a:extLst>
              <a:ext uri="{FF2B5EF4-FFF2-40B4-BE49-F238E27FC236}">
                <a16:creationId xmlns:a16="http://schemas.microsoft.com/office/drawing/2014/main" id="{2673424B-02D7-0F02-5682-50DBB8A19CA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F23E080-0207-8C36-3661-5169A314827E}"/>
              </a:ext>
            </a:extLst>
          </p:cNvPr>
          <p:cNvSpPr>
            <a:spLocks noGrp="1"/>
          </p:cNvSpPr>
          <p:nvPr>
            <p:ph type="sldNum" sz="quarter" idx="12"/>
          </p:nvPr>
        </p:nvSpPr>
        <p:spPr/>
        <p:txBody>
          <a:bodyPr/>
          <a:lstStyle>
            <a:lvl1pPr>
              <a:defRPr/>
            </a:lvl1pPr>
          </a:lstStyle>
          <a:p>
            <a:pPr>
              <a:defRPr/>
            </a:pPr>
            <a:fld id="{DA7F3CF8-CF4F-274F-A14B-64B345804094}" type="slidenum">
              <a:rPr lang="fr-FR" altLang="fr-FR"/>
              <a:pPr>
                <a:defRPr/>
              </a:pPr>
              <a:t>‹N°›</a:t>
            </a:fld>
            <a:endParaRPr lang="fr-FR" altLang="fr-FR"/>
          </a:p>
        </p:txBody>
      </p:sp>
    </p:spTree>
    <p:extLst>
      <p:ext uri="{BB962C8B-B14F-4D97-AF65-F5344CB8AC3E}">
        <p14:creationId xmlns:p14="http://schemas.microsoft.com/office/powerpoint/2010/main" val="82430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7F4A5F34-6987-0EC3-8075-129CB25F7419}"/>
              </a:ext>
            </a:extLst>
          </p:cNvPr>
          <p:cNvSpPr>
            <a:spLocks noGrp="1"/>
          </p:cNvSpPr>
          <p:nvPr>
            <p:ph type="dt" sz="half" idx="10"/>
          </p:nvPr>
        </p:nvSpPr>
        <p:spPr/>
        <p:txBody>
          <a:bodyPr/>
          <a:lstStyle>
            <a:lvl1pPr>
              <a:defRPr/>
            </a:lvl1pPr>
          </a:lstStyle>
          <a:p>
            <a:pPr>
              <a:defRPr/>
            </a:pPr>
            <a:fld id="{CFD3FB44-2655-9248-B15B-81F3F247D50E}" type="datetimeFigureOut">
              <a:rPr lang="fr-FR" altLang="fr-FR"/>
              <a:pPr>
                <a:defRPr/>
              </a:pPr>
              <a:t>23/02/2024</a:t>
            </a:fld>
            <a:endParaRPr lang="fr-FR" altLang="fr-FR"/>
          </a:p>
        </p:txBody>
      </p:sp>
      <p:sp>
        <p:nvSpPr>
          <p:cNvPr id="6" name="Espace réservé du pied de page 4">
            <a:extLst>
              <a:ext uri="{FF2B5EF4-FFF2-40B4-BE49-F238E27FC236}">
                <a16:creationId xmlns:a16="http://schemas.microsoft.com/office/drawing/2014/main" id="{17C8BF28-462D-F6A2-0DC0-B946A840E916}"/>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6AF39F7-E714-48E3-D3FA-89654B2442AF}"/>
              </a:ext>
            </a:extLst>
          </p:cNvPr>
          <p:cNvSpPr>
            <a:spLocks noGrp="1"/>
          </p:cNvSpPr>
          <p:nvPr>
            <p:ph type="sldNum" sz="quarter" idx="12"/>
          </p:nvPr>
        </p:nvSpPr>
        <p:spPr/>
        <p:txBody>
          <a:bodyPr/>
          <a:lstStyle>
            <a:lvl1pPr>
              <a:defRPr/>
            </a:lvl1pPr>
          </a:lstStyle>
          <a:p>
            <a:pPr>
              <a:defRPr/>
            </a:pPr>
            <a:fld id="{17A22932-6F9A-584B-8CD7-1F9F2A318F42}" type="slidenum">
              <a:rPr lang="fr-FR" altLang="fr-FR"/>
              <a:pPr>
                <a:defRPr/>
              </a:pPr>
              <a:t>‹N°›</a:t>
            </a:fld>
            <a:endParaRPr lang="fr-FR" altLang="fr-FR"/>
          </a:p>
        </p:txBody>
      </p:sp>
    </p:spTree>
    <p:extLst>
      <p:ext uri="{BB962C8B-B14F-4D97-AF65-F5344CB8AC3E}">
        <p14:creationId xmlns:p14="http://schemas.microsoft.com/office/powerpoint/2010/main" val="332983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908A648-64C6-0B29-3C4F-703EA292FE9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a:extLst>
              <a:ext uri="{FF2B5EF4-FFF2-40B4-BE49-F238E27FC236}">
                <a16:creationId xmlns:a16="http://schemas.microsoft.com/office/drawing/2014/main" id="{1BEB1A98-E2C7-1F3A-0423-D7567501E44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0B07DA20-E272-652E-D3E9-4550CCCFF1AB}"/>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1C8ACE9-3447-7447-A948-E65B9D323C75}" type="datetimeFigureOut">
              <a:rPr lang="fr-FR" altLang="fr-FR"/>
              <a:pPr>
                <a:defRPr/>
              </a:pPr>
              <a:t>23/02/2024</a:t>
            </a:fld>
            <a:endParaRPr lang="fr-FR" altLang="fr-FR"/>
          </a:p>
        </p:txBody>
      </p:sp>
      <p:sp>
        <p:nvSpPr>
          <p:cNvPr id="5" name="Espace réservé du pied de page 4">
            <a:extLst>
              <a:ext uri="{FF2B5EF4-FFF2-40B4-BE49-F238E27FC236}">
                <a16:creationId xmlns:a16="http://schemas.microsoft.com/office/drawing/2014/main" id="{ABBD40EB-7564-4B87-0FCE-715E34CFC54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54B8E081-0FD0-B2F5-64E2-E9A48E63648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62A2A30-9494-A840-BDDD-4144B475BD8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4"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6.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35.png"/><Relationship Id="rId5" Type="http://schemas.openxmlformats.org/officeDocument/2006/relationships/image" Target="../media/image23.png"/><Relationship Id="rId10"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oneTexte 2">
            <a:extLst>
              <a:ext uri="{FF2B5EF4-FFF2-40B4-BE49-F238E27FC236}">
                <a16:creationId xmlns:a16="http://schemas.microsoft.com/office/drawing/2014/main" id="{DDF1F651-120E-A4D7-A749-0C39A213B44D}"/>
              </a:ext>
            </a:extLst>
          </p:cNvPr>
          <p:cNvSpPr txBox="1">
            <a:spLocks noChangeArrowheads="1"/>
          </p:cNvSpPr>
          <p:nvPr/>
        </p:nvSpPr>
        <p:spPr bwMode="auto">
          <a:xfrm>
            <a:off x="2438401" y="2211388"/>
            <a:ext cx="7307263"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400">
                <a:latin typeface="Comic Sans MS" panose="030F0902030302020204" pitchFamily="66" charset="0"/>
              </a:rPr>
              <a:t>	</a:t>
            </a:r>
          </a:p>
          <a:p>
            <a:pPr algn="ctr" eaLnBrk="1" hangingPunct="1">
              <a:spcBef>
                <a:spcPct val="0"/>
              </a:spcBef>
              <a:buFontTx/>
              <a:buNone/>
            </a:pPr>
            <a:endParaRPr lang="fr-FR" altLang="fr-FR" sz="1400" b="1">
              <a:latin typeface="Comic Sans MS" panose="030F0902030302020204" pitchFamily="66" charset="0"/>
            </a:endParaRPr>
          </a:p>
          <a:p>
            <a:pPr algn="ctr" eaLnBrk="1" hangingPunct="1">
              <a:spcBef>
                <a:spcPct val="0"/>
              </a:spcBef>
              <a:buFontTx/>
              <a:buNone/>
            </a:pPr>
            <a:r>
              <a:rPr lang="fr-FR" altLang="fr-FR" sz="1800" b="1">
                <a:solidFill>
                  <a:srgbClr val="000000"/>
                </a:solidFill>
                <a:latin typeface="Comic Sans MS" panose="030F0902030302020204" pitchFamily="66" charset="0"/>
              </a:rPr>
              <a:t>Histoire, 19 Avril 2023</a:t>
            </a:r>
          </a:p>
          <a:p>
            <a:pPr algn="ctr" eaLnBrk="1" hangingPunct="1">
              <a:spcBef>
                <a:spcPct val="0"/>
              </a:spcBef>
              <a:buFontTx/>
              <a:buNone/>
            </a:pPr>
            <a:endParaRPr lang="fr-FR" altLang="fr-FR" sz="1400">
              <a:solidFill>
                <a:srgbClr val="000000"/>
              </a:solidFill>
              <a:latin typeface="Comic Sans MS" panose="030F0902030302020204" pitchFamily="66" charset="0"/>
            </a:endParaRPr>
          </a:p>
          <a:p>
            <a:pPr algn="ctr" eaLnBrk="1" hangingPunct="1">
              <a:spcBef>
                <a:spcPct val="0"/>
              </a:spcBef>
              <a:buFontTx/>
              <a:buNone/>
            </a:pPr>
            <a:endParaRPr lang="fr-FR" altLang="fr-FR" sz="1400" b="1">
              <a:latin typeface="Comic Sans MS" panose="030F0902030302020204" pitchFamily="66" charset="0"/>
            </a:endParaRPr>
          </a:p>
          <a:p>
            <a:pPr algn="ctr" eaLnBrk="1" hangingPunct="1">
              <a:spcBef>
                <a:spcPct val="0"/>
              </a:spcBef>
              <a:buFontTx/>
              <a:buNone/>
            </a:pPr>
            <a:endParaRPr lang="fr-FR" altLang="fr-FR" sz="1400" b="1">
              <a:latin typeface="Comic Sans MS" panose="030F0902030302020204" pitchFamily="66" charset="0"/>
            </a:endParaRPr>
          </a:p>
          <a:p>
            <a:pPr algn="ctr" eaLnBrk="1" hangingPunct="1">
              <a:spcBef>
                <a:spcPct val="0"/>
              </a:spcBef>
              <a:buFontTx/>
              <a:buNone/>
            </a:pPr>
            <a:endParaRPr lang="fr-FR" altLang="fr-FR" sz="1400" b="1">
              <a:latin typeface="Comic Sans MS" panose="030F0902030302020204" pitchFamily="66" charset="0"/>
            </a:endParaRPr>
          </a:p>
          <a:p>
            <a:pPr eaLnBrk="1" hangingPunct="1">
              <a:spcBef>
                <a:spcPct val="0"/>
              </a:spcBef>
              <a:buFontTx/>
              <a:buNone/>
            </a:pPr>
            <a:r>
              <a:rPr lang="fr-FR" altLang="fr-FR" sz="1200">
                <a:latin typeface="Comic Sans MS" panose="030F0902030302020204" pitchFamily="66" charset="0"/>
              </a:rPr>
              <a:t>	</a:t>
            </a:r>
            <a:endParaRPr lang="fr-FR" altLang="fr-FR" sz="1400" b="1">
              <a:latin typeface="Comic Sans MS" panose="030F0902030302020204" pitchFamily="66" charset="0"/>
            </a:endParaRPr>
          </a:p>
        </p:txBody>
      </p:sp>
      <p:sp>
        <p:nvSpPr>
          <p:cNvPr id="2" name="Titre 1">
            <a:extLst>
              <a:ext uri="{FF2B5EF4-FFF2-40B4-BE49-F238E27FC236}">
                <a16:creationId xmlns:a16="http://schemas.microsoft.com/office/drawing/2014/main" id="{51172360-00E4-40F4-83DC-457D5700FF41}"/>
              </a:ext>
            </a:extLst>
          </p:cNvPr>
          <p:cNvSpPr>
            <a:spLocks noGrp="1"/>
          </p:cNvSpPr>
          <p:nvPr>
            <p:ph type="ctrTitle"/>
          </p:nvPr>
        </p:nvSpPr>
        <p:spPr/>
        <p:txBody>
          <a:bodyPr/>
          <a:lstStyle/>
          <a:p>
            <a:endParaRPr lang="fr-F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 1">
            <a:extLst>
              <a:ext uri="{FF2B5EF4-FFF2-40B4-BE49-F238E27FC236}">
                <a16:creationId xmlns:a16="http://schemas.microsoft.com/office/drawing/2014/main" id="{7AAC0BAB-25D3-3F4D-8607-E560254E99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3901" y="1565275"/>
            <a:ext cx="30321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Image 1">
            <a:extLst>
              <a:ext uri="{FF2B5EF4-FFF2-40B4-BE49-F238E27FC236}">
                <a16:creationId xmlns:a16="http://schemas.microsoft.com/office/drawing/2014/main" id="{96A3AECB-44BF-1D6B-D621-93852A80A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65275"/>
            <a:ext cx="3030538"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Image 2">
            <a:extLst>
              <a:ext uri="{FF2B5EF4-FFF2-40B4-BE49-F238E27FC236}">
                <a16:creationId xmlns:a16="http://schemas.microsoft.com/office/drawing/2014/main" id="{BC7B0AD0-D8CD-A143-A2D8-6EB13385D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26225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re 1">
            <a:extLst>
              <a:ext uri="{FF2B5EF4-FFF2-40B4-BE49-F238E27FC236}">
                <a16:creationId xmlns:a16="http://schemas.microsoft.com/office/drawing/2014/main" id="{EEBBFA8E-12AF-0896-B0B9-496F0112A0A2}"/>
              </a:ext>
            </a:extLst>
          </p:cNvPr>
          <p:cNvSpPr>
            <a:spLocks noGrp="1"/>
          </p:cNvSpPr>
          <p:nvPr>
            <p:ph type="ctrTitle"/>
          </p:nvPr>
        </p:nvSpPr>
        <p:spPr>
          <a:xfrm>
            <a:off x="1524000" y="0"/>
            <a:ext cx="9144000" cy="393700"/>
          </a:xfrm>
        </p:spPr>
        <p:txBody>
          <a:bodyPr/>
          <a:lstStyle/>
          <a:p>
            <a:pPr algn="r"/>
            <a:r>
              <a:rPr lang="fr-FR" altLang="fr-FR" sz="1400">
                <a:solidFill>
                  <a:srgbClr val="000000"/>
                </a:solidFill>
                <a:latin typeface="Calibri" panose="020F0502020204030204" pitchFamily="34" charset="0"/>
                <a:ea typeface="ＭＳ Ｐゴシック" panose="020B0600070205080204" pitchFamily="34" charset="-128"/>
              </a:rPr>
              <a:t> </a:t>
            </a:r>
            <a:r>
              <a:rPr lang="fr-FR" altLang="fr-FR" sz="1400">
                <a:solidFill>
                  <a:srgbClr val="FF0000"/>
                </a:solidFill>
                <a:latin typeface="Calibri" panose="020F0502020204030204" pitchFamily="34" charset="0"/>
                <a:ea typeface="ＭＳ Ｐゴシック" panose="020B0600070205080204" pitchFamily="34" charset="-128"/>
              </a:rPr>
              <a:t>PERU</a:t>
            </a:r>
            <a:r>
              <a:rPr lang="fr-FR" altLang="fr-FR" sz="1400">
                <a:solidFill>
                  <a:srgbClr val="000000"/>
                </a:solidFill>
                <a:latin typeface="Calibri" panose="020F0502020204030204" pitchFamily="34" charset="0"/>
                <a:ea typeface="ＭＳ Ｐゴシック" panose="020B0600070205080204" pitchFamily="34" charset="-128"/>
              </a:rPr>
              <a:t> (Pulsation</a:t>
            </a:r>
            <a:r>
              <a:rPr lang="fr-FR" altLang="fr-FR" sz="1400">
                <a:solidFill>
                  <a:srgbClr val="FF0000"/>
                </a:solidFill>
                <a:latin typeface="Calibri" panose="020F0502020204030204" pitchFamily="34" charset="0"/>
                <a:ea typeface="ＭＳ Ｐゴシック" panose="020B0600070205080204" pitchFamily="34" charset="-128"/>
              </a:rPr>
              <a:t> </a:t>
            </a:r>
            <a:r>
              <a:rPr lang="fr-FR" altLang="fr-FR" sz="1400">
                <a:solidFill>
                  <a:srgbClr val="000000"/>
                </a:solidFill>
                <a:latin typeface="Calibri" panose="020F0502020204030204" pitchFamily="34" charset="0"/>
                <a:ea typeface="ＭＳ Ｐゴシック" panose="020B0600070205080204" pitchFamily="34" charset="-128"/>
              </a:rPr>
              <a:t>+ CMIP5)</a:t>
            </a:r>
            <a:endParaRPr lang="fr-FR" altLang="fr-FR">
              <a:latin typeface="Comic Sans MS" panose="030F0902030302020204" pitchFamily="66" charset="0"/>
              <a:ea typeface="ＭＳ Ｐゴシック" panose="020B0600070205080204" pitchFamily="34" charset="-128"/>
            </a:endParaRPr>
          </a:p>
        </p:txBody>
      </p:sp>
      <p:sp>
        <p:nvSpPr>
          <p:cNvPr id="13" name="ZoneTexte 12">
            <a:extLst>
              <a:ext uri="{FF2B5EF4-FFF2-40B4-BE49-F238E27FC236}">
                <a16:creationId xmlns:a16="http://schemas.microsoft.com/office/drawing/2014/main" id="{1CC3578F-C597-D17F-3EB7-BBEE27D3F259}"/>
              </a:ext>
            </a:extLst>
          </p:cNvPr>
          <p:cNvSpPr txBox="1">
            <a:spLocks noChangeArrowheads="1"/>
          </p:cNvSpPr>
          <p:nvPr/>
        </p:nvSpPr>
        <p:spPr bwMode="auto">
          <a:xfrm>
            <a:off x="2882900" y="3659189"/>
            <a:ext cx="1263650"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cdo</a:t>
            </a:r>
            <a:r>
              <a:rPr lang="fr-FR" sz="1200" dirty="0"/>
              <a:t> 075)</a:t>
            </a:r>
          </a:p>
        </p:txBody>
      </p:sp>
      <p:sp>
        <p:nvSpPr>
          <p:cNvPr id="17" name="ZoneTexte 16">
            <a:extLst>
              <a:ext uri="{FF2B5EF4-FFF2-40B4-BE49-F238E27FC236}">
                <a16:creationId xmlns:a16="http://schemas.microsoft.com/office/drawing/2014/main" id="{C60D78B0-7A4A-BE2C-4A6F-7A1A87BBD36C}"/>
              </a:ext>
            </a:extLst>
          </p:cNvPr>
          <p:cNvSpPr txBox="1">
            <a:spLocks noChangeArrowheads="1"/>
          </p:cNvSpPr>
          <p:nvPr/>
        </p:nvSpPr>
        <p:spPr bwMode="auto">
          <a:xfrm>
            <a:off x="4811713" y="363538"/>
            <a:ext cx="2754312" cy="830262"/>
          </a:xfrm>
          <a:prstGeom prst="rect">
            <a:avLst/>
          </a:prstGeom>
          <a:solidFill>
            <a:schemeClr val="bg2">
              <a:lumMod val="75000"/>
              <a:alpha val="25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171450" indent="-171450" eaLnBrk="1" hangingPunct="1">
              <a:buFont typeface="Arial"/>
              <a:buChar char="•"/>
              <a:defRPr/>
            </a:pPr>
            <a:r>
              <a:rPr lang="fr-FR" sz="1200" b="1" dirty="0">
                <a:solidFill>
                  <a:srgbClr val="0000FF"/>
                </a:solidFill>
                <a:latin typeface="+mj-lt"/>
              </a:rPr>
              <a:t>Pour le PERU On retient :</a:t>
            </a:r>
          </a:p>
          <a:p>
            <a:pPr marL="914400" lvl="1" indent="-171450" eaLnBrk="1" hangingPunct="1">
              <a:buFont typeface="Arial"/>
              <a:buChar char="•"/>
              <a:defRPr/>
            </a:pPr>
            <a:r>
              <a:rPr lang="fr-FR" sz="1200" b="1" dirty="0">
                <a:solidFill>
                  <a:srgbClr val="0000FF"/>
                </a:solidFill>
                <a:latin typeface="+mj-lt"/>
                <a:cs typeface="ＭＳ Ｐゴシック" charset="0"/>
              </a:rPr>
              <a:t>ZONES </a:t>
            </a:r>
            <a:r>
              <a:rPr lang="fr-FR" sz="1200" b="1" dirty="0" err="1">
                <a:solidFill>
                  <a:srgbClr val="FF0000"/>
                </a:solidFill>
                <a:latin typeface="+mj-lt"/>
                <a:cs typeface="ＭＳ Ｐゴシック" charset="0"/>
              </a:rPr>
              <a:t>upA</a:t>
            </a:r>
            <a:r>
              <a:rPr lang="fr-FR" sz="1200" b="1" dirty="0">
                <a:solidFill>
                  <a:srgbClr val="FF0000"/>
                </a:solidFill>
                <a:latin typeface="+mj-lt"/>
                <a:cs typeface="ＭＳ Ｐゴシック" charset="0"/>
              </a:rPr>
              <a:t> et </a:t>
            </a:r>
            <a:r>
              <a:rPr lang="fr-FR" sz="1200" b="1" dirty="0" err="1">
                <a:solidFill>
                  <a:srgbClr val="FF0000"/>
                </a:solidFill>
                <a:latin typeface="+mj-lt"/>
                <a:cs typeface="ＭＳ Ｐゴシック" charset="0"/>
              </a:rPr>
              <a:t>upBas</a:t>
            </a:r>
            <a:endParaRPr lang="fr-FR" sz="1200" b="1" dirty="0">
              <a:solidFill>
                <a:srgbClr val="FF0000"/>
              </a:solidFill>
              <a:latin typeface="+mj-lt"/>
              <a:cs typeface="ＭＳ Ｐゴシック" charset="0"/>
            </a:endParaRPr>
          </a:p>
          <a:p>
            <a:pPr marL="914400" lvl="1" indent="-171450" eaLnBrk="1" hangingPunct="1">
              <a:buFont typeface="Arial"/>
              <a:buChar char="•"/>
              <a:defRPr/>
            </a:pPr>
            <a:r>
              <a:rPr lang="fr-FR" sz="1200" b="1" dirty="0">
                <a:solidFill>
                  <a:srgbClr val="0000FF"/>
                </a:solidFill>
                <a:latin typeface="+mj-lt"/>
                <a:cs typeface="ＭＳ Ｐゴシック" charset="0"/>
              </a:rPr>
              <a:t> </a:t>
            </a:r>
            <a:r>
              <a:rPr lang="fr-FR" sz="1200" b="1" dirty="0">
                <a:solidFill>
                  <a:srgbClr val="0000FF"/>
                </a:solidFill>
                <a:latin typeface="+mj-lt"/>
                <a:cs typeface="Comic Sans MS" charset="0"/>
              </a:rPr>
              <a:t>Profondeur </a:t>
            </a:r>
            <a:r>
              <a:rPr lang="fr-FR" sz="1200" b="1" dirty="0">
                <a:solidFill>
                  <a:srgbClr val="FF0000"/>
                </a:solidFill>
                <a:latin typeface="+mj-lt"/>
                <a:cs typeface="Comic Sans MS" charset="0"/>
              </a:rPr>
              <a:t>120m </a:t>
            </a:r>
          </a:p>
          <a:p>
            <a:pPr marL="914400" lvl="1" indent="-171450" eaLnBrk="1" hangingPunct="1">
              <a:buFont typeface="Arial"/>
              <a:buChar char="•"/>
              <a:defRPr/>
            </a:pPr>
            <a:r>
              <a:rPr lang="fr-FR" sz="1200" b="1" dirty="0">
                <a:solidFill>
                  <a:srgbClr val="0000FF"/>
                </a:solidFill>
                <a:latin typeface="+mj-lt"/>
                <a:cs typeface="Comic Sans MS" charset="0"/>
              </a:rPr>
              <a:t>Section </a:t>
            </a:r>
            <a:r>
              <a:rPr lang="fr-FR" sz="1200" b="1" dirty="0">
                <a:solidFill>
                  <a:srgbClr val="FF0000"/>
                </a:solidFill>
                <a:latin typeface="+mj-lt"/>
                <a:cs typeface="Comic Sans MS" charset="0"/>
              </a:rPr>
              <a:t>110.5W</a:t>
            </a:r>
          </a:p>
        </p:txBody>
      </p:sp>
      <p:sp>
        <p:nvSpPr>
          <p:cNvPr id="18" name="Rectangle 17">
            <a:extLst>
              <a:ext uri="{FF2B5EF4-FFF2-40B4-BE49-F238E27FC236}">
                <a16:creationId xmlns:a16="http://schemas.microsoft.com/office/drawing/2014/main" id="{6312D212-4210-C535-1D06-174AA433A519}"/>
              </a:ext>
            </a:extLst>
          </p:cNvPr>
          <p:cNvSpPr>
            <a:spLocks noChangeArrowheads="1"/>
          </p:cNvSpPr>
          <p:nvPr/>
        </p:nvSpPr>
        <p:spPr bwMode="auto">
          <a:xfrm>
            <a:off x="3076576" y="2570164"/>
            <a:ext cx="1173163"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pic>
        <p:nvPicPr>
          <p:cNvPr id="31752" name="Image 1">
            <a:extLst>
              <a:ext uri="{FF2B5EF4-FFF2-40B4-BE49-F238E27FC236}">
                <a16:creationId xmlns:a16="http://schemas.microsoft.com/office/drawing/2014/main" id="{68435BE5-D762-B645-F803-0A49D3C8694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6489" y="1565275"/>
            <a:ext cx="303053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a:extLst>
              <a:ext uri="{FF2B5EF4-FFF2-40B4-BE49-F238E27FC236}">
                <a16:creationId xmlns:a16="http://schemas.microsoft.com/office/drawing/2014/main" id="{19B11365-8973-3290-6DF5-9399F4BF8911}"/>
              </a:ext>
            </a:extLst>
          </p:cNvPr>
          <p:cNvSpPr txBox="1">
            <a:spLocks noChangeArrowheads="1"/>
          </p:cNvSpPr>
          <p:nvPr/>
        </p:nvSpPr>
        <p:spPr bwMode="auto">
          <a:xfrm>
            <a:off x="5891213" y="3659189"/>
            <a:ext cx="1263650"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scipy</a:t>
            </a:r>
            <a:r>
              <a:rPr lang="fr-FR" sz="1200" dirty="0"/>
              <a:t> 025)</a:t>
            </a:r>
          </a:p>
        </p:txBody>
      </p:sp>
      <p:sp>
        <p:nvSpPr>
          <p:cNvPr id="23" name="ZoneTexte 22">
            <a:extLst>
              <a:ext uri="{FF2B5EF4-FFF2-40B4-BE49-F238E27FC236}">
                <a16:creationId xmlns:a16="http://schemas.microsoft.com/office/drawing/2014/main" id="{3E9432B0-C3B4-39C2-8A7E-A0C083C98BDD}"/>
              </a:ext>
            </a:extLst>
          </p:cNvPr>
          <p:cNvSpPr txBox="1">
            <a:spLocks noChangeArrowheads="1"/>
          </p:cNvSpPr>
          <p:nvPr/>
        </p:nvSpPr>
        <p:spPr bwMode="auto">
          <a:xfrm>
            <a:off x="8804276" y="3659189"/>
            <a:ext cx="1262063"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scipy</a:t>
            </a:r>
            <a:r>
              <a:rPr lang="fr-FR" sz="1200" dirty="0"/>
              <a:t> 025)</a:t>
            </a:r>
          </a:p>
        </p:txBody>
      </p:sp>
      <p:sp>
        <p:nvSpPr>
          <p:cNvPr id="24" name="Rectangle 23">
            <a:extLst>
              <a:ext uri="{FF2B5EF4-FFF2-40B4-BE49-F238E27FC236}">
                <a16:creationId xmlns:a16="http://schemas.microsoft.com/office/drawing/2014/main" id="{644A32F5-13BB-0913-C742-24F022E8FB19}"/>
              </a:ext>
            </a:extLst>
          </p:cNvPr>
          <p:cNvSpPr>
            <a:spLocks noChangeArrowheads="1"/>
          </p:cNvSpPr>
          <p:nvPr/>
        </p:nvSpPr>
        <p:spPr bwMode="auto">
          <a:xfrm>
            <a:off x="9126538" y="3059114"/>
            <a:ext cx="1173162"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
        <p:nvSpPr>
          <p:cNvPr id="25" name="Rectangle 24">
            <a:extLst>
              <a:ext uri="{FF2B5EF4-FFF2-40B4-BE49-F238E27FC236}">
                <a16:creationId xmlns:a16="http://schemas.microsoft.com/office/drawing/2014/main" id="{DD2D663C-0EEB-1AE8-4151-C208CB5EFBEB}"/>
              </a:ext>
            </a:extLst>
          </p:cNvPr>
          <p:cNvSpPr>
            <a:spLocks noChangeArrowheads="1"/>
          </p:cNvSpPr>
          <p:nvPr/>
        </p:nvSpPr>
        <p:spPr bwMode="auto">
          <a:xfrm>
            <a:off x="6103938" y="2570164"/>
            <a:ext cx="1173162"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a:extLst>
              <a:ext uri="{FF2B5EF4-FFF2-40B4-BE49-F238E27FC236}">
                <a16:creationId xmlns:a16="http://schemas.microsoft.com/office/drawing/2014/main" id="{83401FDB-2E63-550A-6F24-7243E7BAF14A}"/>
              </a:ext>
            </a:extLst>
          </p:cNvPr>
          <p:cNvSpPr>
            <a:spLocks noGrp="1"/>
          </p:cNvSpPr>
          <p:nvPr>
            <p:ph type="ctrTitle"/>
          </p:nvPr>
        </p:nvSpPr>
        <p:spPr>
          <a:xfrm>
            <a:off x="1524000" y="0"/>
            <a:ext cx="9144000" cy="393700"/>
          </a:xfrm>
        </p:spPr>
        <p:txBody>
          <a:bodyPr/>
          <a:lstStyle/>
          <a:p>
            <a:r>
              <a:rPr lang="fr-FR" altLang="fr-FR">
                <a:latin typeface="Calibri" panose="020F0502020204030204" pitchFamily="34" charset="0"/>
                <a:ea typeface="ＭＳ Ｐゴシック" panose="020B0600070205080204" pitchFamily="34" charset="-128"/>
              </a:rPr>
              <a:t>CONCLUSIONS</a:t>
            </a:r>
          </a:p>
        </p:txBody>
      </p:sp>
      <p:sp>
        <p:nvSpPr>
          <p:cNvPr id="32770" name="ZoneTexte 3">
            <a:extLst>
              <a:ext uri="{FF2B5EF4-FFF2-40B4-BE49-F238E27FC236}">
                <a16:creationId xmlns:a16="http://schemas.microsoft.com/office/drawing/2014/main" id="{C456DA2E-24A9-AA27-EC75-3BA33F45ECD1}"/>
              </a:ext>
            </a:extLst>
          </p:cNvPr>
          <p:cNvSpPr txBox="1">
            <a:spLocks noChangeArrowheads="1"/>
          </p:cNvSpPr>
          <p:nvPr/>
        </p:nvSpPr>
        <p:spPr bwMode="auto">
          <a:xfrm>
            <a:off x="1914526" y="827089"/>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
        <p:nvSpPr>
          <p:cNvPr id="32771" name="ZoneTexte 3">
            <a:extLst>
              <a:ext uri="{FF2B5EF4-FFF2-40B4-BE49-F238E27FC236}">
                <a16:creationId xmlns:a16="http://schemas.microsoft.com/office/drawing/2014/main" id="{75E66361-7174-8CA5-1502-837D355D9C7F}"/>
              </a:ext>
            </a:extLst>
          </p:cNvPr>
          <p:cNvSpPr txBox="1">
            <a:spLocks noChangeArrowheads="1"/>
          </p:cNvSpPr>
          <p:nvPr/>
        </p:nvSpPr>
        <p:spPr bwMode="auto">
          <a:xfrm>
            <a:off x="1914526" y="333375"/>
            <a:ext cx="80248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1200">
              <a:solidFill>
                <a:srgbClr val="000000"/>
              </a:solidFill>
            </a:endParaRPr>
          </a:p>
          <a:p>
            <a:pPr eaLnBrk="1" hangingPunct="1">
              <a:spcBef>
                <a:spcPct val="0"/>
              </a:spcBef>
              <a:buFontTx/>
              <a:buNone/>
            </a:pPr>
            <a:r>
              <a:rPr lang="fr-FR" altLang="fr-FR" sz="1200" b="1" u="sng">
                <a:solidFill>
                  <a:srgbClr val="000000"/>
                </a:solidFill>
              </a:rPr>
              <a:t>Messages principaux</a:t>
            </a:r>
            <a:endParaRPr lang="fr-FR" altLang="fr-FR" sz="1200">
              <a:solidFill>
                <a:srgbClr val="000000"/>
              </a:solidFill>
            </a:endParaRPr>
          </a:p>
          <a:p>
            <a:pPr eaLnBrk="1" hangingPunct="1">
              <a:spcBef>
                <a:spcPct val="0"/>
              </a:spcBef>
            </a:pPr>
            <a:r>
              <a:rPr lang="fr-FR" altLang="fr-FR" sz="1200">
                <a:solidFill>
                  <a:srgbClr val="000000"/>
                </a:solidFill>
              </a:rPr>
              <a:t>L’EUC est une source d’alimentation prédominante pour upwelling cotier Peruvien.  (biblio  (Yvonne mais lagrangien &lt; shoot temperature + experience)</a:t>
            </a:r>
          </a:p>
          <a:p>
            <a:pPr eaLnBrk="1" hangingPunct="1">
              <a:spcBef>
                <a:spcPct val="0"/>
              </a:spcBef>
            </a:pPr>
            <a:r>
              <a:rPr lang="fr-FR" altLang="fr-FR" sz="1200">
                <a:solidFill>
                  <a:srgbClr val="000000"/>
                </a:solidFill>
              </a:rPr>
              <a:t>Dépendance à la longitude</a:t>
            </a:r>
          </a:p>
          <a:p>
            <a:pPr eaLnBrk="1" hangingPunct="1">
              <a:spcBef>
                <a:spcPct val="0"/>
              </a:spcBef>
            </a:pPr>
            <a:r>
              <a:rPr lang="fr-FR" altLang="fr-FR" sz="1200">
                <a:solidFill>
                  <a:srgbClr val="000000"/>
                </a:solidFill>
              </a:rPr>
              <a:t>Les biais en temperature de l’EUC (5° sur tout CMIP à 110W) ont une influence sur les biais dans la zone d’upwelling.</a:t>
            </a:r>
          </a:p>
          <a:p>
            <a:pPr eaLnBrk="1" hangingPunct="1">
              <a:spcBef>
                <a:spcPct val="0"/>
              </a:spcBef>
            </a:pPr>
            <a:r>
              <a:rPr lang="fr-FR" altLang="fr-FR" sz="1200">
                <a:solidFill>
                  <a:srgbClr val="000000"/>
                </a:solidFill>
              </a:rPr>
              <a:t>Ces biais ont une manifestation réduite/négligeable sur la SST,  mais une influence (modeste) sur les flux de chaleur OA</a:t>
            </a:r>
          </a:p>
          <a:p>
            <a:pPr eaLnBrk="1" hangingPunct="1">
              <a:spcBef>
                <a:spcPct val="0"/>
              </a:spcBef>
            </a:pPr>
            <a:endParaRPr lang="fr-FR" altLang="fr-FR" sz="1200">
              <a:solidFill>
                <a:srgbClr val="000000"/>
              </a:solidFill>
            </a:endParaRPr>
          </a:p>
          <a:p>
            <a:pPr eaLnBrk="1" hangingPunct="1">
              <a:spcBef>
                <a:spcPct val="0"/>
              </a:spcBef>
            </a:pPr>
            <a:endParaRPr lang="fr-FR" altLang="fr-FR" sz="1200">
              <a:solidFill>
                <a:srgbClr val="000000"/>
              </a:solidFill>
            </a:endParaRPr>
          </a:p>
          <a:p>
            <a:pPr eaLnBrk="1" hangingPunct="1">
              <a:spcBef>
                <a:spcPct val="0"/>
              </a:spcBef>
              <a:buFontTx/>
              <a:buNone/>
            </a:pPr>
            <a:r>
              <a:rPr lang="fr-FR" altLang="fr-FR" sz="1200" b="1" u="sng">
                <a:solidFill>
                  <a:srgbClr val="000000"/>
                </a:solidFill>
              </a:rPr>
              <a:t>Points discut:</a:t>
            </a:r>
          </a:p>
          <a:p>
            <a:pPr eaLnBrk="1" hangingPunct="1">
              <a:spcBef>
                <a:spcPct val="0"/>
              </a:spcBef>
            </a:pPr>
            <a:r>
              <a:rPr lang="fr-FR" altLang="fr-FR" sz="1200">
                <a:solidFill>
                  <a:srgbClr val="000000"/>
                </a:solidFill>
              </a:rPr>
              <a:t>Si continuer à améliorer la représentation du système d’upwelling côtier, très petite échelle, est indispensable, il faut aussi sans doute s’intéresser à son alimentation. </a:t>
            </a:r>
          </a:p>
          <a:p>
            <a:pPr eaLnBrk="1" hangingPunct="1">
              <a:spcBef>
                <a:spcPct val="0"/>
              </a:spcBef>
            </a:pPr>
            <a:r>
              <a:rPr lang="fr-FR" altLang="fr-FR" sz="1200">
                <a:solidFill>
                  <a:srgbClr val="000000"/>
                </a:solidFill>
              </a:rPr>
              <a:t>En ce qui concerne le système d’upwelling du Pérou/Chili, la principale source de l’alimentation semblant être le l’EUC, pour améliorer la représentation de l’upwelling du Pérou, il faut sans doute améliorer la représentation de la circulation pacifique équatoriale. </a:t>
            </a:r>
          </a:p>
          <a:p>
            <a:pPr eaLnBrk="1" hangingPunct="1">
              <a:spcBef>
                <a:spcPct val="0"/>
              </a:spcBef>
            </a:pPr>
            <a:r>
              <a:rPr lang="fr-FR" altLang="fr-FR" sz="1200">
                <a:solidFill>
                  <a:srgbClr val="000000"/>
                </a:solidFill>
              </a:rPr>
              <a:t>Or dans le tunning des modèles de climat, en cherchant à refroidir les zones d’upwelling de bord est, on impacte les échanges OA du reste du pacifique, avec sans doute des répercussions sur l’EUC et donc sur la zone d’upwelling. </a:t>
            </a:r>
          </a:p>
          <a:p>
            <a:pPr eaLnBrk="1" hangingPunct="1">
              <a:spcBef>
                <a:spcPct val="0"/>
              </a:spcBef>
            </a:pPr>
            <a:endParaRPr lang="fr-FR" altLang="fr-FR" sz="1200">
              <a:solidFill>
                <a:srgbClr val="000000"/>
              </a:solidFill>
            </a:endParaRPr>
          </a:p>
          <a:p>
            <a:pPr eaLnBrk="1" hangingPunct="1">
              <a:spcBef>
                <a:spcPct val="0"/>
              </a:spcBef>
            </a:pPr>
            <a:endParaRPr lang="fr-FR" altLang="fr-FR" sz="1200">
              <a:solidFill>
                <a:srgbClr val="000000"/>
              </a:solidFill>
            </a:endParaRPr>
          </a:p>
          <a:p>
            <a:pPr eaLnBrk="1" hangingPunct="1">
              <a:spcBef>
                <a:spcPct val="0"/>
              </a:spcBef>
            </a:pPr>
            <a:endParaRPr lang="fr-FR" altLang="fr-FR" sz="1200">
              <a:solidFill>
                <a:srgbClr val="000000"/>
              </a:solidFill>
            </a:endParaRPr>
          </a:p>
          <a:p>
            <a:pPr eaLnBrk="1" hangingPunct="1">
              <a:spcBef>
                <a:spcPct val="0"/>
              </a:spcBef>
              <a:buFontTx/>
              <a:buNone/>
            </a:pPr>
            <a:endParaRPr lang="fr-FR" altLang="fr-FR" sz="1200">
              <a:solidFill>
                <a:srgbClr val="000000"/>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38B2C65E-81C2-9D7E-6482-9C924CD18988}"/>
              </a:ext>
            </a:extLst>
          </p:cNvPr>
          <p:cNvSpPr>
            <a:spLocks noGrp="1"/>
          </p:cNvSpPr>
          <p:nvPr>
            <p:ph type="ctrTitle"/>
          </p:nvPr>
        </p:nvSpPr>
        <p:spPr>
          <a:xfrm>
            <a:off x="1524000" y="0"/>
            <a:ext cx="9144000" cy="393700"/>
          </a:xfrm>
        </p:spPr>
        <p:txBody>
          <a:bodyPr/>
          <a:lstStyle/>
          <a:p>
            <a:r>
              <a:rPr lang="fr-FR" altLang="fr-FR">
                <a:latin typeface="Calibri" panose="020F0502020204030204" pitchFamily="34" charset="0"/>
                <a:ea typeface="ＭＳ Ｐゴシック" panose="020B0600070205080204" pitchFamily="34" charset="-128"/>
              </a:rPr>
              <a:t>CONCLUSIONS</a:t>
            </a:r>
          </a:p>
        </p:txBody>
      </p:sp>
      <p:sp>
        <p:nvSpPr>
          <p:cNvPr id="33794" name="ZoneTexte 3">
            <a:extLst>
              <a:ext uri="{FF2B5EF4-FFF2-40B4-BE49-F238E27FC236}">
                <a16:creationId xmlns:a16="http://schemas.microsoft.com/office/drawing/2014/main" id="{60AB2D6D-0A9C-5F7E-92B1-07FBC68D012C}"/>
              </a:ext>
            </a:extLst>
          </p:cNvPr>
          <p:cNvSpPr txBox="1">
            <a:spLocks noChangeArrowheads="1"/>
          </p:cNvSpPr>
          <p:nvPr/>
        </p:nvSpPr>
        <p:spPr bwMode="auto">
          <a:xfrm>
            <a:off x="1914526" y="827089"/>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
        <p:nvSpPr>
          <p:cNvPr id="33795" name="ZoneTexte 3">
            <a:extLst>
              <a:ext uri="{FF2B5EF4-FFF2-40B4-BE49-F238E27FC236}">
                <a16:creationId xmlns:a16="http://schemas.microsoft.com/office/drawing/2014/main" id="{81C2B63A-F6AB-E690-3F46-86CEE21D8F6C}"/>
              </a:ext>
            </a:extLst>
          </p:cNvPr>
          <p:cNvSpPr txBox="1">
            <a:spLocks noChangeArrowheads="1"/>
          </p:cNvSpPr>
          <p:nvPr/>
        </p:nvSpPr>
        <p:spPr bwMode="auto">
          <a:xfrm>
            <a:off x="1914526" y="333375"/>
            <a:ext cx="8024813"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534988" indent="-1778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000000"/>
                </a:solidFill>
              </a:rPr>
              <a:t>Globalement, l’extension de la zone Pérou aux 4 régions d’upwelling de bord Est, à 38 simulations CMIP5 nous conforte plutôt dans l’existence d’une relation forte entre la température des régions de bord est et la température du cœur de l’EUC.  L’extension de cette relation à des sections plus éloignées de la côte dans le Pacifique va également dans ce sens. </a:t>
            </a:r>
          </a:p>
          <a:p>
            <a:pPr lvl="1" eaLnBrk="1" hangingPunct="1">
              <a:spcBef>
                <a:spcPct val="0"/>
              </a:spcBef>
              <a:buFont typeface="Arial" panose="020B0604020202020204" pitchFamily="34" charset="0"/>
              <a:buChar char="•"/>
            </a:pPr>
            <a:r>
              <a:rPr lang="fr-FR" altLang="fr-FR" sz="1200">
                <a:solidFill>
                  <a:srgbClr val="008000"/>
                </a:solidFill>
              </a:rPr>
              <a:t>Cette relation impacte la SST à priori essentiellement dans les périodes d’upwelling. Refaire les nuages de points en sélectionnant pour chacune des régions sa </a:t>
            </a:r>
            <a:r>
              <a:rPr lang="fr-FR" altLang="fr-FR" sz="1200" b="1">
                <a:solidFill>
                  <a:srgbClr val="008000"/>
                </a:solidFill>
              </a:rPr>
              <a:t>période d’upwelling</a:t>
            </a:r>
            <a:r>
              <a:rPr lang="fr-FR" altLang="fr-FR" sz="1200">
                <a:solidFill>
                  <a:srgbClr val="008000"/>
                </a:solidFill>
              </a:rPr>
              <a:t>. Surtout pour le Sénégal qui à une période de l’ordre de 3 mois contrairement au Pérou où l’upwelling a lieu presque toute l’année.</a:t>
            </a:r>
          </a:p>
          <a:p>
            <a:pPr lvl="1" eaLnBrk="1" hangingPunct="1">
              <a:spcBef>
                <a:spcPct val="0"/>
              </a:spcBef>
              <a:buFont typeface="Arial" panose="020B0604020202020204" pitchFamily="34" charset="0"/>
              <a:buChar char="•"/>
            </a:pPr>
            <a:r>
              <a:rPr lang="fr-FR" altLang="fr-FR" sz="1200">
                <a:solidFill>
                  <a:srgbClr val="008000"/>
                </a:solidFill>
              </a:rPr>
              <a:t>Voir si c’est la dynamique qui crée le biais ou si la dynamique est bonne mais T et S se compensent pour donner la bonne densité aux masses d’eau parce que la dynamique est bonne. =&gt; </a:t>
            </a:r>
            <a:r>
              <a:rPr lang="fr-FR" altLang="fr-FR" sz="1200" b="1">
                <a:solidFill>
                  <a:srgbClr val="008000"/>
                </a:solidFill>
              </a:rPr>
              <a:t>Cartes de Salinité</a:t>
            </a:r>
          </a:p>
          <a:p>
            <a:pPr eaLnBrk="1" hangingPunct="1">
              <a:spcBef>
                <a:spcPct val="0"/>
              </a:spcBef>
            </a:pPr>
            <a:endParaRPr lang="fr-FR" altLang="fr-FR" sz="1200" b="1">
              <a:solidFill>
                <a:srgbClr val="0000FF"/>
              </a:solidFill>
            </a:endParaRPr>
          </a:p>
          <a:p>
            <a:pPr eaLnBrk="1" hangingPunct="1">
              <a:spcBef>
                <a:spcPct val="0"/>
              </a:spcBef>
              <a:buFontTx/>
              <a:buNone/>
            </a:pPr>
            <a:r>
              <a:rPr lang="fr-FR" altLang="fr-FR" sz="1200" b="1">
                <a:solidFill>
                  <a:srgbClr val="0000FF"/>
                </a:solidFill>
              </a:rPr>
              <a:t>PACIFIC &amp; PERU :</a:t>
            </a:r>
          </a:p>
          <a:p>
            <a:pPr eaLnBrk="1" hangingPunct="1">
              <a:spcBef>
                <a:spcPct val="0"/>
              </a:spcBef>
            </a:pPr>
            <a:r>
              <a:rPr lang="fr-FR" altLang="fr-FR" sz="1200" b="1">
                <a:solidFill>
                  <a:srgbClr val="0000FF"/>
                </a:solidFill>
              </a:rPr>
              <a:t>Sections EUC plus au large de la côte Péruvienne </a:t>
            </a:r>
            <a:r>
              <a:rPr lang="fr-FR" altLang="fr-FR" sz="1200"/>
              <a:t>:  Comme on pouvait s’y attendre, plus on prend une section EUC éloignée de la côte, plus la corrélation température (cœur EUC, zone upwelling) diminue. Mais cette corrélation diminue lentement et reste correcte de 100W à 130W, puis on note un saut pour les sections 140W et 170W. La pente est de l’ordre de 1! </a:t>
            </a:r>
          </a:p>
          <a:p>
            <a:pPr lvl="1" eaLnBrk="1" hangingPunct="1">
              <a:spcBef>
                <a:spcPct val="0"/>
              </a:spcBef>
              <a:buFont typeface="Arial" panose="020B0604020202020204" pitchFamily="34" charset="0"/>
              <a:buChar char="•"/>
            </a:pPr>
            <a:r>
              <a:rPr lang="fr-FR" altLang="fr-FR" sz="1200">
                <a:solidFill>
                  <a:srgbClr val="008000"/>
                </a:solidFill>
              </a:rPr>
              <a:t>Faire même diagnostique mais à 170W et 140W avec la température du max uo de l’EUC et non du cœur avec un seuil à 20%. Il nous avait semblé à première vue que la corrélation qui n’est plus du tout vraie à 170W avec le seuil à 20% l’était beaucoup plus avec la température du max de uo. Si c’est le cas, ça pourrait renforcer l’idée que le biais chaud de la zone d’upwelling, s’il est lié en partie à une température d’EUC trop chaude, soit lié en partie à la formation des eaux alimentant l’EUC à l’ouest du pacifique. (ce qui n’empêche des changements dans le chemin qui les amène de l’ouest à l’est ;-)</a:t>
            </a:r>
          </a:p>
          <a:p>
            <a:pPr lvl="1" eaLnBrk="1" hangingPunct="1">
              <a:spcBef>
                <a:spcPct val="0"/>
              </a:spcBef>
              <a:buFontTx/>
              <a:buNone/>
            </a:pPr>
            <a:r>
              <a:rPr lang="fr-FR" altLang="fr-FR" sz="1200">
                <a:solidFill>
                  <a:srgbClr val="008000"/>
                </a:solidFill>
              </a:rPr>
              <a:t> </a:t>
            </a:r>
          </a:p>
          <a:p>
            <a:pPr eaLnBrk="1" hangingPunct="1">
              <a:spcBef>
                <a:spcPct val="0"/>
              </a:spcBef>
            </a:pPr>
            <a:r>
              <a:rPr lang="fr-FR" altLang="fr-FR" sz="1200" b="1">
                <a:solidFill>
                  <a:srgbClr val="0000FF"/>
                </a:solidFill>
              </a:rPr>
              <a:t>Introduction des CMIP5 en vrac: </a:t>
            </a:r>
            <a:r>
              <a:rPr lang="fr-FR" altLang="fr-FR" sz="1200"/>
              <a:t> </a:t>
            </a:r>
          </a:p>
          <a:p>
            <a:pPr eaLnBrk="1" hangingPunct="1">
              <a:spcBef>
                <a:spcPct val="0"/>
              </a:spcBef>
            </a:pPr>
            <a:r>
              <a:rPr lang="fr-FR" altLang="fr-FR" sz="1200"/>
              <a:t>On récupère tous les runs CMIP5 disponibles pour la période 1989-2005. Pas le temps de vérifier les interpolations donc méfiance</a:t>
            </a:r>
            <a:r>
              <a:rPr lang="mr-IN" altLang="fr-FR" sz="1200"/>
              <a:t>…</a:t>
            </a:r>
            <a:r>
              <a:rPr lang="fr-FR" altLang="fr-FR" sz="1200"/>
              <a:t>   </a:t>
            </a:r>
          </a:p>
          <a:p>
            <a:pPr eaLnBrk="1" hangingPunct="1">
              <a:spcBef>
                <a:spcPct val="0"/>
              </a:spcBef>
            </a:pPr>
            <a:r>
              <a:rPr lang="fr-FR" altLang="fr-FR" sz="1200"/>
              <a:t>Les simus IPSL montrent un biais froid par rapport à Glorys. </a:t>
            </a:r>
            <a:r>
              <a:rPr lang="fr-FR" altLang="fr-FR" sz="1200">
                <a:solidFill>
                  <a:srgbClr val="008000"/>
                </a:solidFill>
              </a:rPr>
              <a:t>(reprendre les observations pour vérifier le biais froid IPSL!)</a:t>
            </a:r>
          </a:p>
          <a:p>
            <a:pPr eaLnBrk="1" hangingPunct="1">
              <a:spcBef>
                <a:spcPct val="0"/>
              </a:spcBef>
            </a:pPr>
            <a:r>
              <a:rPr lang="fr-FR" altLang="fr-FR" sz="1200"/>
              <a:t>On passe de 22 simulations Pulsation à 22+38=60 simulations.  </a:t>
            </a:r>
          </a:p>
          <a:p>
            <a:pPr eaLnBrk="1" hangingPunct="1">
              <a:spcBef>
                <a:spcPct val="0"/>
              </a:spcBef>
            </a:pPr>
            <a:r>
              <a:rPr lang="fr-FR" altLang="fr-FR" sz="1200" b="1"/>
              <a:t>Toutes les simulations CMIP5 ont un EUC marqué </a:t>
            </a:r>
            <a:r>
              <a:rPr lang="fr-FR" altLang="fr-FR" sz="1200"/>
              <a:t>donc on les ajoute! </a:t>
            </a:r>
          </a:p>
          <a:p>
            <a:pPr eaLnBrk="1" hangingPunct="1">
              <a:spcBef>
                <a:spcPct val="0"/>
              </a:spcBef>
            </a:pPr>
            <a:r>
              <a:rPr lang="fr-FR" altLang="fr-FR" sz="1200" b="1">
                <a:solidFill>
                  <a:srgbClr val="0000FF"/>
                </a:solidFill>
              </a:rPr>
              <a:t>Pérou</a:t>
            </a:r>
            <a:r>
              <a:rPr lang="fr-FR" altLang="fr-FR" sz="1200"/>
              <a:t>: Pour la zone A du Pérou anciennement et à tort nommée « cold tong » et la zone B alongshore, on voit qu’à 120 mètre de profondeur, on a une pente quasi de 1 et un coefficient de corrélation de l’ordre de 0.6. On voit en surface pour la zone A que si on retire les quelques simulations extrêmement froides comme </a:t>
            </a:r>
            <a:r>
              <a:rPr lang="mr-IN" altLang="fr-FR" sz="1200"/>
              <a:t>CSIRO-Mk3-6-0</a:t>
            </a:r>
            <a:r>
              <a:rPr lang="fr-FR" altLang="fr-FR" sz="1200"/>
              <a:t>, on retrouve quasiment la même pente avec l’ensemble des simulations que celle qu’on avait avec les simulations Pulsation uniquement!</a:t>
            </a:r>
          </a:p>
          <a:p>
            <a:pPr lvl="1" eaLnBrk="1" hangingPunct="1">
              <a:spcBef>
                <a:spcPct val="0"/>
              </a:spcBef>
              <a:buFont typeface="Arial" panose="020B0604020202020204" pitchFamily="34" charset="0"/>
              <a:buChar char="•"/>
            </a:pPr>
            <a:r>
              <a:rPr lang="fr-FR" altLang="fr-FR" sz="1200">
                <a:solidFill>
                  <a:srgbClr val="008000"/>
                </a:solidFill>
              </a:rPr>
              <a:t>Pourquoi certaines simulations semblent sortir complètement des clous? A première vue ce sont les simulations de très basse résolution dans l’eau. </a:t>
            </a:r>
            <a:endParaRPr lang="fr-FR" altLang="fr-FR" sz="120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a:extLst>
              <a:ext uri="{FF2B5EF4-FFF2-40B4-BE49-F238E27FC236}">
                <a16:creationId xmlns:a16="http://schemas.microsoft.com/office/drawing/2014/main" id="{CDEC8537-0217-70EE-7C92-4106B13F161A}"/>
              </a:ext>
            </a:extLst>
          </p:cNvPr>
          <p:cNvSpPr>
            <a:spLocks noGrp="1"/>
          </p:cNvSpPr>
          <p:nvPr>
            <p:ph type="ctrTitle"/>
          </p:nvPr>
        </p:nvSpPr>
        <p:spPr>
          <a:xfrm>
            <a:off x="1524000" y="0"/>
            <a:ext cx="9144000" cy="393700"/>
          </a:xfrm>
        </p:spPr>
        <p:txBody>
          <a:bodyPr/>
          <a:lstStyle/>
          <a:p>
            <a:r>
              <a:rPr lang="fr-FR" altLang="fr-FR">
                <a:latin typeface="Calibri" panose="020F0502020204030204" pitchFamily="34" charset="0"/>
                <a:ea typeface="ＭＳ Ｐゴシック" panose="020B0600070205080204" pitchFamily="34" charset="-128"/>
              </a:rPr>
              <a:t>INTRODUCTION</a:t>
            </a:r>
          </a:p>
        </p:txBody>
      </p:sp>
      <p:sp>
        <p:nvSpPr>
          <p:cNvPr id="18434" name="ZoneTexte 3">
            <a:extLst>
              <a:ext uri="{FF2B5EF4-FFF2-40B4-BE49-F238E27FC236}">
                <a16:creationId xmlns:a16="http://schemas.microsoft.com/office/drawing/2014/main" id="{8381F876-CF6A-8044-452F-786376CF4D91}"/>
              </a:ext>
            </a:extLst>
          </p:cNvPr>
          <p:cNvSpPr txBox="1">
            <a:spLocks noChangeArrowheads="1"/>
          </p:cNvSpPr>
          <p:nvPr/>
        </p:nvSpPr>
        <p:spPr bwMode="auto">
          <a:xfrm>
            <a:off x="1914526" y="827089"/>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
        <p:nvSpPr>
          <p:cNvPr id="18435" name="ZoneTexte 3">
            <a:extLst>
              <a:ext uri="{FF2B5EF4-FFF2-40B4-BE49-F238E27FC236}">
                <a16:creationId xmlns:a16="http://schemas.microsoft.com/office/drawing/2014/main" id="{DE4ACBFA-7365-54A8-B295-7FDC29D3DBCF}"/>
              </a:ext>
            </a:extLst>
          </p:cNvPr>
          <p:cNvSpPr txBox="1">
            <a:spLocks noChangeArrowheads="1"/>
          </p:cNvSpPr>
          <p:nvPr/>
        </p:nvSpPr>
        <p:spPr bwMode="auto">
          <a:xfrm>
            <a:off x="1914526" y="333376"/>
            <a:ext cx="8024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1200">
              <a:solidFill>
                <a:srgbClr val="000000"/>
              </a:solidFill>
            </a:endParaRPr>
          </a:p>
          <a:p>
            <a:pPr eaLnBrk="1" hangingPunct="1">
              <a:spcBef>
                <a:spcPct val="0"/>
              </a:spcBef>
              <a:buFontTx/>
              <a:buNone/>
            </a:pPr>
            <a:endParaRPr lang="fr-FR" altLang="fr-FR" sz="1200">
              <a:solidFill>
                <a:srgbClr val="000000"/>
              </a:solidFill>
            </a:endParaRPr>
          </a:p>
          <a:p>
            <a:pPr eaLnBrk="1" hangingPunct="1">
              <a:spcBef>
                <a:spcPct val="0"/>
              </a:spcBef>
            </a:pPr>
            <a:r>
              <a:rPr lang="fr-FR" altLang="fr-FR" sz="1200">
                <a:solidFill>
                  <a:srgbClr val="000000"/>
                </a:solidFill>
              </a:rPr>
              <a:t>Importance de la circulation équatoriale pacifique dans l’OMZ</a:t>
            </a:r>
          </a:p>
          <a:p>
            <a:pPr eaLnBrk="1" hangingPunct="1">
              <a:spcBef>
                <a:spcPct val="0"/>
              </a:spcBef>
              <a:buFontTx/>
              <a:buNone/>
            </a:pPr>
            <a:endParaRPr lang="fr-FR" altLang="fr-FR" sz="1200">
              <a:solidFill>
                <a:srgbClr val="000000"/>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a:extLst>
              <a:ext uri="{FF2B5EF4-FFF2-40B4-BE49-F238E27FC236}">
                <a16:creationId xmlns:a16="http://schemas.microsoft.com/office/drawing/2014/main" id="{4176C5C0-699C-3733-502C-1764C6251069}"/>
              </a:ext>
            </a:extLst>
          </p:cNvPr>
          <p:cNvSpPr>
            <a:spLocks noGrp="1"/>
          </p:cNvSpPr>
          <p:nvPr>
            <p:ph type="ctrTitle"/>
          </p:nvPr>
        </p:nvSpPr>
        <p:spPr>
          <a:xfrm>
            <a:off x="1524000" y="0"/>
            <a:ext cx="9144000" cy="393700"/>
          </a:xfrm>
        </p:spPr>
        <p:txBody>
          <a:bodyPr/>
          <a:lstStyle/>
          <a:p>
            <a:r>
              <a:rPr lang="fr-FR" altLang="fr-FR">
                <a:latin typeface="Calibri" panose="020F0502020204030204" pitchFamily="34" charset="0"/>
                <a:ea typeface="ＭＳ Ｐゴシック" panose="020B0600070205080204" pitchFamily="34" charset="-128"/>
              </a:rPr>
              <a:t>Alimentation du PCUS / essentiellement EUC</a:t>
            </a:r>
            <a:endParaRPr lang="fr-FR" altLang="fr-FR">
              <a:latin typeface="Comic Sans MS" panose="030F0902030302020204" pitchFamily="66" charset="0"/>
              <a:ea typeface="ＭＳ Ｐゴシック" panose="020B0600070205080204" pitchFamily="34" charset="-128"/>
            </a:endParaRPr>
          </a:p>
        </p:txBody>
      </p:sp>
      <p:pic>
        <p:nvPicPr>
          <p:cNvPr id="23554" name="Image 2" descr="trajectory1_30S-10N_0-800m_p12n_bdy_soda2_2016_06_15.png">
            <a:extLst>
              <a:ext uri="{FF2B5EF4-FFF2-40B4-BE49-F238E27FC236}">
                <a16:creationId xmlns:a16="http://schemas.microsoft.com/office/drawing/2014/main" id="{B9BD78E0-655B-AD92-A764-AE8C90AD507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06726" y="3281364"/>
            <a:ext cx="23796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Image 4">
            <a:extLst>
              <a:ext uri="{FF2B5EF4-FFF2-40B4-BE49-F238E27FC236}">
                <a16:creationId xmlns:a16="http://schemas.microsoft.com/office/drawing/2014/main" id="{940EE6D3-10B3-443B-7EE1-976BE4F9C5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1326" y="393700"/>
            <a:ext cx="3281363"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Image 3" descr="bdy_soda2-tr12_quik_2000-2008_T_tra_West_0-500m.png">
            <a:extLst>
              <a:ext uri="{FF2B5EF4-FFF2-40B4-BE49-F238E27FC236}">
                <a16:creationId xmlns:a16="http://schemas.microsoft.com/office/drawing/2014/main" id="{4AE8EAC3-13DC-F4A8-4201-DE5E1350EA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4" y="1373188"/>
            <a:ext cx="3603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ZoneTexte 3">
            <a:extLst>
              <a:ext uri="{FF2B5EF4-FFF2-40B4-BE49-F238E27FC236}">
                <a16:creationId xmlns:a16="http://schemas.microsoft.com/office/drawing/2014/main" id="{DACA9B58-5067-8502-F234-96858DDB38B6}"/>
              </a:ext>
            </a:extLst>
          </p:cNvPr>
          <p:cNvSpPr txBox="1">
            <a:spLocks noChangeArrowheads="1"/>
          </p:cNvSpPr>
          <p:nvPr/>
        </p:nvSpPr>
        <p:spPr bwMode="auto">
          <a:xfrm>
            <a:off x="7970839" y="760414"/>
            <a:ext cx="2179637" cy="369887"/>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800" b="1" i="1">
                <a:solidFill>
                  <a:srgbClr val="008000"/>
                </a:solidFill>
              </a:rPr>
              <a:t>~90 % des particules</a:t>
            </a:r>
          </a:p>
        </p:txBody>
      </p:sp>
      <p:cxnSp>
        <p:nvCxnSpPr>
          <p:cNvPr id="15" name="Connecteur droit 14">
            <a:extLst>
              <a:ext uri="{FF2B5EF4-FFF2-40B4-BE49-F238E27FC236}">
                <a16:creationId xmlns:a16="http://schemas.microsoft.com/office/drawing/2014/main" id="{F8BB9AB9-32CD-D1D1-9CD7-1A02ED11BDC4}"/>
              </a:ext>
            </a:extLst>
          </p:cNvPr>
          <p:cNvCxnSpPr>
            <a:cxnSpLocks noChangeShapeType="1"/>
          </p:cNvCxnSpPr>
          <p:nvPr/>
        </p:nvCxnSpPr>
        <p:spPr bwMode="auto">
          <a:xfrm flipV="1">
            <a:off x="8420101" y="1130300"/>
            <a:ext cx="561975" cy="508000"/>
          </a:xfrm>
          <a:prstGeom prst="line">
            <a:avLst/>
          </a:prstGeom>
          <a:noFill/>
          <a:ln w="25400">
            <a:solidFill>
              <a:srgbClr val="008000"/>
            </a:solidFill>
            <a:round/>
            <a:headEnd/>
            <a:tailEnd/>
          </a:ln>
          <a:effectLst>
            <a:outerShdw blurRad="40000" dist="20000" dir="5400000" rotWithShape="0">
              <a:srgbClr val="808080">
                <a:alpha val="37999"/>
              </a:srgbClr>
            </a:outerShdw>
          </a:effectLst>
        </p:spPr>
      </p:cxnSp>
      <p:sp>
        <p:nvSpPr>
          <p:cNvPr id="16" name="Ellipse 15">
            <a:extLst>
              <a:ext uri="{FF2B5EF4-FFF2-40B4-BE49-F238E27FC236}">
                <a16:creationId xmlns:a16="http://schemas.microsoft.com/office/drawing/2014/main" id="{5D498890-25E5-E7BA-B827-06E011900AF3}"/>
              </a:ext>
            </a:extLst>
          </p:cNvPr>
          <p:cNvSpPr>
            <a:spLocks noChangeArrowheads="1"/>
          </p:cNvSpPr>
          <p:nvPr/>
        </p:nvSpPr>
        <p:spPr bwMode="auto">
          <a:xfrm>
            <a:off x="8193088" y="1635126"/>
            <a:ext cx="442912" cy="468313"/>
          </a:xfrm>
          <a:prstGeom prst="ellipse">
            <a:avLst/>
          </a:prstGeom>
          <a:noFill/>
          <a:ln w="15875">
            <a:solidFill>
              <a:srgbClr val="008000"/>
            </a:solidFill>
            <a:round/>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pic>
        <p:nvPicPr>
          <p:cNvPr id="23560" name="Image 4" descr="density1_section_99W_30S-10N_0-800m_p12n_bdy_soda2_2016_09_27.png">
            <a:extLst>
              <a:ext uri="{FF2B5EF4-FFF2-40B4-BE49-F238E27FC236}">
                <a16:creationId xmlns:a16="http://schemas.microsoft.com/office/drawing/2014/main" id="{FE977390-8332-2B12-0DFA-13E4A30F7A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48314" y="3092451"/>
            <a:ext cx="2192337"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Image 16" descr="density1_section_99W_30S-10N_0-800m_p12n_bdy_tr12n_quik_2016_09_27.png">
            <a:extLst>
              <a:ext uri="{FF2B5EF4-FFF2-40B4-BE49-F238E27FC236}">
                <a16:creationId xmlns:a16="http://schemas.microsoft.com/office/drawing/2014/main" id="{907052BA-4872-DE56-D2A2-B29B567B9A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0838" y="3171825"/>
            <a:ext cx="210185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a:extLst>
              <a:ext uri="{FF2B5EF4-FFF2-40B4-BE49-F238E27FC236}">
                <a16:creationId xmlns:a16="http://schemas.microsoft.com/office/drawing/2014/main" id="{50CA0175-24AC-70F1-679D-067CBE4D3E35}"/>
              </a:ext>
            </a:extLst>
          </p:cNvPr>
          <p:cNvSpPr>
            <a:spLocks noGrp="1"/>
          </p:cNvSpPr>
          <p:nvPr>
            <p:ph type="ctrTitle"/>
          </p:nvPr>
        </p:nvSpPr>
        <p:spPr>
          <a:xfrm>
            <a:off x="1524000" y="0"/>
            <a:ext cx="9144000" cy="393700"/>
          </a:xfrm>
        </p:spPr>
        <p:txBody>
          <a:bodyPr/>
          <a:lstStyle/>
          <a:p>
            <a:r>
              <a:rPr lang="fr-FR" altLang="fr-FR">
                <a:latin typeface="Calibri" panose="020F0502020204030204" pitchFamily="34" charset="0"/>
                <a:ea typeface="ＭＳ Ｐゴシック" panose="020B0600070205080204" pitchFamily="34" charset="-128"/>
              </a:rPr>
              <a:t>Simulation régionale / biais en température  </a:t>
            </a:r>
          </a:p>
        </p:txBody>
      </p:sp>
      <p:sp>
        <p:nvSpPr>
          <p:cNvPr id="25602" name="ZoneTexte 3">
            <a:extLst>
              <a:ext uri="{FF2B5EF4-FFF2-40B4-BE49-F238E27FC236}">
                <a16:creationId xmlns:a16="http://schemas.microsoft.com/office/drawing/2014/main" id="{4327D7C6-EB95-E5F2-628F-75243651C0A5}"/>
              </a:ext>
            </a:extLst>
          </p:cNvPr>
          <p:cNvSpPr txBox="1">
            <a:spLocks noChangeArrowheads="1"/>
          </p:cNvSpPr>
          <p:nvPr/>
        </p:nvSpPr>
        <p:spPr bwMode="auto">
          <a:xfrm>
            <a:off x="1914526" y="827089"/>
            <a:ext cx="802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fr-FR" altLang="fr-FR" sz="1400">
              <a:latin typeface="Comic Sans MS" panose="030F0902030302020204" pitchFamily="66"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2">
            <a:extLst>
              <a:ext uri="{FF2B5EF4-FFF2-40B4-BE49-F238E27FC236}">
                <a16:creationId xmlns:a16="http://schemas.microsoft.com/office/drawing/2014/main" id="{F0830068-230E-23D8-AAFC-1D2F342E3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601" y="4338638"/>
            <a:ext cx="20986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re 1">
            <a:extLst>
              <a:ext uri="{FF2B5EF4-FFF2-40B4-BE49-F238E27FC236}">
                <a16:creationId xmlns:a16="http://schemas.microsoft.com/office/drawing/2014/main" id="{420C57D8-20E0-90F2-9DB7-E60E1800912F}"/>
              </a:ext>
            </a:extLst>
          </p:cNvPr>
          <p:cNvSpPr>
            <a:spLocks noGrp="1"/>
          </p:cNvSpPr>
          <p:nvPr>
            <p:ph type="ctrTitle"/>
          </p:nvPr>
        </p:nvSpPr>
        <p:spPr>
          <a:xfrm>
            <a:off x="1524000" y="0"/>
            <a:ext cx="9144000" cy="393700"/>
          </a:xfrm>
        </p:spPr>
        <p:txBody>
          <a:bodyPr/>
          <a:lstStyle/>
          <a:p>
            <a:r>
              <a:rPr lang="fr-FR" altLang="fr-FR">
                <a:latin typeface="Comic Sans MS" panose="030F0902030302020204" pitchFamily="66" charset="0"/>
                <a:ea typeface="ＭＳ Ｐゴシック" panose="020B0600070205080204" pitchFamily="34" charset="-128"/>
              </a:rPr>
              <a:t>Tr12_quik+</a:t>
            </a:r>
            <a:r>
              <a:rPr lang="it-IT" altLang="fr-FR">
                <a:latin typeface="Comic Sans MS" panose="030F0902030302020204" pitchFamily="66" charset="0"/>
                <a:ea typeface="ＭＳ Ｐゴシック" panose="020B0600070205080204" pitchFamily="34" charset="-128"/>
              </a:rPr>
              <a:t>1.5°</a:t>
            </a:r>
            <a:r>
              <a:rPr lang="fr-FR" altLang="fr-FR">
                <a:latin typeface="Comic Sans MS" panose="030F0902030302020204" pitchFamily="66" charset="0"/>
                <a:ea typeface="ＭＳ Ｐゴシック" panose="020B0600070205080204" pitchFamily="34" charset="-128"/>
              </a:rPr>
              <a:t> / soda3-</a:t>
            </a:r>
            <a:r>
              <a:rPr lang="it-IT" altLang="fr-FR">
                <a:latin typeface="Comic Sans MS" panose="030F0902030302020204" pitchFamily="66" charset="0"/>
                <a:ea typeface="ＭＳ Ｐゴシック" panose="020B0600070205080204" pitchFamily="34" charset="-128"/>
              </a:rPr>
              <a:t>1.5°</a:t>
            </a:r>
            <a:endParaRPr lang="fr-FR" altLang="fr-FR">
              <a:latin typeface="Comic Sans MS" panose="030F0902030302020204" pitchFamily="66" charset="0"/>
              <a:ea typeface="ＭＳ Ｐゴシック" panose="020B0600070205080204" pitchFamily="34" charset="-128"/>
            </a:endParaRPr>
          </a:p>
        </p:txBody>
      </p:sp>
      <p:pic>
        <p:nvPicPr>
          <p:cNvPr id="26627" name="Image 2">
            <a:extLst>
              <a:ext uri="{FF2B5EF4-FFF2-40B4-BE49-F238E27FC236}">
                <a16:creationId xmlns:a16="http://schemas.microsoft.com/office/drawing/2014/main" id="{80520B58-5403-3B73-209D-940CF2779A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9801" y="4340226"/>
            <a:ext cx="20986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Image 5">
            <a:extLst>
              <a:ext uri="{FF2B5EF4-FFF2-40B4-BE49-F238E27FC236}">
                <a16:creationId xmlns:a16="http://schemas.microsoft.com/office/drawing/2014/main" id="{E41C1786-41C7-0D9F-3F9F-37274FAAAF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8189" y="4338638"/>
            <a:ext cx="33559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 2">
            <a:extLst>
              <a:ext uri="{FF2B5EF4-FFF2-40B4-BE49-F238E27FC236}">
                <a16:creationId xmlns:a16="http://schemas.microsoft.com/office/drawing/2014/main" id="{4226DF9E-46DC-6A92-14D3-1EEA083130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15276" y="4338638"/>
            <a:ext cx="33559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Image 1">
            <a:extLst>
              <a:ext uri="{FF2B5EF4-FFF2-40B4-BE49-F238E27FC236}">
                <a16:creationId xmlns:a16="http://schemas.microsoft.com/office/drawing/2014/main" id="{D8250B6E-D048-5AAD-40E8-C238AE7D3C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746126"/>
            <a:ext cx="3986213"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age 10">
            <a:extLst>
              <a:ext uri="{FF2B5EF4-FFF2-40B4-BE49-F238E27FC236}">
                <a16:creationId xmlns:a16="http://schemas.microsoft.com/office/drawing/2014/main" id="{599F4A3F-90E5-E048-F275-EC071A0564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2493963"/>
            <a:ext cx="3986213"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11" descr="bdy_soda3.3.1_5dy_ocean_or_T-1.5degre-soda3.3.1_5dy_ocean_or_2000-2008_T_tra_75_levels.png">
            <a:extLst>
              <a:ext uri="{FF2B5EF4-FFF2-40B4-BE49-F238E27FC236}">
                <a16:creationId xmlns:a16="http://schemas.microsoft.com/office/drawing/2014/main" id="{64FBD83F-6BBF-CAF5-95F3-80C75F0B49D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08738" y="746126"/>
            <a:ext cx="3987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12">
            <a:extLst>
              <a:ext uri="{FF2B5EF4-FFF2-40B4-BE49-F238E27FC236}">
                <a16:creationId xmlns:a16="http://schemas.microsoft.com/office/drawing/2014/main" id="{5D0CECE8-AC02-7605-6976-BC75AECF75B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08738" y="2493963"/>
            <a:ext cx="39878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ZoneTexte 15">
            <a:extLst>
              <a:ext uri="{FF2B5EF4-FFF2-40B4-BE49-F238E27FC236}">
                <a16:creationId xmlns:a16="http://schemas.microsoft.com/office/drawing/2014/main" id="{6079AF46-497F-672D-C629-FA02ECEEB61E}"/>
              </a:ext>
            </a:extLst>
          </p:cNvPr>
          <p:cNvSpPr txBox="1">
            <a:spLocks noChangeArrowheads="1"/>
          </p:cNvSpPr>
          <p:nvPr/>
        </p:nvSpPr>
        <p:spPr bwMode="auto">
          <a:xfrm>
            <a:off x="5353051" y="1422401"/>
            <a:ext cx="1292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latin typeface="Comic Sans MS" panose="030F0902030302020204" pitchFamily="66" charset="0"/>
              </a:rPr>
              <a:t>Les 75 niveaux</a:t>
            </a:r>
          </a:p>
          <a:p>
            <a:pPr algn="ctr" eaLnBrk="1" hangingPunct="1">
              <a:spcBef>
                <a:spcPct val="0"/>
              </a:spcBef>
              <a:buFontTx/>
              <a:buNone/>
            </a:pPr>
            <a:r>
              <a:rPr lang="fr-FR" altLang="fr-FR" sz="1200" b="1">
                <a:latin typeface="Comic Sans MS" panose="030F0902030302020204" pitchFamily="66" charset="0"/>
              </a:rPr>
              <a:t>(debug)</a:t>
            </a:r>
          </a:p>
        </p:txBody>
      </p:sp>
      <p:sp>
        <p:nvSpPr>
          <p:cNvPr id="26635" name="ZoneTexte 15">
            <a:extLst>
              <a:ext uri="{FF2B5EF4-FFF2-40B4-BE49-F238E27FC236}">
                <a16:creationId xmlns:a16="http://schemas.microsoft.com/office/drawing/2014/main" id="{70618162-70E2-E014-3172-077CA2FC7E16}"/>
              </a:ext>
            </a:extLst>
          </p:cNvPr>
          <p:cNvSpPr txBox="1">
            <a:spLocks noChangeArrowheads="1"/>
          </p:cNvSpPr>
          <p:nvPr/>
        </p:nvSpPr>
        <p:spPr bwMode="auto">
          <a:xfrm>
            <a:off x="5680076" y="3217864"/>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b="1">
                <a:latin typeface="Comic Sans MS" panose="030F0902030302020204" pitchFamily="66" charset="0"/>
              </a:rPr>
              <a:t>500 m</a:t>
            </a:r>
          </a:p>
        </p:txBody>
      </p:sp>
      <p:sp>
        <p:nvSpPr>
          <p:cNvPr id="26636" name="ZoneTexte 15">
            <a:extLst>
              <a:ext uri="{FF2B5EF4-FFF2-40B4-BE49-F238E27FC236}">
                <a16:creationId xmlns:a16="http://schemas.microsoft.com/office/drawing/2014/main" id="{FEF237D4-1045-4126-374A-9DD0676149E0}"/>
              </a:ext>
            </a:extLst>
          </p:cNvPr>
          <p:cNvSpPr txBox="1">
            <a:spLocks noChangeArrowheads="1"/>
          </p:cNvSpPr>
          <p:nvPr/>
        </p:nvSpPr>
        <p:spPr bwMode="auto">
          <a:xfrm>
            <a:off x="5680076" y="5503864"/>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b="1">
                <a:latin typeface="Comic Sans MS" panose="030F0902030302020204" pitchFamily="66" charset="0"/>
              </a:rPr>
              <a:t>300 m</a:t>
            </a:r>
          </a:p>
        </p:txBody>
      </p:sp>
      <p:sp>
        <p:nvSpPr>
          <p:cNvPr id="14" name="ZoneTexte 13">
            <a:extLst>
              <a:ext uri="{FF2B5EF4-FFF2-40B4-BE49-F238E27FC236}">
                <a16:creationId xmlns:a16="http://schemas.microsoft.com/office/drawing/2014/main" id="{F89A1681-6ABE-064B-26EB-653F357F92F7}"/>
              </a:ext>
            </a:extLst>
          </p:cNvPr>
          <p:cNvSpPr txBox="1"/>
          <p:nvPr/>
        </p:nvSpPr>
        <p:spPr>
          <a:xfrm>
            <a:off x="2222085" y="438151"/>
            <a:ext cx="2515433" cy="307777"/>
          </a:xfrm>
          <a:prstGeom prst="rect">
            <a:avLst/>
          </a:prstGeom>
          <a:solidFill>
            <a:schemeClr val="tx2">
              <a:lumMod val="40000"/>
              <a:lumOff val="60000"/>
            </a:schemeClr>
          </a:solidFill>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fr-FR" altLang="fr-FR" sz="1400">
                <a:latin typeface="Comic Sans MS" panose="030F0902030302020204" pitchFamily="66" charset="0"/>
              </a:rPr>
              <a:t>Tr12_quik </a:t>
            </a:r>
            <a:r>
              <a:rPr lang="mr-IN" altLang="fr-FR" sz="1400">
                <a:latin typeface="Comic Sans MS" panose="030F0902030302020204" pitchFamily="66" charset="0"/>
              </a:rPr>
              <a:t>–</a:t>
            </a:r>
            <a:r>
              <a:rPr lang="fr-FR" altLang="fr-FR" sz="1400">
                <a:latin typeface="Comic Sans MS" panose="030F0902030302020204" pitchFamily="66" charset="0"/>
              </a:rPr>
              <a:t> tr12_quik+</a:t>
            </a:r>
            <a:r>
              <a:rPr lang="it-IT" altLang="fr-FR" sz="1400">
                <a:latin typeface="Comic Sans MS" panose="030F0902030302020204" pitchFamily="66" charset="0"/>
              </a:rPr>
              <a:t>1.5°</a:t>
            </a:r>
            <a:endParaRPr lang="fr-FR" altLang="fr-FR" sz="1400" b="1">
              <a:solidFill>
                <a:srgbClr val="FF0000"/>
              </a:solidFill>
              <a:latin typeface="Comic Sans MS" panose="030F0902030302020204" pitchFamily="66" charset="0"/>
            </a:endParaRPr>
          </a:p>
        </p:txBody>
      </p:sp>
      <p:sp>
        <p:nvSpPr>
          <p:cNvPr id="15" name="ZoneTexte 14">
            <a:extLst>
              <a:ext uri="{FF2B5EF4-FFF2-40B4-BE49-F238E27FC236}">
                <a16:creationId xmlns:a16="http://schemas.microsoft.com/office/drawing/2014/main" id="{DF63E9B1-1A0E-E07F-B92B-458F4B57A506}"/>
              </a:ext>
            </a:extLst>
          </p:cNvPr>
          <p:cNvSpPr txBox="1"/>
          <p:nvPr/>
        </p:nvSpPr>
        <p:spPr>
          <a:xfrm>
            <a:off x="7353612" y="438151"/>
            <a:ext cx="1872629" cy="307777"/>
          </a:xfrm>
          <a:prstGeom prst="rect">
            <a:avLst/>
          </a:prstGeom>
          <a:solidFill>
            <a:schemeClr val="tx2">
              <a:lumMod val="40000"/>
              <a:lumOff val="60000"/>
            </a:schemeClr>
          </a:solidFill>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fr-FR" altLang="fr-FR" sz="1400">
                <a:latin typeface="Comic Sans MS" panose="030F0902030302020204" pitchFamily="66" charset="0"/>
              </a:rPr>
              <a:t>Soda3-1.5° </a:t>
            </a:r>
            <a:r>
              <a:rPr lang="mr-IN" altLang="fr-FR" sz="1400">
                <a:latin typeface="Comic Sans MS" panose="030F0902030302020204" pitchFamily="66" charset="0"/>
              </a:rPr>
              <a:t>–</a:t>
            </a:r>
            <a:r>
              <a:rPr lang="fr-FR" altLang="fr-FR" sz="1400">
                <a:latin typeface="Comic Sans MS" panose="030F0902030302020204" pitchFamily="66" charset="0"/>
              </a:rPr>
              <a:t> soda3</a:t>
            </a:r>
            <a:endParaRPr lang="fr-FR" altLang="fr-FR" sz="1400" b="1">
              <a:solidFill>
                <a:srgbClr val="FF0000"/>
              </a:solidFill>
              <a:latin typeface="Comic Sans MS" panose="030F0902030302020204" pitchFamily="66"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age 2">
            <a:extLst>
              <a:ext uri="{FF2B5EF4-FFF2-40B4-BE49-F238E27FC236}">
                <a16:creationId xmlns:a16="http://schemas.microsoft.com/office/drawing/2014/main" id="{FE8B9DD0-EFC0-8A4B-504E-40FE3BDADD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1401" y="879475"/>
            <a:ext cx="20986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re 1">
            <a:extLst>
              <a:ext uri="{FF2B5EF4-FFF2-40B4-BE49-F238E27FC236}">
                <a16:creationId xmlns:a16="http://schemas.microsoft.com/office/drawing/2014/main" id="{67F94CD9-04CD-5E47-F43A-8B7E3C8830DC}"/>
              </a:ext>
            </a:extLst>
          </p:cNvPr>
          <p:cNvSpPr>
            <a:spLocks noGrp="1"/>
          </p:cNvSpPr>
          <p:nvPr>
            <p:ph type="ctrTitle"/>
          </p:nvPr>
        </p:nvSpPr>
        <p:spPr>
          <a:xfrm>
            <a:off x="1524000" y="0"/>
            <a:ext cx="9144000" cy="393700"/>
          </a:xfrm>
        </p:spPr>
        <p:txBody>
          <a:bodyPr/>
          <a:lstStyle/>
          <a:p>
            <a:r>
              <a:rPr lang="fr-FR" altLang="fr-FR">
                <a:latin typeface="Comic Sans MS" panose="030F0902030302020204" pitchFamily="66" charset="0"/>
                <a:ea typeface="ＭＳ Ｐゴシック" panose="020B0600070205080204" pitchFamily="34" charset="-128"/>
              </a:rPr>
              <a:t>Tr12_quik+</a:t>
            </a:r>
            <a:r>
              <a:rPr lang="it-IT" altLang="fr-FR">
                <a:latin typeface="Comic Sans MS" panose="030F0902030302020204" pitchFamily="66" charset="0"/>
                <a:ea typeface="ＭＳ Ｐゴシック" panose="020B0600070205080204" pitchFamily="34" charset="-128"/>
              </a:rPr>
              <a:t>1.5°</a:t>
            </a:r>
            <a:r>
              <a:rPr lang="fr-FR" altLang="fr-FR">
                <a:latin typeface="Comic Sans MS" panose="030F0902030302020204" pitchFamily="66" charset="0"/>
                <a:ea typeface="ＭＳ Ｐゴシック" panose="020B0600070205080204" pitchFamily="34" charset="-128"/>
              </a:rPr>
              <a:t> / soda3-</a:t>
            </a:r>
            <a:r>
              <a:rPr lang="it-IT" altLang="fr-FR">
                <a:latin typeface="Comic Sans MS" panose="030F0902030302020204" pitchFamily="66" charset="0"/>
                <a:ea typeface="ＭＳ Ｐゴシック" panose="020B0600070205080204" pitchFamily="34" charset="-128"/>
              </a:rPr>
              <a:t>1.5°</a:t>
            </a:r>
            <a:endParaRPr lang="fr-FR" altLang="fr-FR">
              <a:latin typeface="Comic Sans MS" panose="030F0902030302020204" pitchFamily="66" charset="0"/>
              <a:ea typeface="ＭＳ Ｐゴシック" panose="020B0600070205080204" pitchFamily="34" charset="-128"/>
            </a:endParaRPr>
          </a:p>
        </p:txBody>
      </p:sp>
      <p:pic>
        <p:nvPicPr>
          <p:cNvPr id="27651" name="Image 2">
            <a:extLst>
              <a:ext uri="{FF2B5EF4-FFF2-40B4-BE49-F238E27FC236}">
                <a16:creationId xmlns:a16="http://schemas.microsoft.com/office/drawing/2014/main" id="{47D0ADD9-5B75-76F5-65E9-7DF166E272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4801" y="879476"/>
            <a:ext cx="20986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Image 2">
            <a:extLst>
              <a:ext uri="{FF2B5EF4-FFF2-40B4-BE49-F238E27FC236}">
                <a16:creationId xmlns:a16="http://schemas.microsoft.com/office/drawing/2014/main" id="{13B957A4-8BAF-9688-A487-947EF59920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0939" y="3786188"/>
            <a:ext cx="20986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Image 5">
            <a:extLst>
              <a:ext uri="{FF2B5EF4-FFF2-40B4-BE49-F238E27FC236}">
                <a16:creationId xmlns:a16="http://schemas.microsoft.com/office/drawing/2014/main" id="{69F313B5-C3DF-19DF-097D-F2CE131426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74801" y="3786188"/>
            <a:ext cx="20986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Image 2">
            <a:extLst>
              <a:ext uri="{FF2B5EF4-FFF2-40B4-BE49-F238E27FC236}">
                <a16:creationId xmlns:a16="http://schemas.microsoft.com/office/drawing/2014/main" id="{39FC8F94-6CBD-4793-3761-CEF23AD87D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29614" y="879475"/>
            <a:ext cx="20970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Image 2">
            <a:extLst>
              <a:ext uri="{FF2B5EF4-FFF2-40B4-BE49-F238E27FC236}">
                <a16:creationId xmlns:a16="http://schemas.microsoft.com/office/drawing/2014/main" id="{A376119B-754B-85AE-8CAC-8AFCFA9A3C8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29614" y="3786188"/>
            <a:ext cx="20970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2">
            <a:extLst>
              <a:ext uri="{FF2B5EF4-FFF2-40B4-BE49-F238E27FC236}">
                <a16:creationId xmlns:a16="http://schemas.microsoft.com/office/drawing/2014/main" id="{B8DB6F8F-A755-B0B0-FADB-31A70F025C9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68725" y="879476"/>
            <a:ext cx="20970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Image 5">
            <a:extLst>
              <a:ext uri="{FF2B5EF4-FFF2-40B4-BE49-F238E27FC236}">
                <a16:creationId xmlns:a16="http://schemas.microsoft.com/office/drawing/2014/main" id="{21F6D6D9-DA2F-CF7B-B6E1-AC303BE38B7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68725" y="3786188"/>
            <a:ext cx="209708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a:extLst>
              <a:ext uri="{FF2B5EF4-FFF2-40B4-BE49-F238E27FC236}">
                <a16:creationId xmlns:a16="http://schemas.microsoft.com/office/drawing/2014/main" id="{133FDCFA-C55F-1BBE-4DC1-944880365AB4}"/>
              </a:ext>
            </a:extLst>
          </p:cNvPr>
          <p:cNvSpPr txBox="1"/>
          <p:nvPr/>
        </p:nvSpPr>
        <p:spPr>
          <a:xfrm>
            <a:off x="4693823" y="571501"/>
            <a:ext cx="2515433" cy="307777"/>
          </a:xfrm>
          <a:prstGeom prst="rect">
            <a:avLst/>
          </a:prstGeom>
          <a:solidFill>
            <a:schemeClr val="tx2">
              <a:lumMod val="40000"/>
              <a:lumOff val="60000"/>
            </a:schemeClr>
          </a:solidFill>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fr-FR" altLang="fr-FR" sz="1400">
                <a:latin typeface="Comic Sans MS" panose="030F0902030302020204" pitchFamily="66" charset="0"/>
              </a:rPr>
              <a:t>Tr12_quik </a:t>
            </a:r>
            <a:r>
              <a:rPr lang="mr-IN" altLang="fr-FR" sz="1400">
                <a:latin typeface="Comic Sans MS" panose="030F0902030302020204" pitchFamily="66" charset="0"/>
              </a:rPr>
              <a:t>–</a:t>
            </a:r>
            <a:r>
              <a:rPr lang="fr-FR" altLang="fr-FR" sz="1400">
                <a:latin typeface="Comic Sans MS" panose="030F0902030302020204" pitchFamily="66" charset="0"/>
              </a:rPr>
              <a:t> tr12_quik+</a:t>
            </a:r>
            <a:r>
              <a:rPr lang="it-IT" altLang="fr-FR" sz="1400">
                <a:latin typeface="Comic Sans MS" panose="030F0902030302020204" pitchFamily="66" charset="0"/>
              </a:rPr>
              <a:t>1.5°</a:t>
            </a:r>
            <a:endParaRPr lang="fr-FR" altLang="fr-FR" sz="1400" b="1">
              <a:solidFill>
                <a:srgbClr val="FF0000"/>
              </a:solidFill>
              <a:latin typeface="Comic Sans MS" panose="030F0902030302020204" pitchFamily="66" charset="0"/>
            </a:endParaRPr>
          </a:p>
        </p:txBody>
      </p:sp>
      <p:sp>
        <p:nvSpPr>
          <p:cNvPr id="20" name="ZoneTexte 19">
            <a:extLst>
              <a:ext uri="{FF2B5EF4-FFF2-40B4-BE49-F238E27FC236}">
                <a16:creationId xmlns:a16="http://schemas.microsoft.com/office/drawing/2014/main" id="{8CFF49FC-42D9-83D5-F2BA-53A79C983FE6}"/>
              </a:ext>
            </a:extLst>
          </p:cNvPr>
          <p:cNvSpPr txBox="1"/>
          <p:nvPr/>
        </p:nvSpPr>
        <p:spPr>
          <a:xfrm>
            <a:off x="5015224" y="3457576"/>
            <a:ext cx="1872629" cy="307777"/>
          </a:xfrm>
          <a:prstGeom prst="rect">
            <a:avLst/>
          </a:prstGeom>
          <a:solidFill>
            <a:schemeClr val="tx2">
              <a:lumMod val="40000"/>
              <a:lumOff val="60000"/>
            </a:schemeClr>
          </a:solidFill>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fr-FR" altLang="fr-FR" sz="1400">
                <a:latin typeface="Comic Sans MS" panose="030F0902030302020204" pitchFamily="66" charset="0"/>
              </a:rPr>
              <a:t>Soda3-1.5° </a:t>
            </a:r>
            <a:r>
              <a:rPr lang="mr-IN" altLang="fr-FR" sz="1400">
                <a:latin typeface="Comic Sans MS" panose="030F0902030302020204" pitchFamily="66" charset="0"/>
              </a:rPr>
              <a:t>–</a:t>
            </a:r>
            <a:r>
              <a:rPr lang="fr-FR" altLang="fr-FR" sz="1400">
                <a:latin typeface="Comic Sans MS" panose="030F0902030302020204" pitchFamily="66" charset="0"/>
              </a:rPr>
              <a:t> soda3</a:t>
            </a:r>
            <a:endParaRPr lang="fr-FR" altLang="fr-FR" sz="1400" b="1">
              <a:solidFill>
                <a:srgbClr val="FF0000"/>
              </a:solidFill>
              <a:latin typeface="Comic Sans MS" panose="030F0902030302020204" pitchFamily="66" charset="0"/>
            </a:endParaRPr>
          </a:p>
        </p:txBody>
      </p:sp>
      <p:sp>
        <p:nvSpPr>
          <p:cNvPr id="21" name="ZoneTexte 20">
            <a:extLst>
              <a:ext uri="{FF2B5EF4-FFF2-40B4-BE49-F238E27FC236}">
                <a16:creationId xmlns:a16="http://schemas.microsoft.com/office/drawing/2014/main" id="{F46297D7-F8BD-F9FE-CCAA-B044A49B1B9B}"/>
              </a:ext>
            </a:extLst>
          </p:cNvPr>
          <p:cNvSpPr txBox="1">
            <a:spLocks noChangeArrowheads="1"/>
          </p:cNvSpPr>
          <p:nvPr/>
        </p:nvSpPr>
        <p:spPr bwMode="auto">
          <a:xfrm>
            <a:off x="2590800" y="6305551"/>
            <a:ext cx="7423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0000FF"/>
                </a:solidFill>
                <a:latin typeface="Comic Sans MS" panose="030F0902030302020204" pitchFamily="66" charset="0"/>
              </a:rPr>
              <a:t>La même perturbation en température dans le cœur de l’EUC a des conséquences ~2 fois plus fortes dans le run soda3 que dans le run tr12_quik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C66970E-AEAC-37D2-9C4B-A7F17D01E2C0}"/>
              </a:ext>
            </a:extLst>
          </p:cNvPr>
          <p:cNvGraphicFramePr>
            <a:graphicFrameLocks noGrp="1"/>
          </p:cNvGraphicFramePr>
          <p:nvPr/>
        </p:nvGraphicFramePr>
        <p:xfrm>
          <a:off x="1816100" y="881063"/>
          <a:ext cx="8637588" cy="5570538"/>
        </p:xfrm>
        <a:graphic>
          <a:graphicData uri="http://schemas.openxmlformats.org/drawingml/2006/table">
            <a:tbl>
              <a:tblPr/>
              <a:tblGrid>
                <a:gridCol w="1439863">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1438275">
                  <a:extLst>
                    <a:ext uri="{9D8B030D-6E8A-4147-A177-3AD203B41FA5}">
                      <a16:colId xmlns:a16="http://schemas.microsoft.com/office/drawing/2014/main" val="20003"/>
                    </a:ext>
                  </a:extLst>
                </a:gridCol>
                <a:gridCol w="1439862">
                  <a:extLst>
                    <a:ext uri="{9D8B030D-6E8A-4147-A177-3AD203B41FA5}">
                      <a16:colId xmlns:a16="http://schemas.microsoft.com/office/drawing/2014/main" val="20004"/>
                    </a:ext>
                  </a:extLst>
                </a:gridCol>
                <a:gridCol w="1439863">
                  <a:extLst>
                    <a:ext uri="{9D8B030D-6E8A-4147-A177-3AD203B41FA5}">
                      <a16:colId xmlns:a16="http://schemas.microsoft.com/office/drawing/2014/main" val="20005"/>
                    </a:ext>
                  </a:extLst>
                </a:gridCol>
              </a:tblGrid>
              <a:tr h="322225">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soda3-1.5° - soda3</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0428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3"/>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5"/>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6"/>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7"/>
                      <a:srcRect/>
                      <a:stretch>
                        <a:fillRect/>
                      </a:stretch>
                    </a:blipFill>
                  </a:tcPr>
                </a:tc>
                <a:extLst>
                  <a:ext uri="{0D108BD9-81ED-4DB2-BD59-A6C34878D82A}">
                    <a16:rowId xmlns:a16="http://schemas.microsoft.com/office/drawing/2014/main" val="10001"/>
                  </a:ext>
                </a:extLst>
              </a:tr>
              <a:tr h="36573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SST</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-70m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-120m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-300m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2397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8"/>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9"/>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0"/>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1"/>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2"/>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3"/>
                      <a:srcRect/>
                      <a:stretch>
                        <a:fillRect/>
                      </a:stretch>
                    </a:blipFill>
                  </a:tcPr>
                </a:tc>
                <a:extLst>
                  <a:ext uri="{0D108BD9-81ED-4DB2-BD59-A6C34878D82A}">
                    <a16:rowId xmlns:a16="http://schemas.microsoft.com/office/drawing/2014/main" val="10003"/>
                  </a:ext>
                </a:extLst>
              </a:tr>
              <a:tr h="600006">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tr12n_quik + 1.5° </a:t>
                      </a:r>
                      <a:r>
                        <a:rPr kumimoji="0" lang="mr-IN" altLang="fr-FR" sz="1400" b="1" i="0" u="none" strike="noStrike" cap="none" normalizeH="0" baseline="0">
                          <a:ln>
                            <a:noFill/>
                          </a:ln>
                          <a:solidFill>
                            <a:srgbClr val="000000"/>
                          </a:solidFill>
                          <a:effectLst/>
                          <a:latin typeface="Mangal" panose="02040503050203030202" pitchFamily="18" charset="0"/>
                          <a:ea typeface="ＭＳ Ｐゴシック" panose="020B0600070205080204" pitchFamily="34" charset="-128"/>
                        </a:rPr>
                        <a:t>–</a:t>
                      </a:r>
                      <a:r>
                        <a:rPr kumimoji="0" lang="fr-FR" altLang="fr-FR" sz="14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tr12n_quik</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
        <p:nvSpPr>
          <p:cNvPr id="28707" name="Titre 1">
            <a:extLst>
              <a:ext uri="{FF2B5EF4-FFF2-40B4-BE49-F238E27FC236}">
                <a16:creationId xmlns:a16="http://schemas.microsoft.com/office/drawing/2014/main" id="{840062B0-460F-1C92-3D4F-46F8A84F3AC4}"/>
              </a:ext>
            </a:extLst>
          </p:cNvPr>
          <p:cNvSpPr>
            <a:spLocks noGrp="1"/>
          </p:cNvSpPr>
          <p:nvPr>
            <p:ph type="ctrTitle"/>
          </p:nvPr>
        </p:nvSpPr>
        <p:spPr>
          <a:xfrm>
            <a:off x="1524000" y="0"/>
            <a:ext cx="9144000" cy="393700"/>
          </a:xfrm>
        </p:spPr>
        <p:txBody>
          <a:bodyPr/>
          <a:lstStyle/>
          <a:p>
            <a:r>
              <a:rPr lang="fr-FR" altLang="fr-FR">
                <a:latin typeface="Comic Sans MS" panose="030F0902030302020204" pitchFamily="66" charset="0"/>
                <a:ea typeface="ＭＳ Ｐゴシック" panose="020B0600070205080204" pitchFamily="34" charset="-128"/>
              </a:rPr>
              <a:t>IV – Refroidissement grande échelle sur l’ensemble du domaine</a:t>
            </a:r>
          </a:p>
        </p:txBody>
      </p:sp>
      <p:sp>
        <p:nvSpPr>
          <p:cNvPr id="28708" name="ZoneTexte 15">
            <a:extLst>
              <a:ext uri="{FF2B5EF4-FFF2-40B4-BE49-F238E27FC236}">
                <a16:creationId xmlns:a16="http://schemas.microsoft.com/office/drawing/2014/main" id="{FDFB1276-69BA-54C5-65BB-8313987A358F}"/>
              </a:ext>
            </a:extLst>
          </p:cNvPr>
          <p:cNvSpPr txBox="1">
            <a:spLocks noChangeArrowheads="1"/>
          </p:cNvSpPr>
          <p:nvPr/>
        </p:nvSpPr>
        <p:spPr bwMode="auto">
          <a:xfrm>
            <a:off x="3240088" y="396876"/>
            <a:ext cx="566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latin typeface="Comic Sans MS" panose="030F0902030302020204" pitchFamily="66" charset="0"/>
              </a:rPr>
              <a:t>Plus précisément sur les 500 premiers mètres de l’ensemble du domaine</a:t>
            </a:r>
            <a:r>
              <a:rPr lang="mr-IN" altLang="fr-FR" sz="1200" b="1">
                <a:latin typeface="Comic Sans MS" panose="030F0902030302020204" pitchFamily="66" charset="0"/>
              </a:rPr>
              <a:t>…</a:t>
            </a:r>
            <a:r>
              <a:rPr lang="fr-FR" altLang="fr-FR" sz="1200" b="1">
                <a:latin typeface="Comic Sans MS" panose="030F0902030302020204" pitchFamily="66" charset="0"/>
              </a:rPr>
              <a:t> </a:t>
            </a:r>
          </a:p>
          <a:p>
            <a:pPr algn="ctr" eaLnBrk="1" hangingPunct="1">
              <a:spcBef>
                <a:spcPct val="0"/>
              </a:spcBef>
              <a:buFontTx/>
              <a:buNone/>
            </a:pPr>
            <a:r>
              <a:rPr lang="fr-FR" altLang="fr-FR" sz="1200" b="1">
                <a:latin typeface="Comic Sans MS" panose="030F0902030302020204" pitchFamily="66" charset="0"/>
              </a:rPr>
              <a:t>Echelle plus large (-4° / +4°)</a:t>
            </a:r>
          </a:p>
        </p:txBody>
      </p:sp>
      <p:sp>
        <p:nvSpPr>
          <p:cNvPr id="6" name="ZoneTexte 5">
            <a:extLst>
              <a:ext uri="{FF2B5EF4-FFF2-40B4-BE49-F238E27FC236}">
                <a16:creationId xmlns:a16="http://schemas.microsoft.com/office/drawing/2014/main" id="{036F6EA0-4457-A402-5779-B5BAF63B3844}"/>
              </a:ext>
            </a:extLst>
          </p:cNvPr>
          <p:cNvSpPr txBox="1">
            <a:spLocks noChangeArrowheads="1"/>
          </p:cNvSpPr>
          <p:nvPr/>
        </p:nvSpPr>
        <p:spPr bwMode="auto">
          <a:xfrm>
            <a:off x="1816100" y="6159501"/>
            <a:ext cx="8637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0000FF"/>
                </a:solidFill>
                <a:latin typeface="Comic Sans MS" panose="030F0902030302020204" pitchFamily="66" charset="0"/>
              </a:rPr>
              <a:t>On voit l’importance des termes de rappel en surface (faible différence entre les SST)</a:t>
            </a:r>
          </a:p>
          <a:p>
            <a:pPr algn="ctr" eaLnBrk="1" hangingPunct="1">
              <a:spcBef>
                <a:spcPct val="0"/>
              </a:spcBef>
              <a:buFontTx/>
              <a:buNone/>
            </a:pPr>
            <a:r>
              <a:rPr lang="fr-FR" altLang="fr-FR" sz="1200" b="1">
                <a:solidFill>
                  <a:srgbClr val="0000FF"/>
                </a:solidFill>
                <a:latin typeface="Comic Sans MS" panose="030F0902030302020204" pitchFamily="66" charset="0"/>
              </a:rPr>
              <a:t>Alors que très fortes différences en profondeur </a:t>
            </a:r>
          </a:p>
          <a:p>
            <a:pPr algn="ctr" eaLnBrk="1" hangingPunct="1">
              <a:spcBef>
                <a:spcPct val="0"/>
              </a:spcBef>
              <a:buFontTx/>
              <a:buNone/>
            </a:pPr>
            <a:r>
              <a:rPr lang="fr-FR" altLang="fr-FR" sz="1200" b="1">
                <a:solidFill>
                  <a:srgbClr val="0000FF"/>
                </a:solidFill>
                <a:latin typeface="Comic Sans MS" panose="030F0902030302020204" pitchFamily="66" charset="0"/>
              </a:rPr>
              <a:t>=&gt; nécessité de regarder en profondeur cette alimentation</a:t>
            </a:r>
          </a:p>
        </p:txBody>
      </p:sp>
      <p:sp>
        <p:nvSpPr>
          <p:cNvPr id="28710" name="ZoneTexte 15">
            <a:extLst>
              <a:ext uri="{FF2B5EF4-FFF2-40B4-BE49-F238E27FC236}">
                <a16:creationId xmlns:a16="http://schemas.microsoft.com/office/drawing/2014/main" id="{1A998473-BB1A-72A6-5825-1E004BE4A227}"/>
              </a:ext>
            </a:extLst>
          </p:cNvPr>
          <p:cNvSpPr txBox="1">
            <a:spLocks noChangeArrowheads="1"/>
          </p:cNvSpPr>
          <p:nvPr/>
        </p:nvSpPr>
        <p:spPr bwMode="auto">
          <a:xfrm>
            <a:off x="1524000" y="4100514"/>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FF0000"/>
                </a:solidFill>
                <a:latin typeface="Comic Sans MS" panose="030F0902030302020204" pitchFamily="66" charset="0"/>
              </a:rPr>
              <a:t>Mini:     -1.2°                     -2.6°	                        -1.9°                        -1.5°                        -0.6°                       -0.2°</a:t>
            </a:r>
          </a:p>
        </p:txBody>
      </p:sp>
      <p:sp>
        <p:nvSpPr>
          <p:cNvPr id="28711" name="ZoneTexte 15">
            <a:extLst>
              <a:ext uri="{FF2B5EF4-FFF2-40B4-BE49-F238E27FC236}">
                <a16:creationId xmlns:a16="http://schemas.microsoft.com/office/drawing/2014/main" id="{024DD85A-8DD8-DC04-7047-05000340E786}"/>
              </a:ext>
            </a:extLst>
          </p:cNvPr>
          <p:cNvSpPr txBox="1">
            <a:spLocks noChangeArrowheads="1"/>
          </p:cNvSpPr>
          <p:nvPr/>
        </p:nvSpPr>
        <p:spPr bwMode="auto">
          <a:xfrm>
            <a:off x="1524000" y="1679576"/>
            <a:ext cx="922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FF0000"/>
                </a:solidFill>
                <a:latin typeface="Comic Sans MS" panose="030F0902030302020204" pitchFamily="66" charset="0"/>
              </a:rPr>
              <a:t>Mini:	  -1.5°                        -2.8	°                       -2.5°                       -2.3°                        -1.5°                         -0.8°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3C57625-C3BE-DBF8-B86D-371D450EE7F4}"/>
              </a:ext>
            </a:extLst>
          </p:cNvPr>
          <p:cNvGraphicFramePr>
            <a:graphicFrameLocks noGrp="1"/>
          </p:cNvGraphicFramePr>
          <p:nvPr/>
        </p:nvGraphicFramePr>
        <p:xfrm>
          <a:off x="1816100" y="881063"/>
          <a:ext cx="8637588" cy="5570538"/>
        </p:xfrm>
        <a:graphic>
          <a:graphicData uri="http://schemas.openxmlformats.org/drawingml/2006/table">
            <a:tbl>
              <a:tblPr/>
              <a:tblGrid>
                <a:gridCol w="1439863">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1438275">
                  <a:extLst>
                    <a:ext uri="{9D8B030D-6E8A-4147-A177-3AD203B41FA5}">
                      <a16:colId xmlns:a16="http://schemas.microsoft.com/office/drawing/2014/main" val="20003"/>
                    </a:ext>
                  </a:extLst>
                </a:gridCol>
                <a:gridCol w="1439862">
                  <a:extLst>
                    <a:ext uri="{9D8B030D-6E8A-4147-A177-3AD203B41FA5}">
                      <a16:colId xmlns:a16="http://schemas.microsoft.com/office/drawing/2014/main" val="20004"/>
                    </a:ext>
                  </a:extLst>
                </a:gridCol>
                <a:gridCol w="1439863">
                  <a:extLst>
                    <a:ext uri="{9D8B030D-6E8A-4147-A177-3AD203B41FA5}">
                      <a16:colId xmlns:a16="http://schemas.microsoft.com/office/drawing/2014/main" val="20005"/>
                    </a:ext>
                  </a:extLst>
                </a:gridCol>
              </a:tblGrid>
              <a:tr h="322225">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soda3-1.5° - soda3</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0428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2"/>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3"/>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5"/>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6"/>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7"/>
                      <a:srcRect/>
                      <a:stretch>
                        <a:fillRect/>
                      </a:stretch>
                    </a:blipFill>
                  </a:tcPr>
                </a:tc>
                <a:extLst>
                  <a:ext uri="{0D108BD9-81ED-4DB2-BD59-A6C34878D82A}">
                    <a16:rowId xmlns:a16="http://schemas.microsoft.com/office/drawing/2014/main" val="10001"/>
                  </a:ext>
                </a:extLst>
              </a:tr>
              <a:tr h="36573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SST</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C09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-70m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-120m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-200m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-300m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-500m</a:t>
                      </a: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2397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8"/>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9"/>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0"/>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1"/>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2"/>
                      <a:srcRect/>
                      <a:stretch>
                        <a:fillRect/>
                      </a:stretch>
                    </a:blip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13"/>
                      <a:srcRect/>
                      <a:stretch>
                        <a:fillRect/>
                      </a:stretch>
                    </a:blipFill>
                  </a:tcPr>
                </a:tc>
                <a:extLst>
                  <a:ext uri="{0D108BD9-81ED-4DB2-BD59-A6C34878D82A}">
                    <a16:rowId xmlns:a16="http://schemas.microsoft.com/office/drawing/2014/main" val="10003"/>
                  </a:ext>
                </a:extLst>
              </a:tr>
              <a:tr h="600006">
                <a:tc gridSpan="6">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tr12n_quik </a:t>
                      </a:r>
                      <a:r>
                        <a:rPr kumimoji="0" lang="mr-IN" altLang="fr-FR" sz="1400" b="1" i="0" u="none" strike="noStrike" cap="none" normalizeH="0" baseline="0">
                          <a:ln>
                            <a:noFill/>
                          </a:ln>
                          <a:solidFill>
                            <a:srgbClr val="000000"/>
                          </a:solidFill>
                          <a:effectLst/>
                          <a:latin typeface="Mangal" panose="02040503050203030202" pitchFamily="18" charset="0"/>
                          <a:ea typeface="ＭＳ Ｐゴシック" panose="020B0600070205080204" pitchFamily="34" charset="-128"/>
                        </a:rPr>
                        <a:t>–</a:t>
                      </a:r>
                      <a:r>
                        <a:rPr kumimoji="0" lang="fr-FR" altLang="fr-FR" sz="14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 soda3</a:t>
                      </a:r>
                    </a:p>
                  </a:txBody>
                  <a:tcPr marL="91444" marR="91444"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
        <p:nvSpPr>
          <p:cNvPr id="29731" name="Titre 1">
            <a:extLst>
              <a:ext uri="{FF2B5EF4-FFF2-40B4-BE49-F238E27FC236}">
                <a16:creationId xmlns:a16="http://schemas.microsoft.com/office/drawing/2014/main" id="{E01F86DE-74BA-B4A6-91E7-279F6C8E868D}"/>
              </a:ext>
            </a:extLst>
          </p:cNvPr>
          <p:cNvSpPr>
            <a:spLocks noGrp="1"/>
          </p:cNvSpPr>
          <p:nvPr>
            <p:ph type="ctrTitle"/>
          </p:nvPr>
        </p:nvSpPr>
        <p:spPr>
          <a:xfrm>
            <a:off x="1524000" y="0"/>
            <a:ext cx="9144000" cy="393700"/>
          </a:xfrm>
        </p:spPr>
        <p:txBody>
          <a:bodyPr/>
          <a:lstStyle/>
          <a:p>
            <a:r>
              <a:rPr lang="fr-FR" altLang="fr-FR">
                <a:latin typeface="Comic Sans MS" panose="030F0902030302020204" pitchFamily="66" charset="0"/>
                <a:ea typeface="ＭＳ Ｐゴシック" panose="020B0600070205080204" pitchFamily="34" charset="-128"/>
              </a:rPr>
              <a:t>IV – Refroidissement grande échelle sur l’ensemble du domaine</a:t>
            </a:r>
          </a:p>
        </p:txBody>
      </p:sp>
      <p:sp>
        <p:nvSpPr>
          <p:cNvPr id="29732" name="ZoneTexte 15">
            <a:extLst>
              <a:ext uri="{FF2B5EF4-FFF2-40B4-BE49-F238E27FC236}">
                <a16:creationId xmlns:a16="http://schemas.microsoft.com/office/drawing/2014/main" id="{242E7373-9A6E-03B1-BD4F-362ECE86FC01}"/>
              </a:ext>
            </a:extLst>
          </p:cNvPr>
          <p:cNvSpPr txBox="1">
            <a:spLocks noChangeArrowheads="1"/>
          </p:cNvSpPr>
          <p:nvPr/>
        </p:nvSpPr>
        <p:spPr bwMode="auto">
          <a:xfrm>
            <a:off x="3240088" y="396876"/>
            <a:ext cx="56626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latin typeface="Comic Sans MS" panose="030F0902030302020204" pitchFamily="66" charset="0"/>
              </a:rPr>
              <a:t>Plus précisément sur les 500 premiers mètres de l’ensemble du domaine</a:t>
            </a:r>
            <a:r>
              <a:rPr lang="mr-IN" altLang="fr-FR" sz="1200" b="1">
                <a:latin typeface="Comic Sans MS" panose="030F0902030302020204" pitchFamily="66" charset="0"/>
              </a:rPr>
              <a:t>…</a:t>
            </a:r>
            <a:r>
              <a:rPr lang="fr-FR" altLang="fr-FR" sz="1200" b="1">
                <a:latin typeface="Comic Sans MS" panose="030F0902030302020204" pitchFamily="66" charset="0"/>
              </a:rPr>
              <a:t> </a:t>
            </a:r>
          </a:p>
          <a:p>
            <a:pPr algn="ctr" eaLnBrk="1" hangingPunct="1">
              <a:spcBef>
                <a:spcPct val="0"/>
              </a:spcBef>
              <a:buFontTx/>
              <a:buNone/>
            </a:pPr>
            <a:r>
              <a:rPr lang="fr-FR" altLang="fr-FR" sz="1200" b="1">
                <a:latin typeface="Comic Sans MS" panose="030F0902030302020204" pitchFamily="66" charset="0"/>
              </a:rPr>
              <a:t>Echelle plus large (-4° / +4°)</a:t>
            </a:r>
          </a:p>
        </p:txBody>
      </p:sp>
      <p:sp>
        <p:nvSpPr>
          <p:cNvPr id="6" name="ZoneTexte 5">
            <a:extLst>
              <a:ext uri="{FF2B5EF4-FFF2-40B4-BE49-F238E27FC236}">
                <a16:creationId xmlns:a16="http://schemas.microsoft.com/office/drawing/2014/main" id="{305EAB94-2AB2-CAA6-61CC-6E169321EC62}"/>
              </a:ext>
            </a:extLst>
          </p:cNvPr>
          <p:cNvSpPr txBox="1">
            <a:spLocks noChangeArrowheads="1"/>
          </p:cNvSpPr>
          <p:nvPr/>
        </p:nvSpPr>
        <p:spPr bwMode="auto">
          <a:xfrm>
            <a:off x="1816100" y="6159501"/>
            <a:ext cx="8637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0000FF"/>
                </a:solidFill>
                <a:latin typeface="Comic Sans MS" panose="030F0902030302020204" pitchFamily="66" charset="0"/>
              </a:rPr>
              <a:t>On voit l’importance des termes de rappel en surface (faible différence entre les SST)</a:t>
            </a:r>
          </a:p>
          <a:p>
            <a:pPr algn="ctr" eaLnBrk="1" hangingPunct="1">
              <a:spcBef>
                <a:spcPct val="0"/>
              </a:spcBef>
              <a:buFontTx/>
              <a:buNone/>
            </a:pPr>
            <a:r>
              <a:rPr lang="fr-FR" altLang="fr-FR" sz="1200" b="1">
                <a:solidFill>
                  <a:srgbClr val="0000FF"/>
                </a:solidFill>
                <a:latin typeface="Comic Sans MS" panose="030F0902030302020204" pitchFamily="66" charset="0"/>
              </a:rPr>
              <a:t>Alors que très fortes différences en profondeur </a:t>
            </a:r>
          </a:p>
          <a:p>
            <a:pPr algn="ctr" eaLnBrk="1" hangingPunct="1">
              <a:spcBef>
                <a:spcPct val="0"/>
              </a:spcBef>
              <a:buFontTx/>
              <a:buNone/>
            </a:pPr>
            <a:r>
              <a:rPr lang="fr-FR" altLang="fr-FR" sz="1200" b="1">
                <a:solidFill>
                  <a:srgbClr val="0000FF"/>
                </a:solidFill>
                <a:latin typeface="Comic Sans MS" panose="030F0902030302020204" pitchFamily="66" charset="0"/>
              </a:rPr>
              <a:t>=&gt; nécessité de regarder en profondeur cette alimentation</a:t>
            </a:r>
          </a:p>
        </p:txBody>
      </p:sp>
      <p:sp>
        <p:nvSpPr>
          <p:cNvPr id="29734" name="ZoneTexte 15">
            <a:extLst>
              <a:ext uri="{FF2B5EF4-FFF2-40B4-BE49-F238E27FC236}">
                <a16:creationId xmlns:a16="http://schemas.microsoft.com/office/drawing/2014/main" id="{254483D4-7A4C-AE6A-8627-025EEC65662C}"/>
              </a:ext>
            </a:extLst>
          </p:cNvPr>
          <p:cNvSpPr txBox="1">
            <a:spLocks noChangeArrowheads="1"/>
          </p:cNvSpPr>
          <p:nvPr/>
        </p:nvSpPr>
        <p:spPr bwMode="auto">
          <a:xfrm>
            <a:off x="1524000" y="4100514"/>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FF0000"/>
                </a:solidFill>
                <a:latin typeface="Comic Sans MS" panose="030F0902030302020204" pitchFamily="66" charset="0"/>
              </a:rPr>
              <a:t>Mini:     -4..4°                     -7.4°	                        -5.9°                        -6.6°                        -5.8°                       -4.3°</a:t>
            </a:r>
          </a:p>
        </p:txBody>
      </p:sp>
      <p:sp>
        <p:nvSpPr>
          <p:cNvPr id="29735" name="ZoneTexte 15">
            <a:extLst>
              <a:ext uri="{FF2B5EF4-FFF2-40B4-BE49-F238E27FC236}">
                <a16:creationId xmlns:a16="http://schemas.microsoft.com/office/drawing/2014/main" id="{DACC1124-84D6-B906-FDBF-99B6F723B61E}"/>
              </a:ext>
            </a:extLst>
          </p:cNvPr>
          <p:cNvSpPr txBox="1">
            <a:spLocks noChangeArrowheads="1"/>
          </p:cNvSpPr>
          <p:nvPr/>
        </p:nvSpPr>
        <p:spPr bwMode="auto">
          <a:xfrm>
            <a:off x="1524000" y="1679576"/>
            <a:ext cx="922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1200">
                <a:solidFill>
                  <a:srgbClr val="FF0000"/>
                </a:solidFill>
                <a:latin typeface="Comic Sans MS" panose="030F0902030302020204" pitchFamily="66" charset="0"/>
              </a:rPr>
              <a:t>Mini:	  -1.5°                        -2.8	°                       -2.5°                       -2.3°                        -1.5°                         -0.8°</a:t>
            </a:r>
          </a:p>
        </p:txBody>
      </p:sp>
      <p:sp>
        <p:nvSpPr>
          <p:cNvPr id="9" name="ZoneTexte 4">
            <a:extLst>
              <a:ext uri="{FF2B5EF4-FFF2-40B4-BE49-F238E27FC236}">
                <a16:creationId xmlns:a16="http://schemas.microsoft.com/office/drawing/2014/main" id="{1A093227-E986-4168-3AA7-F7FC174DDCE0}"/>
              </a:ext>
            </a:extLst>
          </p:cNvPr>
          <p:cNvSpPr txBox="1">
            <a:spLocks noChangeArrowheads="1"/>
          </p:cNvSpPr>
          <p:nvPr/>
        </p:nvSpPr>
        <p:spPr bwMode="auto">
          <a:xfrm>
            <a:off x="7645400" y="881064"/>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FF0000"/>
                </a:solidFill>
                <a:latin typeface="Comic Sans MS" panose="030F0902030302020204" pitchFamily="66" charset="0"/>
              </a:rPr>
              <a:t>Global:-130 PW    EUC=-233PW</a:t>
            </a:r>
          </a:p>
        </p:txBody>
      </p:sp>
      <p:sp>
        <p:nvSpPr>
          <p:cNvPr id="10" name="ZoneTexte 4">
            <a:extLst>
              <a:ext uri="{FF2B5EF4-FFF2-40B4-BE49-F238E27FC236}">
                <a16:creationId xmlns:a16="http://schemas.microsoft.com/office/drawing/2014/main" id="{02D7F05F-E8E3-806E-4880-95A1441CD1E0}"/>
              </a:ext>
            </a:extLst>
          </p:cNvPr>
          <p:cNvSpPr txBox="1">
            <a:spLocks noChangeArrowheads="1"/>
          </p:cNvSpPr>
          <p:nvPr/>
        </p:nvSpPr>
        <p:spPr bwMode="auto">
          <a:xfrm>
            <a:off x="7645400" y="5883276"/>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1200" b="1">
                <a:solidFill>
                  <a:srgbClr val="FF0000"/>
                </a:solidFill>
                <a:latin typeface="Comic Sans MS" panose="030F0902030302020204" pitchFamily="66" charset="0"/>
              </a:rPr>
              <a:t>Global:+22PW    EUC=-138PW</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1">
            <a:extLst>
              <a:ext uri="{FF2B5EF4-FFF2-40B4-BE49-F238E27FC236}">
                <a16:creationId xmlns:a16="http://schemas.microsoft.com/office/drawing/2014/main" id="{A52972D8-F039-57C1-D5D4-89F18A3A86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3901" y="1565275"/>
            <a:ext cx="30321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Image 1">
            <a:extLst>
              <a:ext uri="{FF2B5EF4-FFF2-40B4-BE49-F238E27FC236}">
                <a16:creationId xmlns:a16="http://schemas.microsoft.com/office/drawing/2014/main" id="{346B5613-89B9-A0A2-0C4C-7C022E4B2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65275"/>
            <a:ext cx="3030538"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Image 2">
            <a:extLst>
              <a:ext uri="{FF2B5EF4-FFF2-40B4-BE49-F238E27FC236}">
                <a16:creationId xmlns:a16="http://schemas.microsoft.com/office/drawing/2014/main" id="{E52B197B-48E6-31BE-39F7-F26E489B00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26225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re 1">
            <a:extLst>
              <a:ext uri="{FF2B5EF4-FFF2-40B4-BE49-F238E27FC236}">
                <a16:creationId xmlns:a16="http://schemas.microsoft.com/office/drawing/2014/main" id="{8885E5BD-F662-DBAE-A35D-5C43D4900C60}"/>
              </a:ext>
            </a:extLst>
          </p:cNvPr>
          <p:cNvSpPr>
            <a:spLocks noGrp="1"/>
          </p:cNvSpPr>
          <p:nvPr>
            <p:ph type="ctrTitle"/>
          </p:nvPr>
        </p:nvSpPr>
        <p:spPr>
          <a:xfrm>
            <a:off x="1524000" y="0"/>
            <a:ext cx="9144000" cy="393700"/>
          </a:xfrm>
        </p:spPr>
        <p:txBody>
          <a:bodyPr/>
          <a:lstStyle/>
          <a:p>
            <a:pPr algn="r"/>
            <a:r>
              <a:rPr lang="fr-FR" altLang="fr-FR" sz="1400">
                <a:solidFill>
                  <a:srgbClr val="000000"/>
                </a:solidFill>
                <a:latin typeface="Calibri" panose="020F0502020204030204" pitchFamily="34" charset="0"/>
                <a:ea typeface="ＭＳ Ｐゴシック" panose="020B0600070205080204" pitchFamily="34" charset="-128"/>
              </a:rPr>
              <a:t> </a:t>
            </a:r>
            <a:r>
              <a:rPr lang="fr-FR" altLang="fr-FR" sz="1400">
                <a:solidFill>
                  <a:srgbClr val="FF0000"/>
                </a:solidFill>
                <a:latin typeface="Calibri" panose="020F0502020204030204" pitchFamily="34" charset="0"/>
                <a:ea typeface="ＭＳ Ｐゴシック" panose="020B0600070205080204" pitchFamily="34" charset="-128"/>
              </a:rPr>
              <a:t>PERU</a:t>
            </a:r>
            <a:r>
              <a:rPr lang="fr-FR" altLang="fr-FR" sz="1400">
                <a:solidFill>
                  <a:srgbClr val="000000"/>
                </a:solidFill>
                <a:latin typeface="Calibri" panose="020F0502020204030204" pitchFamily="34" charset="0"/>
                <a:ea typeface="ＭＳ Ｐゴシック" panose="020B0600070205080204" pitchFamily="34" charset="-128"/>
              </a:rPr>
              <a:t> (Pulsation</a:t>
            </a:r>
            <a:r>
              <a:rPr lang="fr-FR" altLang="fr-FR" sz="1400">
                <a:solidFill>
                  <a:srgbClr val="FF0000"/>
                </a:solidFill>
                <a:latin typeface="Calibri" panose="020F0502020204030204" pitchFamily="34" charset="0"/>
                <a:ea typeface="ＭＳ Ｐゴシック" panose="020B0600070205080204" pitchFamily="34" charset="-128"/>
              </a:rPr>
              <a:t> </a:t>
            </a:r>
            <a:r>
              <a:rPr lang="fr-FR" altLang="fr-FR" sz="1400">
                <a:solidFill>
                  <a:srgbClr val="000000"/>
                </a:solidFill>
                <a:latin typeface="Calibri" panose="020F0502020204030204" pitchFamily="34" charset="0"/>
                <a:ea typeface="ＭＳ Ｐゴシック" panose="020B0600070205080204" pitchFamily="34" charset="-128"/>
              </a:rPr>
              <a:t>+ CMIP5)</a:t>
            </a:r>
            <a:endParaRPr lang="fr-FR" altLang="fr-FR">
              <a:latin typeface="Comic Sans MS" panose="030F0902030302020204" pitchFamily="66" charset="0"/>
              <a:ea typeface="ＭＳ Ｐゴシック" panose="020B0600070205080204" pitchFamily="34" charset="-128"/>
            </a:endParaRPr>
          </a:p>
        </p:txBody>
      </p:sp>
      <p:sp>
        <p:nvSpPr>
          <p:cNvPr id="13" name="ZoneTexte 12">
            <a:extLst>
              <a:ext uri="{FF2B5EF4-FFF2-40B4-BE49-F238E27FC236}">
                <a16:creationId xmlns:a16="http://schemas.microsoft.com/office/drawing/2014/main" id="{BCA05061-C381-39D5-57B5-C764BCF516E1}"/>
              </a:ext>
            </a:extLst>
          </p:cNvPr>
          <p:cNvSpPr txBox="1">
            <a:spLocks noChangeArrowheads="1"/>
          </p:cNvSpPr>
          <p:nvPr/>
        </p:nvSpPr>
        <p:spPr bwMode="auto">
          <a:xfrm>
            <a:off x="2882900" y="3659189"/>
            <a:ext cx="1263650"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cdo</a:t>
            </a:r>
            <a:r>
              <a:rPr lang="fr-FR" sz="1200" dirty="0"/>
              <a:t> 075)</a:t>
            </a:r>
          </a:p>
        </p:txBody>
      </p:sp>
      <p:sp>
        <p:nvSpPr>
          <p:cNvPr id="17" name="ZoneTexte 16">
            <a:extLst>
              <a:ext uri="{FF2B5EF4-FFF2-40B4-BE49-F238E27FC236}">
                <a16:creationId xmlns:a16="http://schemas.microsoft.com/office/drawing/2014/main" id="{B83B6FE6-4891-6C12-D00F-9881211C7E95}"/>
              </a:ext>
            </a:extLst>
          </p:cNvPr>
          <p:cNvSpPr txBox="1">
            <a:spLocks noChangeArrowheads="1"/>
          </p:cNvSpPr>
          <p:nvPr/>
        </p:nvSpPr>
        <p:spPr bwMode="auto">
          <a:xfrm>
            <a:off x="4811713" y="363538"/>
            <a:ext cx="2754312" cy="830262"/>
          </a:xfrm>
          <a:prstGeom prst="rect">
            <a:avLst/>
          </a:prstGeom>
          <a:solidFill>
            <a:schemeClr val="bg2">
              <a:lumMod val="75000"/>
              <a:alpha val="25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171450" indent="-171450" eaLnBrk="1" hangingPunct="1">
              <a:buFont typeface="Arial"/>
              <a:buChar char="•"/>
              <a:defRPr/>
            </a:pPr>
            <a:r>
              <a:rPr lang="fr-FR" sz="1200" b="1" dirty="0">
                <a:solidFill>
                  <a:srgbClr val="0000FF"/>
                </a:solidFill>
                <a:latin typeface="+mj-lt"/>
              </a:rPr>
              <a:t>Pour le PERU On retient :</a:t>
            </a:r>
          </a:p>
          <a:p>
            <a:pPr marL="914400" lvl="1" indent="-171450" eaLnBrk="1" hangingPunct="1">
              <a:buFont typeface="Arial"/>
              <a:buChar char="•"/>
              <a:defRPr/>
            </a:pPr>
            <a:r>
              <a:rPr lang="fr-FR" sz="1200" b="1" dirty="0">
                <a:solidFill>
                  <a:srgbClr val="0000FF"/>
                </a:solidFill>
                <a:latin typeface="+mj-lt"/>
                <a:cs typeface="ＭＳ Ｐゴシック" charset="0"/>
              </a:rPr>
              <a:t>ZONES </a:t>
            </a:r>
            <a:r>
              <a:rPr lang="fr-FR" sz="1200" b="1" dirty="0" err="1">
                <a:solidFill>
                  <a:srgbClr val="FF0000"/>
                </a:solidFill>
                <a:latin typeface="+mj-lt"/>
                <a:cs typeface="ＭＳ Ｐゴシック" charset="0"/>
              </a:rPr>
              <a:t>upA</a:t>
            </a:r>
            <a:r>
              <a:rPr lang="fr-FR" sz="1200" b="1" dirty="0">
                <a:solidFill>
                  <a:srgbClr val="FF0000"/>
                </a:solidFill>
                <a:latin typeface="+mj-lt"/>
                <a:cs typeface="ＭＳ Ｐゴシック" charset="0"/>
              </a:rPr>
              <a:t> et </a:t>
            </a:r>
            <a:r>
              <a:rPr lang="fr-FR" sz="1200" b="1" dirty="0" err="1">
                <a:solidFill>
                  <a:srgbClr val="FF0000"/>
                </a:solidFill>
                <a:latin typeface="+mj-lt"/>
                <a:cs typeface="ＭＳ Ｐゴシック" charset="0"/>
              </a:rPr>
              <a:t>upBas</a:t>
            </a:r>
            <a:endParaRPr lang="fr-FR" sz="1200" b="1" dirty="0">
              <a:solidFill>
                <a:srgbClr val="FF0000"/>
              </a:solidFill>
              <a:latin typeface="+mj-lt"/>
              <a:cs typeface="ＭＳ Ｐゴシック" charset="0"/>
            </a:endParaRPr>
          </a:p>
          <a:p>
            <a:pPr marL="914400" lvl="1" indent="-171450" eaLnBrk="1" hangingPunct="1">
              <a:buFont typeface="Arial"/>
              <a:buChar char="•"/>
              <a:defRPr/>
            </a:pPr>
            <a:r>
              <a:rPr lang="fr-FR" sz="1200" b="1" dirty="0">
                <a:solidFill>
                  <a:srgbClr val="0000FF"/>
                </a:solidFill>
                <a:latin typeface="+mj-lt"/>
                <a:cs typeface="ＭＳ Ｐゴシック" charset="0"/>
              </a:rPr>
              <a:t> </a:t>
            </a:r>
            <a:r>
              <a:rPr lang="fr-FR" sz="1200" b="1" dirty="0">
                <a:solidFill>
                  <a:srgbClr val="0000FF"/>
                </a:solidFill>
                <a:latin typeface="+mj-lt"/>
                <a:cs typeface="Comic Sans MS" charset="0"/>
              </a:rPr>
              <a:t>Profondeur </a:t>
            </a:r>
            <a:r>
              <a:rPr lang="fr-FR" sz="1200" b="1" dirty="0">
                <a:solidFill>
                  <a:srgbClr val="FF0000"/>
                </a:solidFill>
                <a:latin typeface="+mj-lt"/>
                <a:cs typeface="Comic Sans MS" charset="0"/>
              </a:rPr>
              <a:t>120m </a:t>
            </a:r>
          </a:p>
          <a:p>
            <a:pPr marL="914400" lvl="1" indent="-171450" eaLnBrk="1" hangingPunct="1">
              <a:buFont typeface="Arial"/>
              <a:buChar char="•"/>
              <a:defRPr/>
            </a:pPr>
            <a:r>
              <a:rPr lang="fr-FR" sz="1200" b="1" dirty="0">
                <a:solidFill>
                  <a:srgbClr val="0000FF"/>
                </a:solidFill>
                <a:latin typeface="+mj-lt"/>
                <a:cs typeface="Comic Sans MS" charset="0"/>
              </a:rPr>
              <a:t>Section </a:t>
            </a:r>
            <a:r>
              <a:rPr lang="fr-FR" sz="1200" b="1" dirty="0">
                <a:solidFill>
                  <a:srgbClr val="FF0000"/>
                </a:solidFill>
                <a:latin typeface="+mj-lt"/>
                <a:cs typeface="Comic Sans MS" charset="0"/>
              </a:rPr>
              <a:t>110.5W</a:t>
            </a:r>
          </a:p>
        </p:txBody>
      </p:sp>
      <p:sp>
        <p:nvSpPr>
          <p:cNvPr id="18" name="Rectangle 17">
            <a:extLst>
              <a:ext uri="{FF2B5EF4-FFF2-40B4-BE49-F238E27FC236}">
                <a16:creationId xmlns:a16="http://schemas.microsoft.com/office/drawing/2014/main" id="{86156E63-7F87-576D-8A6F-239CD37CDDB5}"/>
              </a:ext>
            </a:extLst>
          </p:cNvPr>
          <p:cNvSpPr>
            <a:spLocks noChangeArrowheads="1"/>
          </p:cNvSpPr>
          <p:nvPr/>
        </p:nvSpPr>
        <p:spPr bwMode="auto">
          <a:xfrm>
            <a:off x="6186488" y="3059114"/>
            <a:ext cx="1173162"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pic>
        <p:nvPicPr>
          <p:cNvPr id="30728" name="Image 1">
            <a:extLst>
              <a:ext uri="{FF2B5EF4-FFF2-40B4-BE49-F238E27FC236}">
                <a16:creationId xmlns:a16="http://schemas.microsoft.com/office/drawing/2014/main" id="{6B463335-BDCC-C908-E233-BB54326BAC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6489" y="1565275"/>
            <a:ext cx="303053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a:extLst>
              <a:ext uri="{FF2B5EF4-FFF2-40B4-BE49-F238E27FC236}">
                <a16:creationId xmlns:a16="http://schemas.microsoft.com/office/drawing/2014/main" id="{C65A5BF1-E790-78D5-129B-667FA650890F}"/>
              </a:ext>
            </a:extLst>
          </p:cNvPr>
          <p:cNvSpPr txBox="1">
            <a:spLocks noChangeArrowheads="1"/>
          </p:cNvSpPr>
          <p:nvPr/>
        </p:nvSpPr>
        <p:spPr bwMode="auto">
          <a:xfrm>
            <a:off x="5891213" y="3659189"/>
            <a:ext cx="1263650"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upBas</a:t>
            </a:r>
            <a:r>
              <a:rPr lang="fr-FR" sz="1200" dirty="0"/>
              <a:t> (</a:t>
            </a:r>
            <a:r>
              <a:rPr lang="fr-FR" sz="1200" dirty="0" err="1"/>
              <a:t>scipy</a:t>
            </a:r>
            <a:r>
              <a:rPr lang="fr-FR" sz="1200" dirty="0"/>
              <a:t> 025)</a:t>
            </a:r>
          </a:p>
        </p:txBody>
      </p:sp>
      <p:sp>
        <p:nvSpPr>
          <p:cNvPr id="23" name="ZoneTexte 22">
            <a:extLst>
              <a:ext uri="{FF2B5EF4-FFF2-40B4-BE49-F238E27FC236}">
                <a16:creationId xmlns:a16="http://schemas.microsoft.com/office/drawing/2014/main" id="{EAAD73FE-2898-053E-3622-89DBB23E3E8F}"/>
              </a:ext>
            </a:extLst>
          </p:cNvPr>
          <p:cNvSpPr txBox="1">
            <a:spLocks noChangeArrowheads="1"/>
          </p:cNvSpPr>
          <p:nvPr/>
        </p:nvSpPr>
        <p:spPr bwMode="auto">
          <a:xfrm>
            <a:off x="8804276" y="3659189"/>
            <a:ext cx="1262063" cy="276225"/>
          </a:xfrm>
          <a:prstGeom prst="rect">
            <a:avLst/>
          </a:prstGeom>
          <a:solidFill>
            <a:schemeClr val="bg2">
              <a:lumMod val="75000"/>
              <a:alpha val="64000"/>
            </a:schemeClr>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fr-FR" sz="1200" dirty="0" err="1"/>
              <a:t>upB</a:t>
            </a:r>
            <a:r>
              <a:rPr lang="fr-FR" sz="1200" dirty="0"/>
              <a:t> (</a:t>
            </a:r>
            <a:r>
              <a:rPr lang="fr-FR" sz="1200" dirty="0" err="1"/>
              <a:t>scipy</a:t>
            </a:r>
            <a:r>
              <a:rPr lang="fr-FR" sz="1200" dirty="0"/>
              <a:t> 025)</a:t>
            </a:r>
          </a:p>
        </p:txBody>
      </p:sp>
      <p:sp>
        <p:nvSpPr>
          <p:cNvPr id="24" name="Rectangle 23">
            <a:extLst>
              <a:ext uri="{FF2B5EF4-FFF2-40B4-BE49-F238E27FC236}">
                <a16:creationId xmlns:a16="http://schemas.microsoft.com/office/drawing/2014/main" id="{A3E9370B-3433-F8CA-DC10-AAF8D7C33928}"/>
              </a:ext>
            </a:extLst>
          </p:cNvPr>
          <p:cNvSpPr>
            <a:spLocks noChangeArrowheads="1"/>
          </p:cNvSpPr>
          <p:nvPr/>
        </p:nvSpPr>
        <p:spPr bwMode="auto">
          <a:xfrm>
            <a:off x="9126538" y="3059114"/>
            <a:ext cx="1173162" cy="198437"/>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
        <p:nvSpPr>
          <p:cNvPr id="25" name="Rectangle 24">
            <a:extLst>
              <a:ext uri="{FF2B5EF4-FFF2-40B4-BE49-F238E27FC236}">
                <a16:creationId xmlns:a16="http://schemas.microsoft.com/office/drawing/2014/main" id="{3DDC2175-1D16-CBD3-470B-27AA59A36A75}"/>
              </a:ext>
            </a:extLst>
          </p:cNvPr>
          <p:cNvSpPr>
            <a:spLocks noChangeArrowheads="1"/>
          </p:cNvSpPr>
          <p:nvPr/>
        </p:nvSpPr>
        <p:spPr bwMode="auto">
          <a:xfrm>
            <a:off x="6186488" y="2416175"/>
            <a:ext cx="1173162" cy="198438"/>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
        <p:nvSpPr>
          <p:cNvPr id="26" name="Rectangle 25">
            <a:extLst>
              <a:ext uri="{FF2B5EF4-FFF2-40B4-BE49-F238E27FC236}">
                <a16:creationId xmlns:a16="http://schemas.microsoft.com/office/drawing/2014/main" id="{4A316A44-55E9-8FE8-8D2F-DA66DB042B15}"/>
              </a:ext>
            </a:extLst>
          </p:cNvPr>
          <p:cNvSpPr>
            <a:spLocks noChangeArrowheads="1"/>
          </p:cNvSpPr>
          <p:nvPr/>
        </p:nvSpPr>
        <p:spPr bwMode="auto">
          <a:xfrm>
            <a:off x="9126538" y="2416175"/>
            <a:ext cx="1173162" cy="198438"/>
          </a:xfrm>
          <a:prstGeom prst="rect">
            <a:avLst/>
          </a:prstGeom>
          <a:solidFill>
            <a:srgbClr val="C4BD97">
              <a:alpha val="25098"/>
            </a:srgb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fr-FR">
              <a:solidFill>
                <a:schemeClr val="lt1"/>
              </a:solidFill>
              <a:latin typeface="+mn-lt"/>
              <a:ea typeface="+mn-ea"/>
            </a:endParaRPr>
          </a:p>
        </p:txBody>
      </p:sp>
    </p:spTree>
  </p:cSld>
  <p:clrMapOvr>
    <a:masterClrMapping/>
  </p:clrMapOvr>
  <p:transition spd="slow"/>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58214</TotalTime>
  <Words>1242</Words>
  <Application>Microsoft Macintosh PowerPoint</Application>
  <PresentationFormat>Grand écran</PresentationFormat>
  <Paragraphs>110</Paragraphs>
  <Slides>12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ＭＳ Ｐゴシック</vt:lpstr>
      <vt:lpstr>Arial</vt:lpstr>
      <vt:lpstr>Calibri</vt:lpstr>
      <vt:lpstr>Comic Sans MS</vt:lpstr>
      <vt:lpstr>Mangal</vt:lpstr>
      <vt:lpstr>Thème Office</vt:lpstr>
      <vt:lpstr>Présentation PowerPoint</vt:lpstr>
      <vt:lpstr>INTRODUCTION</vt:lpstr>
      <vt:lpstr>Alimentation du PCUS / essentiellement EUC</vt:lpstr>
      <vt:lpstr>Simulation régionale / biais en température  </vt:lpstr>
      <vt:lpstr>Tr12_quik+1.5° / soda3-1.5°</vt:lpstr>
      <vt:lpstr>Tr12_quik+1.5° / soda3-1.5°</vt:lpstr>
      <vt:lpstr>IV – Refroidissement grande échelle sur l’ensemble du domaine</vt:lpstr>
      <vt:lpstr>IV – Refroidissement grande échelle sur l’ensemble du domaine</vt:lpstr>
      <vt:lpstr> PERU (Pulsation + CMIP5)</vt:lpstr>
      <vt:lpstr> PERU (Pulsation + CMIP5)</vt:lpstr>
      <vt:lpstr>CONCLUSIONS</vt:lpstr>
      <vt:lpstr>CONCLUSIONS</vt:lpstr>
    </vt:vector>
  </TitlesOfParts>
  <Company>locean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dc:creator>
  <cp:lastModifiedBy>CASA fcbc</cp:lastModifiedBy>
  <cp:revision>1326</cp:revision>
  <dcterms:created xsi:type="dcterms:W3CDTF">2016-10-03T12:52:55Z</dcterms:created>
  <dcterms:modified xsi:type="dcterms:W3CDTF">2024-02-23T15:02:03Z</dcterms:modified>
</cp:coreProperties>
</file>