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13" r:id="rId2"/>
    <p:sldId id="620" r:id="rId3"/>
    <p:sldId id="621" r:id="rId4"/>
    <p:sldId id="614" r:id="rId5"/>
    <p:sldId id="623" r:id="rId6"/>
    <p:sldId id="622" r:id="rId7"/>
    <p:sldId id="618" r:id="rId8"/>
    <p:sldId id="617" r:id="rId9"/>
    <p:sldId id="619" r:id="rId10"/>
    <p:sldId id="616" r:id="rId11"/>
    <p:sldId id="615" r:id="rId12"/>
  </p:sldIdLst>
  <p:sldSz cx="12192000" cy="6858000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4"/>
    <p:restoredTop sz="94940"/>
  </p:normalViewPr>
  <p:slideViewPr>
    <p:cSldViewPr snapToGrid="0" snapToObjects="1">
      <p:cViewPr varScale="1">
        <p:scale>
          <a:sx n="169" d="100"/>
          <a:sy n="169" d="100"/>
        </p:scale>
        <p:origin x="77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62" d="100"/>
          <a:sy n="162" d="100"/>
        </p:scale>
        <p:origin x="-358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282ABBD-4473-CC71-8A5B-EF7874C21F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74D0752-CC4F-64CD-17E1-EEEC7CA876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474F2D9-7626-4044-903F-8C4884DA1A38}" type="datetimeFigureOut">
              <a:rPr lang="fr-FR" altLang="fr-FR"/>
              <a:pPr>
                <a:defRPr/>
              </a:pPr>
              <a:t>15/10/2024</a:t>
            </a:fld>
            <a:endParaRPr lang="fr-FR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31E377-A303-9FF9-671C-7866F06238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23E44B2-B120-C651-91C4-B6A3D8DC66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3297B5-D124-0F4E-BBEE-92E2A7049CB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170D762-3C08-C938-229D-B21EC75773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0F2CCB-7D89-2433-3212-86C2316F0B9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641DC5D-D89F-7F4A-B47E-EC2B85C64EFB}" type="datetimeFigureOut">
              <a:rPr lang="fr-FR" altLang="fr-FR"/>
              <a:pPr>
                <a:defRPr/>
              </a:pPr>
              <a:t>15/10/2024</a:t>
            </a:fld>
            <a:endParaRPr lang="fr-FR" alt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6181736A-256B-7E39-CEC6-52BB931D66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4239DA6F-E4F6-3401-FAF3-B0CB32BAF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A5DC70-014A-E145-11EF-2C08CA0B4C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63EBCE-F707-920D-909E-4D1894F1D1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D88CB1D-9C70-684D-B722-5428CE7B4E0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>
            <a:extLst>
              <a:ext uri="{FF2B5EF4-FFF2-40B4-BE49-F238E27FC236}">
                <a16:creationId xmlns:a16="http://schemas.microsoft.com/office/drawing/2014/main" id="{2B7C520A-3F94-7D09-7A7D-6548C60B2F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Espace réservé des commentaires 2">
            <a:extLst>
              <a:ext uri="{FF2B5EF4-FFF2-40B4-BE49-F238E27FC236}">
                <a16:creationId xmlns:a16="http://schemas.microsoft.com/office/drawing/2014/main" id="{748EA123-E5E1-8765-FFCF-0054568B19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17411" name="Espace réservé du numéro de diapositive 3">
            <a:extLst>
              <a:ext uri="{FF2B5EF4-FFF2-40B4-BE49-F238E27FC236}">
                <a16:creationId xmlns:a16="http://schemas.microsoft.com/office/drawing/2014/main" id="{425D8E3C-EA36-0EE0-666D-6CCE7F353B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66DB3AC-9311-FD48-AE2F-D835AEF427AA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99DC32-1F04-F13D-5384-1C3C0958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2D6A7-B32A-E543-BE4D-E5053FD4FAE0}" type="datetimeFigureOut">
              <a:rPr lang="fr-FR" altLang="fr-FR"/>
              <a:pPr>
                <a:defRPr/>
              </a:pPr>
              <a:t>15/10/2024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60CC87-6865-F8A6-58EA-A28ABE7CC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6234E5-836E-F668-B68D-5AA1EAE60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E75F5-EB0F-344E-990A-2D384257709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073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5E58BF-EA70-D209-498F-1432C4BDC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E2EF6-098B-5143-B1EE-BFA5AA8E30A8}" type="datetimeFigureOut">
              <a:rPr lang="fr-FR" altLang="fr-FR"/>
              <a:pPr>
                <a:defRPr/>
              </a:pPr>
              <a:t>15/10/2024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BF17BD-962F-CA69-CF35-6477C02F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6C055A-7D80-9256-F6E0-FA58D8C47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F4AA4-D757-2C43-A4EC-F98C488B8C2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939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FA2B4E-1804-B9A1-8838-FAE563A4B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2CA57-8258-504E-908A-64DA22F1FB58}" type="datetimeFigureOut">
              <a:rPr lang="fr-FR" altLang="fr-FR"/>
              <a:pPr>
                <a:defRPr/>
              </a:pPr>
              <a:t>15/10/2024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E87A75-DAF0-9F19-9EEC-662648196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45F9F6-3A30-B962-E7BF-00CB571B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DEDF8-4AC6-1542-95AE-E7B8382CE2F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6806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us /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>
            <a:extLst>
              <a:ext uri="{FF2B5EF4-FFF2-40B4-BE49-F238E27FC236}">
                <a16:creationId xmlns:a16="http://schemas.microsoft.com/office/drawing/2014/main" id="{267B61DD-F636-AA62-2169-C624C43DB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3618" y="6613525"/>
            <a:ext cx="1458383" cy="249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14" tIns="45708" rIns="91414" bIns="45708">
            <a:spAutoFit/>
          </a:bodyPr>
          <a:lstStyle>
            <a:lvl1pPr defTabSz="4556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fr-FR" altLang="fr-FR" sz="1000">
                <a:solidFill>
                  <a:schemeClr val="bg1"/>
                </a:solidFill>
                <a:cs typeface="Arial" panose="020B0604020202020204" pitchFamily="34" charset="0"/>
              </a:rPr>
              <a:t>Page </a:t>
            </a:r>
            <a:fld id="{E2EAD4FE-8474-8A40-845E-C2F6699A61A5}" type="slidenum">
              <a:rPr lang="fr-FR" altLang="fr-FR" sz="1000" smtClean="0">
                <a:solidFill>
                  <a:schemeClr val="bg1"/>
                </a:solidFill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‹N°›</a:t>
            </a:fld>
            <a:endParaRPr lang="fr-FR" altLang="fr-FR" sz="10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 Box 22">
            <a:extLst>
              <a:ext uri="{FF2B5EF4-FFF2-40B4-BE49-F238E27FC236}">
                <a16:creationId xmlns:a16="http://schemas.microsoft.com/office/drawing/2014/main" id="{2B0F4089-309A-94A4-CAF8-01471E674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3618" y="6613525"/>
            <a:ext cx="1458383" cy="249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14" tIns="45708" rIns="91414" bIns="45708">
            <a:spAutoFit/>
          </a:bodyPr>
          <a:lstStyle>
            <a:lvl1pPr defTabSz="4556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fr-FR" altLang="fr-FR" sz="1000">
                <a:solidFill>
                  <a:schemeClr val="bg1"/>
                </a:solidFill>
                <a:cs typeface="Arial" panose="020B0604020202020204" pitchFamily="34" charset="0"/>
              </a:rPr>
              <a:t>Page </a:t>
            </a:r>
            <a:fld id="{DF1D6B28-F520-5348-8D29-EEDD453BBB07}" type="slidenum">
              <a:rPr lang="fr-FR" altLang="fr-FR" sz="1000" smtClean="0">
                <a:solidFill>
                  <a:schemeClr val="bg1"/>
                </a:solidFill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‹N°›</a:t>
            </a:fld>
            <a:endParaRPr lang="fr-FR" altLang="fr-FR" sz="10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" name="Titr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393418"/>
          </a:xfrm>
        </p:spPr>
        <p:txBody>
          <a:bodyPr/>
          <a:lstStyle>
            <a:lvl1pPr>
              <a:defRPr sz="1800" b="1" i="0">
                <a:latin typeface="Comic Sans MS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06882825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F037B5-E4E0-818C-8151-8BF26E4DA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AA804-44E1-A74C-9C9A-E449DEBF33F2}" type="datetimeFigureOut">
              <a:rPr lang="fr-FR" altLang="fr-FR"/>
              <a:pPr>
                <a:defRPr/>
              </a:pPr>
              <a:t>15/10/2024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9DC36D-F902-1CB4-1CF4-FF2DFCF48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5E8AFA-717F-EB83-E370-E7325AE64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C145F-6B68-EF4E-A4E8-8132ADA33DC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7688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1F2451-4801-9DBE-C519-893637F69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11239-094A-EC45-87FA-CB054E950210}" type="datetimeFigureOut">
              <a:rPr lang="fr-FR" altLang="fr-FR"/>
              <a:pPr>
                <a:defRPr/>
              </a:pPr>
              <a:t>15/10/2024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07DAFE-35DC-A97B-1068-5749E914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4A21E9-5226-E68B-8A34-89B6AF2AC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82FC7-2E47-8D46-977C-4089918A3D7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5234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4EE67E2-2626-8FFA-E84D-CC36301EB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EE77D-0836-4F48-9AA9-69F68282A9CE}" type="datetimeFigureOut">
              <a:rPr lang="fr-FR" altLang="fr-FR"/>
              <a:pPr>
                <a:defRPr/>
              </a:pPr>
              <a:t>15/10/2024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18A0784-4F50-5868-03EE-BF9ADC221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8BEFB77-AD6A-6F9A-B1E2-5989E4B58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93F26-0E87-7240-BFD3-5A798ECB63E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2146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C43BFF3E-0C4D-DE96-FB11-4D17D4399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57E87-FF3B-D54C-BD7A-8A3A8A40DBBE}" type="datetimeFigureOut">
              <a:rPr lang="fr-FR" altLang="fr-FR"/>
              <a:pPr>
                <a:defRPr/>
              </a:pPr>
              <a:t>15/10/2024</a:t>
            </a:fld>
            <a:endParaRPr lang="fr-FR" alt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E8708C5B-8E87-3FD6-22F4-B9F3EE254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7E458BF-6E95-55E4-389A-A3C97214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9D9F8-165B-D44A-BFB0-C4E21F3783A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8425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75E7398B-ED06-BA5A-0ED4-D0777DCF6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27F59-30A2-F946-B593-10782F133528}" type="datetimeFigureOut">
              <a:rPr lang="fr-FR" altLang="fr-FR"/>
              <a:pPr>
                <a:defRPr/>
              </a:pPr>
              <a:t>15/10/2024</a:t>
            </a:fld>
            <a:endParaRPr lang="fr-FR" alt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69AAAFA3-3F33-70F6-783B-0E58F87C4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427CB02A-BA6D-81B0-EDE7-FA2957F7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57082-6D23-9C45-924C-AECBB915011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752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2F764F01-009C-6085-2287-C3A98C416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A4058-92C1-9248-8958-59E8D0ACCE37}" type="datetimeFigureOut">
              <a:rPr lang="fr-FR" altLang="fr-FR"/>
              <a:pPr>
                <a:defRPr/>
              </a:pPr>
              <a:t>15/10/2024</a:t>
            </a:fld>
            <a:endParaRPr lang="fr-FR" alt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DA971D37-7DDC-8F13-0B66-2122BA35F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92E7EF93-5350-020B-4835-0778411EC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0CD5F-2D31-EE4F-8C76-779EC4003F7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9557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4F2962C-CC0D-C571-8FCE-DD76EB831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6E8E6-B1A5-6646-88A5-95DB7E26A221}" type="datetimeFigureOut">
              <a:rPr lang="fr-FR" altLang="fr-FR"/>
              <a:pPr>
                <a:defRPr/>
              </a:pPr>
              <a:t>15/10/2024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673424B-02D7-0F02-5682-50DBB8A1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6F23E080-0207-8C36-3661-5169A3148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F3CF8-CF4F-274F-A14B-64B34580409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2430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7F4A5F34-6987-0EC3-8075-129CB25F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3FB44-2655-9248-B15B-81F3F247D50E}" type="datetimeFigureOut">
              <a:rPr lang="fr-FR" altLang="fr-FR"/>
              <a:pPr>
                <a:defRPr/>
              </a:pPr>
              <a:t>15/10/2024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7C8BF28-462D-F6A2-0DC0-B946A840E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6AF39F7-E714-48E3-D3FA-89654B24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22932-6F9A-584B-8CD7-1F9F2A318F4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2983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2908A648-64C6-0B29-3C4F-703EA292FE9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1BEB1A98-E2C7-1F3A-0423-D7567501E4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07DA20-E272-652E-D3E9-4550CCCFF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1C8ACE9-3447-7447-A948-E65B9D323C75}" type="datetimeFigureOut">
              <a:rPr lang="fr-FR" altLang="fr-FR"/>
              <a:pPr>
                <a:defRPr/>
              </a:pPr>
              <a:t>15/10/2024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BD40EB-7564-4B87-0FCE-715E34CFC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B8E081-0FD0-B2F5-64E2-E9A48E636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62A2A30-9494-A840-BDDD-4144B475BD8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3" r:id="rId1"/>
    <p:sldLayoutId id="2147485444" r:id="rId2"/>
    <p:sldLayoutId id="2147485445" r:id="rId3"/>
    <p:sldLayoutId id="2147485446" r:id="rId4"/>
    <p:sldLayoutId id="2147485447" r:id="rId5"/>
    <p:sldLayoutId id="2147485448" r:id="rId6"/>
    <p:sldLayoutId id="2147485449" r:id="rId7"/>
    <p:sldLayoutId id="2147485450" r:id="rId8"/>
    <p:sldLayoutId id="2147485451" r:id="rId9"/>
    <p:sldLayoutId id="2147485452" r:id="rId10"/>
    <p:sldLayoutId id="2147485453" r:id="rId11"/>
    <p:sldLayoutId id="2147485454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../../references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../../references.htm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../../references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oneTexte 2">
            <a:extLst>
              <a:ext uri="{FF2B5EF4-FFF2-40B4-BE49-F238E27FC236}">
                <a16:creationId xmlns:a16="http://schemas.microsoft.com/office/drawing/2014/main" id="{DDF1F651-120E-A4D7-A749-0C39A213B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1" y="2211388"/>
            <a:ext cx="73072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>
                <a:latin typeface="Comic Sans MS" panose="030F0902030302020204" pitchFamily="66" charset="0"/>
              </a:rPr>
              <a:t>	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400" b="1" dirty="0">
              <a:latin typeface="Comic Sans MS" panose="030F09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  <a:latin typeface="Comic Sans MS" panose="030F0902030302020204" pitchFamily="66" charset="0"/>
              </a:rPr>
              <a:t>Data &amp; Methods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1" dirty="0">
              <a:solidFill>
                <a:srgbClr val="000000"/>
              </a:solidFill>
              <a:latin typeface="Comic Sans MS" panose="030F09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  <a:latin typeface="Comic Sans MS" panose="030F0902030302020204" pitchFamily="66" charset="0"/>
              </a:rPr>
              <a:t>Data &amp; </a:t>
            </a:r>
            <a:r>
              <a:rPr lang="fr-FR" altLang="fr-FR" sz="1800" b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Models</a:t>
            </a:r>
            <a:r>
              <a:rPr lang="fr-FR" altLang="fr-FR" sz="1800" b="1" dirty="0">
                <a:solidFill>
                  <a:srgbClr val="000000"/>
                </a:solidFill>
                <a:latin typeface="Comic Sans MS" panose="030F0902030302020204" pitchFamily="66" charset="0"/>
              </a:rPr>
              <a:t> 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1" dirty="0">
              <a:solidFill>
                <a:srgbClr val="000000"/>
              </a:solidFill>
              <a:latin typeface="Comic Sans MS" panose="030F09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  <a:latin typeface="Comic Sans MS" panose="030F0902030302020204" pitchFamily="66" charset="0"/>
              </a:rPr>
              <a:t>Data &amp; </a:t>
            </a:r>
            <a:r>
              <a:rPr lang="fr-FR" altLang="fr-FR" sz="1800" b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Models</a:t>
            </a:r>
            <a:r>
              <a:rPr lang="fr-FR" altLang="fr-FR" sz="1800" b="1" dirty="0">
                <a:solidFill>
                  <a:srgbClr val="000000"/>
                </a:solidFill>
                <a:latin typeface="Comic Sans MS" panose="030F0902030302020204" pitchFamily="66" charset="0"/>
              </a:rPr>
              <a:t> &amp; Methods? </a:t>
            </a:r>
            <a:endParaRPr lang="fr-FR" altLang="fr-FR" sz="1400" b="1" dirty="0">
              <a:latin typeface="Comic Sans MS" panose="030F09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400" b="1" dirty="0">
              <a:latin typeface="Comic Sans MS" panose="030F09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>
                <a:latin typeface="Comic Sans MS" panose="030F0902030302020204" pitchFamily="66" charset="0"/>
              </a:rPr>
              <a:t>	</a:t>
            </a:r>
            <a:endParaRPr lang="fr-FR" altLang="fr-FR" sz="1400" b="1" dirty="0">
              <a:latin typeface="Comic Sans MS" panose="030F0902030302020204" pitchFamily="66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1172360-00E4-40F4-83DC-457D5700F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635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&#10;&#10;Description générée automatiquement">
            <a:extLst>
              <a:ext uri="{FF2B5EF4-FFF2-40B4-BE49-F238E27FC236}">
                <a16:creationId xmlns:a16="http://schemas.microsoft.com/office/drawing/2014/main" id="{38C5DBE5-1148-E66D-18C7-1201BF011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602" y="1270001"/>
            <a:ext cx="4879531" cy="545428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AB047E7-AEC7-EC3C-280F-F6EC68D94336}"/>
              </a:ext>
            </a:extLst>
          </p:cNvPr>
          <p:cNvSpPr txBox="1"/>
          <p:nvPr/>
        </p:nvSpPr>
        <p:spPr>
          <a:xfrm>
            <a:off x="2794000" y="584200"/>
            <a:ext cx="5452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The circulation of the </a:t>
            </a:r>
            <a:r>
              <a:rPr lang="fr-FR" dirty="0" err="1"/>
              <a:t>eastern</a:t>
            </a:r>
            <a:r>
              <a:rPr lang="fr-FR" dirty="0"/>
              <a:t> tropical </a:t>
            </a:r>
            <a:r>
              <a:rPr lang="fr-FR" dirty="0" err="1"/>
              <a:t>Paciﬁc</a:t>
            </a:r>
            <a:r>
              <a:rPr lang="fr-FR" dirty="0"/>
              <a:t>: A </a:t>
            </a:r>
            <a:r>
              <a:rPr lang="fr-FR" dirty="0" err="1"/>
              <a:t>review</a:t>
            </a:r>
            <a:endParaRPr lang="fr-FR" dirty="0"/>
          </a:p>
          <a:p>
            <a:pPr algn="ctr"/>
            <a:r>
              <a:rPr lang="fr-FR" dirty="0"/>
              <a:t>William S. Kessler</a:t>
            </a:r>
          </a:p>
        </p:txBody>
      </p:sp>
    </p:spTree>
    <p:extLst>
      <p:ext uri="{BB962C8B-B14F-4D97-AF65-F5344CB8AC3E}">
        <p14:creationId xmlns:p14="http://schemas.microsoft.com/office/powerpoint/2010/main" val="21949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rte, Terre, Monde, planète&#10;&#10;Description générée automatiquement">
            <a:extLst>
              <a:ext uri="{FF2B5EF4-FFF2-40B4-BE49-F238E27FC236}">
                <a16:creationId xmlns:a16="http://schemas.microsoft.com/office/drawing/2014/main" id="{16EAE875-5E97-E990-3860-865D2DD5C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487" y="0"/>
            <a:ext cx="7407025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A8AD804-39C1-3A02-CF5E-3287A7C18F88}"/>
              </a:ext>
            </a:extLst>
          </p:cNvPr>
          <p:cNvSpPr txBox="1"/>
          <p:nvPr/>
        </p:nvSpPr>
        <p:spPr>
          <a:xfrm>
            <a:off x="8109679" y="3059668"/>
            <a:ext cx="1456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85W Absurde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E029A72-1805-573E-1A3D-270ACB2AE712}"/>
              </a:ext>
            </a:extLst>
          </p:cNvPr>
          <p:cNvSpPr txBox="1"/>
          <p:nvPr/>
        </p:nvSpPr>
        <p:spPr>
          <a:xfrm>
            <a:off x="4979233" y="305966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110.5W</a:t>
            </a:r>
          </a:p>
        </p:txBody>
      </p:sp>
    </p:spTree>
    <p:extLst>
      <p:ext uri="{BB962C8B-B14F-4D97-AF65-F5344CB8AC3E}">
        <p14:creationId xmlns:p14="http://schemas.microsoft.com/office/powerpoint/2010/main" val="632801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5A7B0-7A28-B549-28F4-AE5AF7059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4C5BB2C-1D66-04C8-3807-151DEDFA23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6598" y="681542"/>
            <a:ext cx="11425792" cy="549491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7D3CADE-D7F8-91F2-37B2-60D4A026E233}"/>
              </a:ext>
            </a:extLst>
          </p:cNvPr>
          <p:cNvSpPr txBox="1"/>
          <p:nvPr/>
        </p:nvSpPr>
        <p:spPr>
          <a:xfrm>
            <a:off x="9084040" y="2010357"/>
            <a:ext cx="1456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85W Absurde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24D2D34-036D-1274-3A59-0AB2B4E74E5D}"/>
              </a:ext>
            </a:extLst>
          </p:cNvPr>
          <p:cNvSpPr txBox="1"/>
          <p:nvPr/>
        </p:nvSpPr>
        <p:spPr>
          <a:xfrm>
            <a:off x="7580026" y="249004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110.5W</a:t>
            </a:r>
          </a:p>
        </p:txBody>
      </p:sp>
    </p:spTree>
    <p:extLst>
      <p:ext uri="{BB962C8B-B14F-4D97-AF65-F5344CB8AC3E}">
        <p14:creationId xmlns:p14="http://schemas.microsoft.com/office/powerpoint/2010/main" val="1831430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FDE9A0C-A586-7E4A-FC55-6C665DC0D0C0}"/>
              </a:ext>
            </a:extLst>
          </p:cNvPr>
          <p:cNvSpPr txBox="1"/>
          <p:nvPr/>
        </p:nvSpPr>
        <p:spPr>
          <a:xfrm>
            <a:off x="157761" y="129896"/>
            <a:ext cx="1184908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/>
                </a:solidFill>
              </a:rPr>
              <a:t>ANNEXE 1 – problème des périodes. </a:t>
            </a:r>
          </a:p>
          <a:p>
            <a:endParaRPr lang="fr-FR" sz="1400" dirty="0"/>
          </a:p>
          <a:p>
            <a:r>
              <a:rPr lang="fr-FR" sz="1400" dirty="0"/>
              <a:t>Période suffisante pour avoir plusieurs Niño </a:t>
            </a:r>
            <a:r>
              <a:rPr lang="fr-FR" sz="1400" dirty="0" err="1"/>
              <a:t>niña</a:t>
            </a:r>
            <a:r>
              <a:rPr lang="fr-FR" sz="1400" dirty="0"/>
              <a:t> ? </a:t>
            </a:r>
          </a:p>
          <a:p>
            <a:r>
              <a:rPr lang="fr-FR" sz="1400" dirty="0"/>
              <a:t> </a:t>
            </a:r>
          </a:p>
          <a:p>
            <a:r>
              <a:rPr lang="fr-FR" sz="1400" b="1" dirty="0"/>
              <a:t>CMIP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Cmip5 : 1989-2005 	(17 ans)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Cmip6 : 1989-2005 	(17 ans)</a:t>
            </a:r>
          </a:p>
          <a:p>
            <a:endParaRPr lang="fr-FR" sz="1400" dirty="0"/>
          </a:p>
          <a:p>
            <a:r>
              <a:rPr lang="fr-FR" sz="1400" b="1" dirty="0"/>
              <a:t>Obs</a:t>
            </a:r>
            <a:r>
              <a:rPr lang="fr-FR" sz="1400" dirty="0"/>
              <a:t>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soda3.11.2_mn_ocean_reg_1980-2015	(36 ans)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soda3.12.2_mn_ocean_reg_1980-2017	(38 ans)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soda3.15.2_mn_ocean_reg_1981-2022	(42 ans)</a:t>
            </a:r>
          </a:p>
          <a:p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GLORYS2V3_ORCA025_1993-2009	(17 ans)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6"/>
                </a:solidFill>
              </a:rPr>
              <a:t>GLORYS2V3_ORCA025_2003-2007  </a:t>
            </a:r>
            <a:r>
              <a:rPr lang="fr-FR" sz="1400" dirty="0"/>
              <a:t>(</a:t>
            </a:r>
            <a:r>
              <a:rPr lang="fr-FR" sz="1400" dirty="0">
                <a:solidFill>
                  <a:srgbClr val="00B050"/>
                </a:solidFill>
              </a:rPr>
              <a:t>à virer des plots?... </a:t>
            </a:r>
            <a:r>
              <a:rPr lang="fr-FR" sz="1400" dirty="0"/>
              <a:t>Mais montre l’importance de la période… ) </a:t>
            </a:r>
          </a:p>
          <a:p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TAO 110W    ~1992-2020	(29 ans)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/>
              <a:t>WOA 2009 </a:t>
            </a:r>
            <a:endParaRPr lang="fr-FR" sz="1400" dirty="0"/>
          </a:p>
          <a:p>
            <a:endParaRPr lang="fr-FR" sz="1200" dirty="0"/>
          </a:p>
          <a:p>
            <a:endParaRPr lang="fr-FR" sz="1200" b="1" dirty="0"/>
          </a:p>
          <a:p>
            <a:endParaRPr lang="fr-FR" sz="1400" dirty="0"/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646024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FDE9A0C-A586-7E4A-FC55-6C665DC0D0C0}"/>
              </a:ext>
            </a:extLst>
          </p:cNvPr>
          <p:cNvSpPr txBox="1"/>
          <p:nvPr/>
        </p:nvSpPr>
        <p:spPr>
          <a:xfrm>
            <a:off x="157761" y="129896"/>
            <a:ext cx="1184908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/>
                </a:solidFill>
              </a:rPr>
              <a:t>ANNEXE 1 – problème des périodes. </a:t>
            </a:r>
          </a:p>
          <a:p>
            <a:endParaRPr lang="fr-FR" sz="1400" b="1" dirty="0"/>
          </a:p>
          <a:p>
            <a:r>
              <a:rPr lang="fr-FR" sz="1400" b="1" dirty="0"/>
              <a:t>TROP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/>
              <a:t>Trop075_now :  (43)	</a:t>
            </a:r>
            <a:r>
              <a:rPr lang="fr-FR" sz="1400" b="1" dirty="0">
                <a:solidFill>
                  <a:schemeClr val="accent6"/>
                </a:solidFill>
              </a:rPr>
              <a:t>17</a:t>
            </a:r>
            <a:r>
              <a:rPr lang="fr-FR" sz="1400" b="1" dirty="0"/>
              <a:t> + 26</a:t>
            </a:r>
          </a:p>
          <a:p>
            <a:r>
              <a:rPr lang="fr-FR" sz="1400" dirty="0">
                <a:solidFill>
                  <a:schemeClr val="accent6"/>
                </a:solidFill>
              </a:rPr>
              <a:t>1989_1998 (1)		(10 ans)</a:t>
            </a:r>
          </a:p>
          <a:p>
            <a:r>
              <a:rPr lang="fr-FR" sz="1400" dirty="0">
                <a:solidFill>
                  <a:schemeClr val="accent6"/>
                </a:solidFill>
              </a:rPr>
              <a:t>1990_1999 (16)		(10 ans)	</a:t>
            </a:r>
          </a:p>
          <a:p>
            <a:r>
              <a:rPr lang="fr-FR" sz="1400" dirty="0"/>
              <a:t>1990-2009 (20)		(20 ans)</a:t>
            </a:r>
          </a:p>
          <a:p>
            <a:r>
              <a:rPr lang="fr-FR" sz="1400" dirty="0"/>
              <a:t>1989-2009 (2) </a:t>
            </a:r>
            <a:r>
              <a:rPr lang="fr-FR" sz="1400" b="1" dirty="0">
                <a:solidFill>
                  <a:srgbClr val="00B050"/>
                </a:solidFill>
              </a:rPr>
              <a:t>+13</a:t>
            </a:r>
            <a:r>
              <a:rPr lang="fr-FR" sz="1400" dirty="0"/>
              <a:t>		(21 ans)</a:t>
            </a:r>
          </a:p>
          <a:p>
            <a:r>
              <a:rPr lang="fr-FR" sz="1400" dirty="0"/>
              <a:t>1980_2012 (4)		(33 ans)</a:t>
            </a:r>
          </a:p>
          <a:p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/>
              <a:t>Trop025_now : (12) 	</a:t>
            </a:r>
            <a:r>
              <a:rPr lang="fr-FR" sz="1400" b="1" dirty="0">
                <a:solidFill>
                  <a:schemeClr val="accent6"/>
                </a:solidFill>
              </a:rPr>
              <a:t>8</a:t>
            </a:r>
            <a:r>
              <a:rPr lang="fr-FR" sz="1400" b="1" dirty="0"/>
              <a:t> + 4</a:t>
            </a:r>
          </a:p>
          <a:p>
            <a:r>
              <a:rPr lang="fr-FR" sz="1400" dirty="0">
                <a:solidFill>
                  <a:schemeClr val="accent6"/>
                </a:solidFill>
              </a:rPr>
              <a:t>1989_1998 (4)		(10 ans)</a:t>
            </a:r>
          </a:p>
          <a:p>
            <a:r>
              <a:rPr lang="fr-FR" sz="1400" dirty="0">
                <a:solidFill>
                  <a:schemeClr val="accent6"/>
                </a:solidFill>
              </a:rPr>
              <a:t>1990_1999 (4)		(10 ans)	</a:t>
            </a:r>
          </a:p>
          <a:p>
            <a:r>
              <a:rPr lang="fr-FR" sz="1400" dirty="0"/>
              <a:t>1990-2009 (3) </a:t>
            </a:r>
            <a:r>
              <a:rPr lang="fr-FR" sz="1400" b="1" dirty="0">
                <a:solidFill>
                  <a:srgbClr val="00B050"/>
                </a:solidFill>
              </a:rPr>
              <a:t>+3</a:t>
            </a:r>
            <a:r>
              <a:rPr lang="fr-FR" sz="1400" dirty="0"/>
              <a:t>		(20 ans)</a:t>
            </a:r>
          </a:p>
          <a:p>
            <a:r>
              <a:rPr lang="fr-FR" sz="1400" dirty="0"/>
              <a:t>1989-2009 (</a:t>
            </a:r>
            <a:r>
              <a:rPr lang="fr-FR" sz="1400"/>
              <a:t>1) </a:t>
            </a:r>
            <a:r>
              <a:rPr lang="fr-FR" sz="1400" b="1">
                <a:solidFill>
                  <a:srgbClr val="00B050"/>
                </a:solidFill>
              </a:rPr>
              <a:t>+</a:t>
            </a:r>
            <a:r>
              <a:rPr lang="fr-FR" sz="1400" b="1" dirty="0">
                <a:solidFill>
                  <a:srgbClr val="00B050"/>
                </a:solidFill>
              </a:rPr>
              <a:t>1</a:t>
            </a:r>
            <a:r>
              <a:rPr lang="fr-FR" sz="1400" dirty="0"/>
              <a:t>		(21 ans)</a:t>
            </a:r>
          </a:p>
          <a:p>
            <a:endParaRPr lang="fr-F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/>
              <a:t>Trop075_nemo : (31)  </a:t>
            </a:r>
            <a:r>
              <a:rPr lang="fr-FR" sz="1400" b="1" dirty="0">
                <a:solidFill>
                  <a:schemeClr val="accent6"/>
                </a:solidFill>
              </a:rPr>
              <a:t>29</a:t>
            </a:r>
            <a:r>
              <a:rPr lang="fr-FR" sz="1400" b="1" dirty="0"/>
              <a:t> + 2</a:t>
            </a:r>
          </a:p>
          <a:p>
            <a:r>
              <a:rPr lang="fr-FR" sz="1400" dirty="0">
                <a:solidFill>
                  <a:schemeClr val="accent6"/>
                </a:solidFill>
              </a:rPr>
              <a:t>2001-2008 (9)		(8 ans)</a:t>
            </a:r>
          </a:p>
          <a:p>
            <a:r>
              <a:rPr lang="fr-FR" sz="1400" dirty="0">
                <a:solidFill>
                  <a:schemeClr val="accent6"/>
                </a:solidFill>
              </a:rPr>
              <a:t>2000-2007 (15)		(8 ans)</a:t>
            </a:r>
          </a:p>
          <a:p>
            <a:r>
              <a:rPr lang="fr-FR" sz="1400" dirty="0">
                <a:solidFill>
                  <a:schemeClr val="accent6"/>
                </a:solidFill>
              </a:rPr>
              <a:t>1989_1998 (5)		(10 ans)</a:t>
            </a:r>
          </a:p>
          <a:p>
            <a:r>
              <a:rPr lang="fr-FR" sz="1400" dirty="0"/>
              <a:t>1990-2009 (2)		(20 ans)</a:t>
            </a:r>
          </a:p>
          <a:p>
            <a:endParaRPr lang="fr-F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/>
              <a:t>Trop025_nemo : (43) </a:t>
            </a:r>
            <a:r>
              <a:rPr lang="fr-FR" sz="1400" b="1" dirty="0">
                <a:solidFill>
                  <a:schemeClr val="accent6"/>
                </a:solidFill>
              </a:rPr>
              <a:t>43</a:t>
            </a:r>
            <a:r>
              <a:rPr lang="fr-FR" sz="1400" b="1" dirty="0"/>
              <a:t> + 0</a:t>
            </a:r>
          </a:p>
          <a:p>
            <a:r>
              <a:rPr lang="fr-FR" sz="1400" dirty="0">
                <a:solidFill>
                  <a:schemeClr val="accent6"/>
                </a:solidFill>
              </a:rPr>
              <a:t>2001-2008 (31)		(8 ans)</a:t>
            </a:r>
          </a:p>
          <a:p>
            <a:r>
              <a:rPr lang="fr-FR" sz="1400" dirty="0">
                <a:solidFill>
                  <a:schemeClr val="accent6"/>
                </a:solidFill>
              </a:rPr>
              <a:t>2000-2007 (11)		(8 ans)</a:t>
            </a:r>
          </a:p>
          <a:p>
            <a:r>
              <a:rPr lang="fr-FR" sz="1400" dirty="0">
                <a:solidFill>
                  <a:schemeClr val="accent6"/>
                </a:solidFill>
              </a:rPr>
              <a:t>1998-2007 (1)		(10 ans)</a:t>
            </a:r>
          </a:p>
          <a:p>
            <a:r>
              <a:rPr lang="fr-FR" sz="14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/>
              <a:t>Trop12_nemo : (4) </a:t>
            </a:r>
            <a:r>
              <a:rPr lang="fr-FR" sz="1400" b="1" dirty="0">
                <a:solidFill>
                  <a:schemeClr val="accent6"/>
                </a:solidFill>
              </a:rPr>
              <a:t>4</a:t>
            </a:r>
            <a:r>
              <a:rPr lang="fr-FR" sz="1400" b="1" dirty="0"/>
              <a:t> + 0</a:t>
            </a:r>
          </a:p>
          <a:p>
            <a:r>
              <a:rPr lang="fr-FR" sz="1200" dirty="0">
                <a:solidFill>
                  <a:schemeClr val="accent6"/>
                </a:solidFill>
              </a:rPr>
              <a:t>2001-2008 (2)		(8 ans)</a:t>
            </a:r>
          </a:p>
          <a:p>
            <a:r>
              <a:rPr lang="fr-FR" sz="1200" dirty="0">
                <a:solidFill>
                  <a:schemeClr val="accent6"/>
                </a:solidFill>
              </a:rPr>
              <a:t>2000-2007 (2)		(8 ans)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878460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FDE9A0C-A586-7E4A-FC55-6C665DC0D0C0}"/>
              </a:ext>
            </a:extLst>
          </p:cNvPr>
          <p:cNvSpPr txBox="1"/>
          <p:nvPr/>
        </p:nvSpPr>
        <p:spPr>
          <a:xfrm>
            <a:off x="966865" y="1101777"/>
            <a:ext cx="107404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Simu Pulsation ?</a:t>
            </a:r>
          </a:p>
          <a:p>
            <a:endParaRPr lang="fr-FR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Est-ce que les simus Pulsation apportent quelque chose par rapport à cmip5 &amp; 6?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Délicat de mélanger des dizaines de simus du même modèle avec  une ou 2  simus par modèle CMIP?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Mais elles peuvent, isolées, expliquer autre chose?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Par exemple pour comprendre les flux par comparaison forcé/couplé? </a:t>
            </a:r>
          </a:p>
          <a:p>
            <a:endParaRPr lang="fr-FR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fr-FR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Expérience shoot +1.5°C dans l’EUC ?</a:t>
            </a:r>
          </a:p>
          <a:p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	Pédagogique mais pas dans la zone d’upwelling. Arrose la zone de …</a:t>
            </a: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918482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CC3B5-39E0-4A3F-A4E3-F6B107E0D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D285380-D1CB-F015-C355-9267F529E18A}"/>
              </a:ext>
            </a:extLst>
          </p:cNvPr>
          <p:cNvSpPr txBox="1"/>
          <p:nvPr/>
        </p:nvSpPr>
        <p:spPr>
          <a:xfrm>
            <a:off x="0" y="0"/>
            <a:ext cx="1167733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Simus cmip5 &amp; 6 </a:t>
            </a:r>
          </a:p>
          <a:p>
            <a:endParaRPr lang="fr-FR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Get</a:t>
            </a:r>
            <a:r>
              <a:rPr lang="fr-FR" sz="1400" dirty="0"/>
              <a:t> (</a:t>
            </a:r>
            <a:r>
              <a:rPr lang="fr-FR" sz="1400" dirty="0" err="1">
                <a:solidFill>
                  <a:schemeClr val="accent6"/>
                </a:solidFill>
              </a:rPr>
              <a:t>climaf</a:t>
            </a:r>
            <a:r>
              <a:rPr lang="fr-FR" sz="1400" dirty="0"/>
              <a:t> + </a:t>
            </a:r>
            <a:r>
              <a:rPr lang="fr-FR" sz="1400" dirty="0" err="1"/>
              <a:t>cdo</a:t>
            </a:r>
            <a:r>
              <a:rPr lang="fr-FR" sz="14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Pré Process ()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Interp</a:t>
            </a:r>
            <a:r>
              <a:rPr lang="fr-FR" sz="1400" dirty="0"/>
              <a:t>/</a:t>
            </a:r>
            <a:r>
              <a:rPr lang="fr-FR" sz="1400" dirty="0" err="1"/>
              <a:t>extrap</a:t>
            </a:r>
            <a:r>
              <a:rPr lang="fr-FR" sz="1400" dirty="0"/>
              <a:t> on ORCA ¼ </a:t>
            </a:r>
            <a:r>
              <a:rPr lang="fr-FR" sz="1400" dirty="0" err="1"/>
              <a:t>grid</a:t>
            </a:r>
            <a:r>
              <a:rPr lang="fr-FR" sz="1400" dirty="0"/>
              <a:t> tropical </a:t>
            </a:r>
            <a:r>
              <a:rPr lang="fr-FR" sz="1400" dirty="0" err="1"/>
              <a:t>channel</a:t>
            </a:r>
            <a:r>
              <a:rPr lang="fr-FR" sz="1400" dirty="0"/>
              <a:t> / 75 </a:t>
            </a:r>
            <a:r>
              <a:rPr lang="fr-FR" sz="1400" dirty="0" err="1"/>
              <a:t>levels</a:t>
            </a:r>
            <a:r>
              <a:rPr lang="fr-FR" sz="1400" dirty="0"/>
              <a:t>?... </a:t>
            </a:r>
            <a:r>
              <a:rPr lang="fr-FR" sz="1400" dirty="0" err="1"/>
              <a:t>scipy</a:t>
            </a:r>
            <a:r>
              <a:rPr lang="fr-FR" sz="1400" dirty="0"/>
              <a:t> python…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Upwelling area : </a:t>
            </a:r>
            <a:r>
              <a:rPr lang="fr-FR" sz="1400" dirty="0" err="1"/>
              <a:t>coastal</a:t>
            </a:r>
            <a:r>
              <a:rPr lang="fr-FR" sz="1400" dirty="0"/>
              <a:t> </a:t>
            </a:r>
            <a:r>
              <a:rPr lang="fr-FR" sz="1400" dirty="0" err="1"/>
              <a:t>weigth</a:t>
            </a:r>
            <a:r>
              <a:rPr lang="fr-FR" sz="1400" dirty="0"/>
              <a:t> </a:t>
            </a:r>
            <a:r>
              <a:rPr lang="fr-FR" sz="1400" dirty="0" err="1"/>
              <a:t>mean</a:t>
            </a: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EUC : section calcul température au cœur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Fields : </a:t>
            </a:r>
            <a:r>
              <a:rPr lang="fr-FR" sz="1400" dirty="0" err="1"/>
              <a:t>Thetao</a:t>
            </a:r>
            <a:r>
              <a:rPr lang="fr-FR" sz="1400" dirty="0"/>
              <a:t> / </a:t>
            </a:r>
            <a:r>
              <a:rPr lang="fr-FR" sz="1400" dirty="0" err="1"/>
              <a:t>uo</a:t>
            </a:r>
            <a:r>
              <a:rPr lang="fr-FR" sz="1400" dirty="0"/>
              <a:t> / </a:t>
            </a:r>
            <a:r>
              <a:rPr lang="fr-FR" sz="1400" dirty="0" err="1"/>
              <a:t>hfdsO</a:t>
            </a: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1D75E13-9150-7EE8-FB55-C40EA33D992D}"/>
              </a:ext>
            </a:extLst>
          </p:cNvPr>
          <p:cNvSpPr txBox="1"/>
          <p:nvPr/>
        </p:nvSpPr>
        <p:spPr>
          <a:xfrm>
            <a:off x="10193312" y="63393"/>
            <a:ext cx="1921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accent6"/>
                </a:solidFill>
              </a:rPr>
              <a:t>A citer (OK </a:t>
            </a:r>
            <a:r>
              <a:rPr lang="fr-FR" sz="1200" dirty="0">
                <a:solidFill>
                  <a:schemeClr val="accent6"/>
                </a:solidFill>
                <a:hlinkClick r:id="rId2"/>
              </a:rPr>
              <a:t>references.html</a:t>
            </a:r>
            <a:r>
              <a:rPr lang="fr-FR" sz="1200" dirty="0">
                <a:solidFill>
                  <a:schemeClr val="accent6"/>
                </a:solidFill>
              </a:rPr>
              <a:t>)</a:t>
            </a:r>
          </a:p>
          <a:p>
            <a:r>
              <a:rPr lang="fr-FR" sz="1200" dirty="0">
                <a:solidFill>
                  <a:schemeClr val="accent4"/>
                </a:solidFill>
              </a:rPr>
              <a:t>A citer (</a:t>
            </a:r>
            <a:r>
              <a:rPr lang="fr-FR" sz="1200" dirty="0" err="1">
                <a:solidFill>
                  <a:schemeClr val="accent4"/>
                </a:solidFill>
              </a:rPr>
              <a:t>find</a:t>
            </a:r>
            <a:r>
              <a:rPr lang="fr-FR" sz="1200" dirty="0">
                <a:solidFill>
                  <a:schemeClr val="accent4"/>
                </a:solidFill>
              </a:rPr>
              <a:t>)</a:t>
            </a:r>
            <a:endParaRPr lang="fr-FR" sz="1200" dirty="0">
              <a:solidFill>
                <a:schemeClr val="accent6"/>
              </a:solidFill>
            </a:endParaRPr>
          </a:p>
          <a:p>
            <a:r>
              <a:rPr lang="fr-FR" sz="1200" dirty="0">
                <a:solidFill>
                  <a:srgbClr val="00B050"/>
                </a:solidFill>
              </a:rPr>
              <a:t>A faire </a:t>
            </a:r>
          </a:p>
        </p:txBody>
      </p:sp>
      <p:pic>
        <p:nvPicPr>
          <p:cNvPr id="5" name="Image 4" descr="Une image contenant texte, ligne, Tracé, nombre&#10;&#10;Description générée automatiquement">
            <a:extLst>
              <a:ext uri="{FF2B5EF4-FFF2-40B4-BE49-F238E27FC236}">
                <a16:creationId xmlns:a16="http://schemas.microsoft.com/office/drawing/2014/main" id="{32F0E066-04C9-3104-222F-785FA6EF2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358" y="2359912"/>
            <a:ext cx="7962771" cy="305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91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227DD-4D8F-3D45-641C-420996D2B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485042D-CCD9-E628-F997-D6ED6227C9D1}"/>
              </a:ext>
            </a:extLst>
          </p:cNvPr>
          <p:cNvSpPr txBox="1"/>
          <p:nvPr/>
        </p:nvSpPr>
        <p:spPr>
          <a:xfrm>
            <a:off x="0" y="-1889"/>
            <a:ext cx="107404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Observations</a:t>
            </a:r>
          </a:p>
          <a:p>
            <a:endParaRPr lang="fr-FR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6"/>
                </a:solidFill>
              </a:rPr>
              <a:t>TAO</a:t>
            </a:r>
            <a:r>
              <a:rPr lang="fr-FR" sz="1400" dirty="0"/>
              <a:t> (</a:t>
            </a:r>
            <a:r>
              <a:rPr lang="fr-FR" sz="1400" dirty="0">
                <a:solidFill>
                  <a:srgbClr val="00B050"/>
                </a:solidFill>
              </a:rPr>
              <a:t>vérifier le calcul</a:t>
            </a:r>
            <a:r>
              <a:rPr lang="fr-FR" sz="1400" dirty="0"/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accent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6"/>
                </a:solidFill>
              </a:rPr>
              <a:t>Soda3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accent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4"/>
                </a:solidFill>
              </a:rPr>
              <a:t>GLORYS</a:t>
            </a:r>
            <a:r>
              <a:rPr lang="fr-FR" sz="14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SST : </a:t>
            </a:r>
            <a:r>
              <a:rPr lang="fr-FR" sz="1400" dirty="0">
                <a:solidFill>
                  <a:srgbClr val="00B050"/>
                </a:solidFill>
              </a:rPr>
              <a:t>OISST?</a:t>
            </a:r>
            <a:r>
              <a:rPr lang="fr-FR" sz="1400" dirty="0"/>
              <a:t> ou mieux un produit mixte... Vincent : OSTIA car Infrarouge bien pour les nuages mais pas bon à la côte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Fileds</a:t>
            </a:r>
            <a:r>
              <a:rPr lang="fr-FR" sz="1400" dirty="0"/>
              <a:t> : </a:t>
            </a:r>
            <a:r>
              <a:rPr lang="fr-FR" sz="1400" dirty="0" err="1"/>
              <a:t>thetao</a:t>
            </a:r>
            <a:r>
              <a:rPr lang="fr-FR" sz="1400" dirty="0"/>
              <a:t> / </a:t>
            </a:r>
            <a:r>
              <a:rPr lang="fr-FR" sz="1400" dirty="0" err="1"/>
              <a:t>uo</a:t>
            </a:r>
            <a:r>
              <a:rPr lang="fr-FR" sz="1400" dirty="0"/>
              <a:t> /</a:t>
            </a:r>
            <a:r>
              <a:rPr lang="fr-FR" sz="1400" dirty="0" err="1"/>
              <a:t>hfdsO</a:t>
            </a: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2240CA9-ECFD-D08B-31B9-8D09E4E3D43F}"/>
              </a:ext>
            </a:extLst>
          </p:cNvPr>
          <p:cNvSpPr txBox="1"/>
          <p:nvPr/>
        </p:nvSpPr>
        <p:spPr>
          <a:xfrm>
            <a:off x="10193312" y="63393"/>
            <a:ext cx="1921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accent6"/>
                </a:solidFill>
              </a:rPr>
              <a:t>A citer (OK </a:t>
            </a:r>
            <a:r>
              <a:rPr lang="fr-FR" sz="1200" dirty="0">
                <a:solidFill>
                  <a:schemeClr val="accent6"/>
                </a:solidFill>
                <a:hlinkClick r:id="rId2"/>
              </a:rPr>
              <a:t>references.html</a:t>
            </a:r>
            <a:r>
              <a:rPr lang="fr-FR" sz="1200" dirty="0">
                <a:solidFill>
                  <a:schemeClr val="accent6"/>
                </a:solidFill>
              </a:rPr>
              <a:t>)</a:t>
            </a:r>
          </a:p>
          <a:p>
            <a:r>
              <a:rPr lang="fr-FR" sz="1200" dirty="0">
                <a:solidFill>
                  <a:schemeClr val="accent4"/>
                </a:solidFill>
              </a:rPr>
              <a:t>A citer (</a:t>
            </a:r>
            <a:r>
              <a:rPr lang="fr-FR" sz="1200" dirty="0" err="1">
                <a:solidFill>
                  <a:schemeClr val="accent4"/>
                </a:solidFill>
              </a:rPr>
              <a:t>find</a:t>
            </a:r>
            <a:r>
              <a:rPr lang="fr-FR" sz="1200" dirty="0">
                <a:solidFill>
                  <a:schemeClr val="accent4"/>
                </a:solidFill>
              </a:rPr>
              <a:t>)</a:t>
            </a:r>
            <a:endParaRPr lang="fr-FR" sz="1200" dirty="0">
              <a:solidFill>
                <a:schemeClr val="accent6"/>
              </a:solidFill>
            </a:endParaRPr>
          </a:p>
          <a:p>
            <a:r>
              <a:rPr lang="fr-FR" sz="1200" dirty="0">
                <a:solidFill>
                  <a:srgbClr val="00B050"/>
                </a:solidFill>
              </a:rPr>
              <a:t>A faire </a:t>
            </a:r>
          </a:p>
        </p:txBody>
      </p:sp>
    </p:spTree>
    <p:extLst>
      <p:ext uri="{BB962C8B-B14F-4D97-AF65-F5344CB8AC3E}">
        <p14:creationId xmlns:p14="http://schemas.microsoft.com/office/powerpoint/2010/main" val="676608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8BA6D-5C05-D8B4-81FD-B78BC3EB5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1832F53-2FE5-2549-C1C1-6AC7CCE3F1B7}"/>
              </a:ext>
            </a:extLst>
          </p:cNvPr>
          <p:cNvSpPr txBox="1"/>
          <p:nvPr/>
        </p:nvSpPr>
        <p:spPr>
          <a:xfrm>
            <a:off x="0" y="0"/>
            <a:ext cx="107404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Critères sélection </a:t>
            </a:r>
            <a:r>
              <a:rPr lang="fr-FR" sz="1400" dirty="0"/>
              <a:t>pour nuages de points : </a:t>
            </a:r>
          </a:p>
          <a:p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critère upwelling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/>
              <a:t>Choix de la zone (</a:t>
            </a:r>
            <a:r>
              <a:rPr lang="fr-FR" sz="1400" dirty="0" err="1"/>
              <a:t>publi</a:t>
            </a:r>
            <a:r>
              <a:rPr lang="fr-FR" sz="1400" dirty="0"/>
              <a:t> Colas…) horizontale – choix 2 largeurs </a:t>
            </a:r>
            <a:r>
              <a:rPr lang="fr-FR" sz="1400" dirty="0" err="1"/>
              <a:t>along</a:t>
            </a:r>
            <a:r>
              <a:rPr lang="fr-FR" sz="1400" dirty="0"/>
              <a:t> shore – </a:t>
            </a:r>
            <a:r>
              <a:rPr lang="fr-FR" sz="1400" dirty="0" err="1"/>
              <a:t>diff_T_upBas</a:t>
            </a:r>
            <a:endParaRPr lang="fr-FR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/>
              <a:t>Choix profondeur :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sz="1400" dirty="0"/>
              <a:t>En subsurface pour s'affranchir des échanges OA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sz="1400" dirty="0"/>
              <a:t>Juste sous la couche de mélange (Choix 31-108m)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Dx</a:t>
            </a:r>
            <a:r>
              <a:rPr lang="fr-FR" sz="1400" dirty="0"/>
              <a:t> </a:t>
            </a:r>
            <a:r>
              <a:rPr lang="fr-FR" sz="1400" dirty="0" err="1"/>
              <a:t>dy</a:t>
            </a: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C537E77-C44E-A843-0636-DDD64F9E0A36}"/>
              </a:ext>
            </a:extLst>
          </p:cNvPr>
          <p:cNvSpPr txBox="1"/>
          <p:nvPr/>
        </p:nvSpPr>
        <p:spPr>
          <a:xfrm>
            <a:off x="10193312" y="63393"/>
            <a:ext cx="1921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accent6"/>
                </a:solidFill>
              </a:rPr>
              <a:t>A citer (OK </a:t>
            </a:r>
            <a:r>
              <a:rPr lang="fr-FR" sz="1200" dirty="0">
                <a:solidFill>
                  <a:schemeClr val="accent6"/>
                </a:solidFill>
                <a:hlinkClick r:id="rId2"/>
              </a:rPr>
              <a:t>references.html</a:t>
            </a:r>
            <a:r>
              <a:rPr lang="fr-FR" sz="1200" dirty="0">
                <a:solidFill>
                  <a:schemeClr val="accent6"/>
                </a:solidFill>
              </a:rPr>
              <a:t>)</a:t>
            </a:r>
          </a:p>
          <a:p>
            <a:r>
              <a:rPr lang="fr-FR" sz="1200" dirty="0">
                <a:solidFill>
                  <a:schemeClr val="accent4"/>
                </a:solidFill>
              </a:rPr>
              <a:t>A citer (</a:t>
            </a:r>
            <a:r>
              <a:rPr lang="fr-FR" sz="1200" dirty="0" err="1">
                <a:solidFill>
                  <a:schemeClr val="accent4"/>
                </a:solidFill>
              </a:rPr>
              <a:t>find</a:t>
            </a:r>
            <a:r>
              <a:rPr lang="fr-FR" sz="1200" dirty="0">
                <a:solidFill>
                  <a:schemeClr val="accent4"/>
                </a:solidFill>
              </a:rPr>
              <a:t>)</a:t>
            </a:r>
            <a:endParaRPr lang="fr-FR" sz="1200" dirty="0">
              <a:solidFill>
                <a:schemeClr val="accent6"/>
              </a:solidFill>
            </a:endParaRPr>
          </a:p>
          <a:p>
            <a:r>
              <a:rPr lang="fr-FR" sz="1200" dirty="0">
                <a:solidFill>
                  <a:srgbClr val="00B050"/>
                </a:solidFill>
              </a:rPr>
              <a:t>A faire </a:t>
            </a:r>
          </a:p>
        </p:txBody>
      </p:sp>
      <p:pic>
        <p:nvPicPr>
          <p:cNvPr id="7" name="Image 6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D9985BFF-BE62-F45C-4BD7-C9AF1BA6D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733" y="3429000"/>
            <a:ext cx="2685445" cy="2839834"/>
          </a:xfrm>
          <a:prstGeom prst="rect">
            <a:avLst/>
          </a:prstGeom>
        </p:spPr>
      </p:pic>
      <p:pic>
        <p:nvPicPr>
          <p:cNvPr id="9" name="Image 8" descr="Une image contenant texte, capture d’écran, Police, Tracé&#10;&#10;Description générée automatiquement">
            <a:extLst>
              <a:ext uri="{FF2B5EF4-FFF2-40B4-BE49-F238E27FC236}">
                <a16:creationId xmlns:a16="http://schemas.microsoft.com/office/drawing/2014/main" id="{CD128820-354B-0B0F-077F-0D10F9C05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052" y="1139410"/>
            <a:ext cx="4610688" cy="22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266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60692</TotalTime>
  <Words>668</Words>
  <Application>Microsoft Macintosh PowerPoint</Application>
  <PresentationFormat>Grand écran</PresentationFormat>
  <Paragraphs>136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locean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</dc:creator>
  <cp:lastModifiedBy>CASA fcbc</cp:lastModifiedBy>
  <cp:revision>1415</cp:revision>
  <dcterms:created xsi:type="dcterms:W3CDTF">2016-10-03T12:52:55Z</dcterms:created>
  <dcterms:modified xsi:type="dcterms:W3CDTF">2024-10-15T08:02:47Z</dcterms:modified>
</cp:coreProperties>
</file>